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media/image63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5"/>
  </p:notesMasterIdLst>
  <p:sldIdLst>
    <p:sldId id="484" r:id="rId2"/>
    <p:sldId id="485" r:id="rId3"/>
    <p:sldId id="486" r:id="rId4"/>
    <p:sldId id="487" r:id="rId5"/>
    <p:sldId id="473" r:id="rId6"/>
    <p:sldId id="474" r:id="rId7"/>
    <p:sldId id="279" r:id="rId8"/>
    <p:sldId id="280" r:id="rId9"/>
    <p:sldId id="482" r:id="rId10"/>
    <p:sldId id="498" r:id="rId11"/>
    <p:sldId id="500" r:id="rId12"/>
    <p:sldId id="502" r:id="rId13"/>
    <p:sldId id="499" r:id="rId14"/>
    <p:sldId id="488" r:id="rId15"/>
    <p:sldId id="489" r:id="rId16"/>
    <p:sldId id="490" r:id="rId17"/>
    <p:sldId id="491" r:id="rId18"/>
    <p:sldId id="493" r:id="rId19"/>
    <p:sldId id="494" r:id="rId20"/>
    <p:sldId id="495" r:id="rId21"/>
    <p:sldId id="496" r:id="rId22"/>
    <p:sldId id="497" r:id="rId23"/>
    <p:sldId id="501" r:id="rId24"/>
  </p:sldIdLst>
  <p:sldSz cx="12192000" cy="6858000"/>
  <p:notesSz cx="6807200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O THI_Sau" initials="CT" lastIdx="1" clrIdx="0">
    <p:extLst>
      <p:ext uri="{19B8F6BF-5375-455C-9EA6-DF929625EA0E}">
        <p15:presenceInfo xmlns:p15="http://schemas.microsoft.com/office/powerpoint/2012/main" userId="S-1-5-21-3734395507-3439540992-2097805461-181534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CC"/>
    <a:srgbClr val="FFFFCC"/>
    <a:srgbClr val="C8BE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838" y="1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F899F-E55D-4076-880F-37419D584A09}" type="datetimeFigureOut">
              <a:rPr lang="en-US" smtClean="0"/>
              <a:t>09/06/2024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1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0AED99-4089-4831-844C-530C28913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549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76238" y="684213"/>
            <a:ext cx="6102350" cy="3433762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838E47-EE24-4632-9478-F51DDF7020EA}" type="slidenum">
              <a:rPr lang="en-US" altLang="ja-JP" smtClean="0"/>
              <a:pPr>
                <a:defRPr/>
              </a:pPr>
              <a:t>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057821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2650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70E0A-55C9-4234-9CB3-CF19375326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0370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607CCB1C-491E-41B4-A7E1-18C85D20F616}" type="slidenum">
              <a:rPr lang="ja-JP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/>
              <a:t>7</a:t>
            </a:fld>
            <a:endParaRPr lang="en-US" altLang="ja-JP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448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09/06/2024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42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09/06/2024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5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09/06/2024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41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09/06/2024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51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09/06/2024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63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09/06/2024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7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09/06/2024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560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09/06/2024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276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09/06/2024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71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09/06/2024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09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09/06/2024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62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CD239-45CE-4C19-8B4E-5B6C399301A2}" type="datetimeFigureOut">
              <a:rPr lang="en-US" smtClean="0"/>
              <a:t>09/06/2024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69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7.png"/><Relationship Id="rId7" Type="http://schemas.openxmlformats.org/officeDocument/2006/relationships/image" Target="../media/image5.png"/><Relationship Id="rId12" Type="http://schemas.openxmlformats.org/officeDocument/2006/relationships/image" Target="../media/image10.jp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microsoft.com/office/2007/relationships/hdphoto" Target="../media/hdphoto1.wdp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7.jpg"/><Relationship Id="rId14" Type="http://schemas.openxmlformats.org/officeDocument/2006/relationships/image" Target="../media/image12.png"/><Relationship Id="rId22" Type="http://schemas.openxmlformats.org/officeDocument/2006/relationships/image" Target="../media/image18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63.jp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4.png"/><Relationship Id="rId18" Type="http://schemas.openxmlformats.org/officeDocument/2006/relationships/image" Target="../media/image18.jpg"/><Relationship Id="rId3" Type="http://schemas.openxmlformats.org/officeDocument/2006/relationships/image" Target="../media/image20.emf"/><Relationship Id="rId21" Type="http://schemas.openxmlformats.org/officeDocument/2006/relationships/image" Target="../media/image26.png"/><Relationship Id="rId7" Type="http://schemas.microsoft.com/office/2007/relationships/hdphoto" Target="../media/hdphoto3.wdp"/><Relationship Id="rId12" Type="http://schemas.openxmlformats.org/officeDocument/2006/relationships/image" Target="../media/image3.png"/><Relationship Id="rId17" Type="http://schemas.openxmlformats.org/officeDocument/2006/relationships/image" Target="../media/image8.png"/><Relationship Id="rId2" Type="http://schemas.openxmlformats.org/officeDocument/2006/relationships/image" Target="../media/image19.png"/><Relationship Id="rId16" Type="http://schemas.openxmlformats.org/officeDocument/2006/relationships/image" Target="../media/image7.jpg"/><Relationship Id="rId20" Type="http://schemas.microsoft.com/office/2007/relationships/hdphoto" Target="../media/hdphoto4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microsoft.com/office/2007/relationships/hdphoto" Target="../media/hdphoto2.wdp"/><Relationship Id="rId5" Type="http://schemas.openxmlformats.org/officeDocument/2006/relationships/image" Target="../media/image22.png"/><Relationship Id="rId15" Type="http://schemas.openxmlformats.org/officeDocument/2006/relationships/image" Target="../media/image6.png"/><Relationship Id="rId10" Type="http://schemas.openxmlformats.org/officeDocument/2006/relationships/image" Target="../media/image15.png"/><Relationship Id="rId19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14.png"/><Relationship Id="rId1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jpe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microsoft.com/office/2007/relationships/hdphoto" Target="../media/hdphoto5.wdp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13" Type="http://schemas.openxmlformats.org/officeDocument/2006/relationships/image" Target="../media/image22.png"/><Relationship Id="rId18" Type="http://schemas.openxmlformats.org/officeDocument/2006/relationships/image" Target="../media/image46.png"/><Relationship Id="rId26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48.jpeg"/><Relationship Id="rId7" Type="http://schemas.openxmlformats.org/officeDocument/2006/relationships/image" Target="../media/image40.png"/><Relationship Id="rId12" Type="http://schemas.openxmlformats.org/officeDocument/2006/relationships/image" Target="../media/image21.png"/><Relationship Id="rId17" Type="http://schemas.openxmlformats.org/officeDocument/2006/relationships/image" Target="../media/image19.png"/><Relationship Id="rId25" Type="http://schemas.openxmlformats.org/officeDocument/2006/relationships/image" Target="../media/image52.png"/><Relationship Id="rId2" Type="http://schemas.openxmlformats.org/officeDocument/2006/relationships/vmlDrawing" Target="../drawings/vmlDrawing1.vml"/><Relationship Id="rId16" Type="http://schemas.openxmlformats.org/officeDocument/2006/relationships/image" Target="../media/image45.png"/><Relationship Id="rId20" Type="http://schemas.openxmlformats.org/officeDocument/2006/relationships/image" Target="../media/image24.jpeg"/><Relationship Id="rId29" Type="http://schemas.microsoft.com/office/2007/relationships/hdphoto" Target="../media/hdphoto7.wdp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9.jpeg"/><Relationship Id="rId11" Type="http://schemas.openxmlformats.org/officeDocument/2006/relationships/image" Target="../media/image42.png"/><Relationship Id="rId24" Type="http://schemas.openxmlformats.org/officeDocument/2006/relationships/image" Target="../media/image51.png"/><Relationship Id="rId5" Type="http://schemas.openxmlformats.org/officeDocument/2006/relationships/image" Target="../media/image37.wmf"/><Relationship Id="rId15" Type="http://schemas.openxmlformats.org/officeDocument/2006/relationships/image" Target="../media/image44.jpeg"/><Relationship Id="rId23" Type="http://schemas.openxmlformats.org/officeDocument/2006/relationships/image" Target="../media/image50.png"/><Relationship Id="rId28" Type="http://schemas.openxmlformats.org/officeDocument/2006/relationships/image" Target="../media/image17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2.bin"/><Relationship Id="rId14" Type="http://schemas.openxmlformats.org/officeDocument/2006/relationships/image" Target="../media/image43.jpeg"/><Relationship Id="rId22" Type="http://schemas.openxmlformats.org/officeDocument/2006/relationships/image" Target="../media/image49.png"/><Relationship Id="rId27" Type="http://schemas.microsoft.com/office/2007/relationships/hdphoto" Target="../media/hdphoto6.wdp"/><Relationship Id="rId30" Type="http://schemas.openxmlformats.org/officeDocument/2006/relationships/image" Target="../media/image53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roup 214"/>
          <p:cNvGrpSpPr/>
          <p:nvPr/>
        </p:nvGrpSpPr>
        <p:grpSpPr>
          <a:xfrm>
            <a:off x="3668350" y="3210251"/>
            <a:ext cx="5076314" cy="148010"/>
            <a:chOff x="1765207" y="3194658"/>
            <a:chExt cx="5702393" cy="260728"/>
          </a:xfrm>
        </p:grpSpPr>
        <p:cxnSp>
          <p:nvCxnSpPr>
            <p:cNvPr id="216" name="Straight Arrow Connector 215"/>
            <p:cNvCxnSpPr/>
            <p:nvPr/>
          </p:nvCxnSpPr>
          <p:spPr>
            <a:xfrm>
              <a:off x="7467600" y="3200400"/>
              <a:ext cx="0" cy="2549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>
              <a:off x="1765207" y="3194659"/>
              <a:ext cx="570239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>
            <a:xfrm>
              <a:off x="1765207" y="3194658"/>
              <a:ext cx="0" cy="2549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D1179B1-4512-4790-8E26-420B8EA6BDFA}"/>
              </a:ext>
            </a:extLst>
          </p:cNvPr>
          <p:cNvGrpSpPr/>
          <p:nvPr/>
        </p:nvGrpSpPr>
        <p:grpSpPr>
          <a:xfrm>
            <a:off x="7161899" y="3381639"/>
            <a:ext cx="4078217" cy="2545362"/>
            <a:chOff x="7177917" y="2982150"/>
            <a:chExt cx="4078217" cy="2545362"/>
          </a:xfrm>
        </p:grpSpPr>
        <p:sp>
          <p:nvSpPr>
            <p:cNvPr id="187" name="Rectangle 186"/>
            <p:cNvSpPr/>
            <p:nvPr/>
          </p:nvSpPr>
          <p:spPr>
            <a:xfrm>
              <a:off x="7586490" y="2982150"/>
              <a:ext cx="3040151" cy="28092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ln w="11430"/>
                  <a:solidFill>
                    <a:srgbClr val="0000FF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PQC – RoHS team</a:t>
              </a:r>
              <a:endParaRPr lang="en-US" sz="14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177917" y="3326669"/>
              <a:ext cx="4078217" cy="2200843"/>
              <a:chOff x="5895876" y="3938987"/>
              <a:chExt cx="4811490" cy="2200843"/>
            </a:xfrm>
          </p:grpSpPr>
          <p:grpSp>
            <p:nvGrpSpPr>
              <p:cNvPr id="188" name="Group 187"/>
              <p:cNvGrpSpPr/>
              <p:nvPr/>
            </p:nvGrpSpPr>
            <p:grpSpPr>
              <a:xfrm>
                <a:off x="5928477" y="4989714"/>
                <a:ext cx="4778887" cy="419999"/>
                <a:chOff x="5718906" y="4725393"/>
                <a:chExt cx="4778887" cy="350703"/>
              </a:xfrm>
            </p:grpSpPr>
            <p:pic>
              <p:nvPicPr>
                <p:cNvPr id="189" name="Picture 188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18906" y="4728552"/>
                  <a:ext cx="514911" cy="34754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sp>
              <p:nvSpPr>
                <p:cNvPr id="200" name="Rectangle 199"/>
                <p:cNvSpPr/>
                <p:nvPr/>
              </p:nvSpPr>
              <p:spPr>
                <a:xfrm>
                  <a:off x="6256922" y="4725393"/>
                  <a:ext cx="4240871" cy="34924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300" b="1" dirty="0">
                      <a:ln w="11430"/>
                      <a:solidFill>
                        <a:schemeClr val="tx1"/>
                      </a:solidFill>
                      <a:effectLst>
                        <a:outerShdw blurRad="50800" dist="39000" dir="5460000" algn="tl">
                          <a:srgbClr val="000000">
                            <a:alpha val="38000"/>
                          </a:srgbClr>
                        </a:outerShdw>
                      </a:effectLst>
                    </a:rPr>
                    <a:t>Move part into PQC-RoHS room to analyse</a:t>
                  </a:r>
                  <a:endParaRPr lang="en-US" sz="1300" b="1" dirty="0">
                    <a:ln w="11430"/>
                    <a:solidFill>
                      <a:schemeClr val="tx1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201" name="Right Arrow 200"/>
              <p:cNvSpPr/>
              <p:nvPr/>
            </p:nvSpPr>
            <p:spPr>
              <a:xfrm rot="5400000">
                <a:off x="7947581" y="5350215"/>
                <a:ext cx="133666" cy="304800"/>
              </a:xfrm>
              <a:prstGeom prst="rightArrow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>
                  <a:solidFill>
                    <a:srgbClr val="0000FF"/>
                  </a:solidFill>
                </a:endParaRPr>
              </a:p>
            </p:txBody>
          </p:sp>
          <p:grpSp>
            <p:nvGrpSpPr>
              <p:cNvPr id="202" name="Group 201"/>
              <p:cNvGrpSpPr/>
              <p:nvPr/>
            </p:nvGrpSpPr>
            <p:grpSpPr>
              <a:xfrm>
                <a:off x="5922692" y="5605902"/>
                <a:ext cx="4784674" cy="533928"/>
                <a:chOff x="5375809" y="5375359"/>
                <a:chExt cx="4784674" cy="533928"/>
              </a:xfrm>
            </p:grpSpPr>
            <p:sp>
              <p:nvSpPr>
                <p:cNvPr id="203" name="Rectangle 202"/>
                <p:cNvSpPr/>
                <p:nvPr/>
              </p:nvSpPr>
              <p:spPr>
                <a:xfrm>
                  <a:off x="6056809" y="5375359"/>
                  <a:ext cx="4103674" cy="533928"/>
                </a:xfrm>
                <a:prstGeom prst="rect">
                  <a:avLst/>
                </a:prstGeom>
                <a:noFill/>
                <a:ln w="19050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300" b="1" dirty="0">
                      <a:ln w="11430"/>
                      <a:solidFill>
                        <a:srgbClr val="0000FF"/>
                      </a:solidFill>
                      <a:effectLst>
                        <a:outerShdw blurRad="50800" dist="39000" dir="5460000" algn="tl">
                          <a:srgbClr val="000000">
                            <a:alpha val="38000"/>
                          </a:srgbClr>
                        </a:outerShdw>
                      </a:effectLst>
                    </a:rPr>
                    <a:t>Confirm result OK/NG lot by click </a:t>
                  </a:r>
                  <a:r>
                    <a:rPr lang="en-GB" sz="1300" b="1" dirty="0">
                      <a:ln w="11430"/>
                      <a:solidFill>
                        <a:srgbClr val="0000FF"/>
                      </a:solidFill>
                      <a:effectLst>
                        <a:outerShdw blurRad="50800" dist="39000" dir="5460000" algn="tl">
                          <a:srgbClr val="000000">
                            <a:alpha val="38000"/>
                          </a:srgbClr>
                        </a:outerShdw>
                      </a:effectLst>
                      <a:sym typeface="Wingdings" panose="05000000000000000000" pitchFamily="2" charset="2"/>
                    </a:rPr>
                    <a:t> on website</a:t>
                  </a:r>
                  <a:endParaRPr lang="en-US" sz="1300" b="1" dirty="0">
                    <a:ln w="11430"/>
                    <a:solidFill>
                      <a:srgbClr val="0000FF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endParaRPr>
                </a:p>
              </p:txBody>
            </p:sp>
            <p:pic>
              <p:nvPicPr>
                <p:cNvPr id="204" name="Picture 203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75809" y="5382814"/>
                  <a:ext cx="643265" cy="517847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</p:pic>
          </p:grpSp>
          <p:sp>
            <p:nvSpPr>
              <p:cNvPr id="205" name="Right Arrow 204"/>
              <p:cNvSpPr/>
              <p:nvPr/>
            </p:nvSpPr>
            <p:spPr>
              <a:xfrm rot="5400000">
                <a:off x="7957919" y="4745916"/>
                <a:ext cx="133666" cy="304800"/>
              </a:xfrm>
              <a:prstGeom prst="rightArrow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>
                  <a:solidFill>
                    <a:srgbClr val="0000FF"/>
                  </a:solidFill>
                </a:endParaRPr>
              </a:p>
            </p:txBody>
          </p:sp>
          <p:sp>
            <p:nvSpPr>
              <p:cNvPr id="222" name="Rectangle 221"/>
              <p:cNvSpPr/>
              <p:nvPr/>
            </p:nvSpPr>
            <p:spPr>
              <a:xfrm>
                <a:off x="5895876" y="3938987"/>
                <a:ext cx="4811489" cy="863727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300" b="1" dirty="0">
                    <a:ln w="11430"/>
                    <a:solidFill>
                      <a:srgbClr val="0000FF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rPr>
                  <a:t>1. Auto input the all data of part need check RoHS into SAP </a:t>
                </a:r>
                <a:r>
                  <a:rPr lang="en-GB" sz="1300" b="1" dirty="0">
                    <a:ln w="11430"/>
                    <a:solidFill>
                      <a:schemeClr val="tx1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rPr>
                  <a:t>( ZQV011,14,15,17** ) </a:t>
                </a:r>
                <a:r>
                  <a:rPr lang="en-GB" sz="1300" b="1" dirty="0">
                    <a:ln w="11430"/>
                    <a:solidFill>
                      <a:srgbClr val="0000FF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rPr>
                  <a:t>by click website.</a:t>
                </a:r>
              </a:p>
              <a:p>
                <a:r>
                  <a:rPr lang="en-US" sz="1300" b="1" dirty="0">
                    <a:ln w="11430"/>
                    <a:solidFill>
                      <a:srgbClr val="0000FF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  <a:sym typeface="Wingdings" panose="05000000000000000000" pitchFamily="2" charset="2"/>
                  </a:rPr>
                  <a:t>2. Auto deduct Quantity on SAP after confirmed Quantity need take to test RoHS.</a:t>
                </a:r>
                <a:endParaRPr lang="en-US" sz="1300" b="1" dirty="0">
                  <a:ln w="11430"/>
                  <a:solidFill>
                    <a:srgbClr val="0000FF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252" name="Group 251"/>
          <p:cNvGrpSpPr/>
          <p:nvPr/>
        </p:nvGrpSpPr>
        <p:grpSpPr>
          <a:xfrm>
            <a:off x="3641175" y="1055094"/>
            <a:ext cx="3367045" cy="1767424"/>
            <a:chOff x="5916171" y="492068"/>
            <a:chExt cx="3151629" cy="2327723"/>
          </a:xfrm>
        </p:grpSpPr>
        <p:grpSp>
          <p:nvGrpSpPr>
            <p:cNvPr id="253" name="Group 252"/>
            <p:cNvGrpSpPr/>
            <p:nvPr/>
          </p:nvGrpSpPr>
          <p:grpSpPr>
            <a:xfrm>
              <a:off x="5916171" y="492068"/>
              <a:ext cx="3151629" cy="2327723"/>
              <a:chOff x="5023490" y="1260538"/>
              <a:chExt cx="3308629" cy="2168550"/>
            </a:xfrm>
          </p:grpSpPr>
          <p:pic>
            <p:nvPicPr>
              <p:cNvPr id="262" name="Picture 26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1368500">
                <a:off x="5023490" y="1777588"/>
                <a:ext cx="631479" cy="667490"/>
              </a:xfrm>
              <a:prstGeom prst="rect">
                <a:avLst/>
              </a:prstGeom>
            </p:spPr>
          </p:pic>
          <p:pic>
            <p:nvPicPr>
              <p:cNvPr id="263" name="Picture 26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21101956">
                <a:off x="5424960" y="2311513"/>
                <a:ext cx="552979" cy="603396"/>
              </a:xfrm>
              <a:prstGeom prst="rect">
                <a:avLst/>
              </a:prstGeom>
            </p:spPr>
          </p:pic>
          <p:pic>
            <p:nvPicPr>
              <p:cNvPr id="264" name="Picture 26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1198964">
                <a:off x="5861071" y="2804676"/>
                <a:ext cx="492911" cy="608765"/>
              </a:xfrm>
              <a:prstGeom prst="rect">
                <a:avLst/>
              </a:prstGeom>
            </p:spPr>
          </p:pic>
          <p:sp>
            <p:nvSpPr>
              <p:cNvPr id="265" name="Parallelogram 264"/>
              <p:cNvSpPr/>
              <p:nvPr/>
            </p:nvSpPr>
            <p:spPr>
              <a:xfrm rot="20727278" flipH="1">
                <a:off x="5118039" y="1809115"/>
                <a:ext cx="745712" cy="614338"/>
              </a:xfrm>
              <a:prstGeom prst="parallelogram">
                <a:avLst>
                  <a:gd name="adj" fmla="val 38889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/>
              </a:p>
            </p:txBody>
          </p:sp>
          <p:sp>
            <p:nvSpPr>
              <p:cNvPr id="266" name="Parallelogram 265"/>
              <p:cNvSpPr/>
              <p:nvPr/>
            </p:nvSpPr>
            <p:spPr>
              <a:xfrm rot="20618581" flipH="1">
                <a:off x="5512224" y="2328682"/>
                <a:ext cx="702940" cy="584994"/>
              </a:xfrm>
              <a:prstGeom prst="parallelogram">
                <a:avLst>
                  <a:gd name="adj" fmla="val 38889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/>
              </a:p>
            </p:txBody>
          </p:sp>
          <p:sp>
            <p:nvSpPr>
              <p:cNvPr id="267" name="Parallelogram 266"/>
              <p:cNvSpPr/>
              <p:nvPr/>
            </p:nvSpPr>
            <p:spPr>
              <a:xfrm rot="20618581" flipH="1">
                <a:off x="5916682" y="2814750"/>
                <a:ext cx="675511" cy="614338"/>
              </a:xfrm>
              <a:prstGeom prst="parallelogram">
                <a:avLst>
                  <a:gd name="adj" fmla="val 38889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/>
              </a:p>
            </p:txBody>
          </p:sp>
          <p:grpSp>
            <p:nvGrpSpPr>
              <p:cNvPr id="268" name="Group 267"/>
              <p:cNvGrpSpPr/>
              <p:nvPr/>
            </p:nvGrpSpPr>
            <p:grpSpPr>
              <a:xfrm>
                <a:off x="5535447" y="1370033"/>
                <a:ext cx="2796672" cy="1999593"/>
                <a:chOff x="3810949" y="146158"/>
                <a:chExt cx="2139819" cy="1358979"/>
              </a:xfrm>
            </p:grpSpPr>
            <p:pic>
              <p:nvPicPr>
                <p:cNvPr id="275" name="Picture 274"/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10981" t="31050" r="8675"/>
                <a:stretch/>
              </p:blipFill>
              <p:spPr>
                <a:xfrm flipH="1">
                  <a:off x="3810949" y="146158"/>
                  <a:ext cx="2139819" cy="1358979"/>
                </a:xfrm>
                <a:prstGeom prst="rect">
                  <a:avLst/>
                </a:prstGeom>
              </p:spPr>
            </p:pic>
            <p:sp>
              <p:nvSpPr>
                <p:cNvPr id="276" name="object 323"/>
                <p:cNvSpPr/>
                <p:nvPr/>
              </p:nvSpPr>
              <p:spPr>
                <a:xfrm>
                  <a:off x="4784885" y="1088417"/>
                  <a:ext cx="338137" cy="226417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277" name="object 323"/>
                <p:cNvSpPr/>
                <p:nvPr/>
              </p:nvSpPr>
              <p:spPr>
                <a:xfrm>
                  <a:off x="5421869" y="1094370"/>
                  <a:ext cx="338137" cy="226417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278" name="object 323"/>
                <p:cNvSpPr/>
                <p:nvPr/>
              </p:nvSpPr>
              <p:spPr>
                <a:xfrm>
                  <a:off x="4534854" y="701464"/>
                  <a:ext cx="338137" cy="226417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279" name="object 323"/>
                <p:cNvSpPr/>
                <p:nvPr/>
              </p:nvSpPr>
              <p:spPr>
                <a:xfrm>
                  <a:off x="5165885" y="707417"/>
                  <a:ext cx="338137" cy="226417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280" name="object 323"/>
                <p:cNvSpPr/>
                <p:nvPr/>
              </p:nvSpPr>
              <p:spPr>
                <a:xfrm>
                  <a:off x="4844416" y="302604"/>
                  <a:ext cx="338137" cy="226417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281" name="object 323"/>
                <p:cNvSpPr/>
                <p:nvPr/>
              </p:nvSpPr>
              <p:spPr>
                <a:xfrm>
                  <a:off x="4284822" y="290698"/>
                  <a:ext cx="338137" cy="226417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</p:grpSp>
          <p:sp>
            <p:nvSpPr>
              <p:cNvPr id="269" name="object 254"/>
              <p:cNvSpPr txBox="1"/>
              <p:nvPr/>
            </p:nvSpPr>
            <p:spPr>
              <a:xfrm>
                <a:off x="5891721" y="1389695"/>
                <a:ext cx="625205" cy="10579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vert="horz" wrap="square" lIns="0" tIns="13335" rIns="0" bIns="0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600" b="1" spc="-5" dirty="0">
                    <a:solidFill>
                      <a:schemeClr val="tx1"/>
                    </a:solidFill>
                    <a:latin typeface="Carlito"/>
                    <a:cs typeface="Carlito"/>
                  </a:rPr>
                  <a:t>Non-inspection</a:t>
                </a:r>
                <a:endParaRPr sz="600" b="1" dirty="0">
                  <a:solidFill>
                    <a:schemeClr val="tx1"/>
                  </a:solidFill>
                  <a:latin typeface="Carlito"/>
                  <a:cs typeface="Carlito"/>
                </a:endParaRPr>
              </a:p>
            </p:txBody>
          </p:sp>
          <p:sp>
            <p:nvSpPr>
              <p:cNvPr id="272" name="Rectangle 271"/>
              <p:cNvSpPr/>
              <p:nvPr/>
            </p:nvSpPr>
            <p:spPr>
              <a:xfrm>
                <a:off x="6591895" y="1260538"/>
                <a:ext cx="634006" cy="16787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600" b="1" spc="-5" dirty="0">
                    <a:solidFill>
                      <a:schemeClr val="tx1"/>
                    </a:solidFill>
                    <a:latin typeface="Carlito"/>
                    <a:cs typeface="Carlito"/>
                  </a:rPr>
                  <a:t>Inspection</a:t>
                </a:r>
              </a:p>
            </p:txBody>
          </p:sp>
          <p:sp>
            <p:nvSpPr>
              <p:cNvPr id="274" name="Rectangle 273"/>
              <p:cNvSpPr/>
              <p:nvPr/>
            </p:nvSpPr>
            <p:spPr>
              <a:xfrm>
                <a:off x="6233329" y="1946233"/>
                <a:ext cx="641819" cy="16787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600" b="1" spc="-5" dirty="0">
                    <a:solidFill>
                      <a:schemeClr val="tx1"/>
                    </a:solidFill>
                    <a:latin typeface="Carlito"/>
                    <a:cs typeface="Carlito"/>
                  </a:rPr>
                  <a:t>Inspection</a:t>
                </a:r>
              </a:p>
            </p:txBody>
          </p:sp>
        </p:grpSp>
        <p:pic>
          <p:nvPicPr>
            <p:cNvPr id="256" name="Picture 25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7840951" y="2085342"/>
              <a:ext cx="190724" cy="218994"/>
            </a:xfrm>
            <a:prstGeom prst="rect">
              <a:avLst/>
            </a:prstGeom>
          </p:spPr>
        </p:pic>
        <p:pic>
          <p:nvPicPr>
            <p:cNvPr id="257" name="Picture 25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8626427" y="2102709"/>
              <a:ext cx="190724" cy="218994"/>
            </a:xfrm>
            <a:prstGeom prst="rect">
              <a:avLst/>
            </a:prstGeom>
          </p:spPr>
        </p:pic>
        <p:pic>
          <p:nvPicPr>
            <p:cNvPr id="258" name="Picture 25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8332919" y="1483572"/>
              <a:ext cx="157623" cy="180986"/>
            </a:xfrm>
            <a:prstGeom prst="rect">
              <a:avLst/>
            </a:prstGeom>
          </p:spPr>
        </p:pic>
        <p:pic>
          <p:nvPicPr>
            <p:cNvPr id="259" name="Picture 25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7538550" y="1474966"/>
              <a:ext cx="157623" cy="180986"/>
            </a:xfrm>
            <a:prstGeom prst="rect">
              <a:avLst/>
            </a:prstGeom>
          </p:spPr>
        </p:pic>
        <p:pic>
          <p:nvPicPr>
            <p:cNvPr id="260" name="Picture 25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7236387" y="826519"/>
              <a:ext cx="157623" cy="180986"/>
            </a:xfrm>
            <a:prstGeom prst="rect">
              <a:avLst/>
            </a:prstGeom>
          </p:spPr>
        </p:pic>
        <p:pic>
          <p:nvPicPr>
            <p:cNvPr id="261" name="Picture 26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7942106" y="851148"/>
              <a:ext cx="157623" cy="180986"/>
            </a:xfrm>
            <a:prstGeom prst="rect">
              <a:avLst/>
            </a:prstGeom>
          </p:spPr>
        </p:pic>
      </p:grpSp>
      <p:grpSp>
        <p:nvGrpSpPr>
          <p:cNvPr id="142" name="Group 141"/>
          <p:cNvGrpSpPr/>
          <p:nvPr/>
        </p:nvGrpSpPr>
        <p:grpSpPr>
          <a:xfrm>
            <a:off x="2113135" y="4742296"/>
            <a:ext cx="1982918" cy="630755"/>
            <a:chOff x="499208" y="4015586"/>
            <a:chExt cx="1982918" cy="839533"/>
          </a:xfrm>
        </p:grpSpPr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208" y="4015586"/>
              <a:ext cx="644748" cy="8395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4" name="Rectangle 143"/>
            <p:cNvSpPr/>
            <p:nvPr/>
          </p:nvSpPr>
          <p:spPr>
            <a:xfrm>
              <a:off x="1165522" y="4016701"/>
              <a:ext cx="1316604" cy="83841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300" b="1" dirty="0">
                  <a:ln w="11430"/>
                  <a:solidFill>
                    <a:schemeClr val="tx1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Move other part into PQC room to inspection</a:t>
              </a:r>
              <a:endParaRPr lang="en-US" sz="1300" b="1" dirty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</p:grpSp>
      <p:sp>
        <p:nvSpPr>
          <p:cNvPr id="146" name="Rectangle 145"/>
          <p:cNvSpPr/>
          <p:nvPr/>
        </p:nvSpPr>
        <p:spPr>
          <a:xfrm>
            <a:off x="816448" y="5704487"/>
            <a:ext cx="6203643" cy="552679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Confirm result checked lot by </a:t>
            </a:r>
            <a:r>
              <a:rPr lang="en-GB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anose="05000000000000000000" pitchFamily="2" charset="2"/>
              </a:rPr>
              <a:t>Click OK/NG indicate on website</a:t>
            </a:r>
          </a:p>
        </p:txBody>
      </p:sp>
      <p:sp>
        <p:nvSpPr>
          <p:cNvPr id="224" name="Rectangle 223"/>
          <p:cNvSpPr/>
          <p:nvPr/>
        </p:nvSpPr>
        <p:spPr>
          <a:xfrm>
            <a:off x="575584" y="4731912"/>
            <a:ext cx="1441194" cy="619266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Open the drawing &amp; WI on Tablet to direct inspection</a:t>
            </a:r>
          </a:p>
        </p:txBody>
      </p:sp>
      <p:sp>
        <p:nvSpPr>
          <p:cNvPr id="229" name="Right Arrow 228"/>
          <p:cNvSpPr/>
          <p:nvPr/>
        </p:nvSpPr>
        <p:spPr>
          <a:xfrm rot="5400000">
            <a:off x="2173849" y="5473643"/>
            <a:ext cx="110468" cy="3048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srgbClr val="0000FF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80E591-C599-4EC3-A629-176E2C5A0F28}"/>
              </a:ext>
            </a:extLst>
          </p:cNvPr>
          <p:cNvGrpSpPr/>
          <p:nvPr/>
        </p:nvGrpSpPr>
        <p:grpSpPr>
          <a:xfrm>
            <a:off x="1075255" y="4576599"/>
            <a:ext cx="2355275" cy="155443"/>
            <a:chOff x="1298038" y="4294885"/>
            <a:chExt cx="2355275" cy="173934"/>
          </a:xfrm>
        </p:grpSpPr>
        <p:cxnSp>
          <p:nvCxnSpPr>
            <p:cNvPr id="238" name="Straight Arrow Connector 237"/>
            <p:cNvCxnSpPr/>
            <p:nvPr/>
          </p:nvCxnSpPr>
          <p:spPr>
            <a:xfrm>
              <a:off x="3653313" y="4294886"/>
              <a:ext cx="0" cy="1739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>
              <a:off x="1298038" y="4309190"/>
              <a:ext cx="235327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/>
            <p:cNvCxnSpPr/>
            <p:nvPr/>
          </p:nvCxnSpPr>
          <p:spPr>
            <a:xfrm>
              <a:off x="1298038" y="4294885"/>
              <a:ext cx="0" cy="1739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CC8812D-5717-463C-8844-0391EE7A9592}"/>
              </a:ext>
            </a:extLst>
          </p:cNvPr>
          <p:cNvGrpSpPr/>
          <p:nvPr/>
        </p:nvGrpSpPr>
        <p:grpSpPr>
          <a:xfrm>
            <a:off x="2291270" y="3550731"/>
            <a:ext cx="3481377" cy="160220"/>
            <a:chOff x="2474148" y="3404757"/>
            <a:chExt cx="3749138" cy="158122"/>
          </a:xfrm>
        </p:grpSpPr>
        <p:cxnSp>
          <p:nvCxnSpPr>
            <p:cNvPr id="131" name="Straight Arrow Connector 130"/>
            <p:cNvCxnSpPr/>
            <p:nvPr/>
          </p:nvCxnSpPr>
          <p:spPr>
            <a:xfrm>
              <a:off x="6209643" y="3404758"/>
              <a:ext cx="0" cy="15812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 flipV="1">
              <a:off x="2474148" y="3418621"/>
              <a:ext cx="3749138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>
              <a:off x="2474148" y="3404757"/>
              <a:ext cx="0" cy="15812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1" name="Right Arrow 240"/>
          <p:cNvSpPr/>
          <p:nvPr/>
        </p:nvSpPr>
        <p:spPr>
          <a:xfrm rot="5400000">
            <a:off x="2190654" y="4382088"/>
            <a:ext cx="104566" cy="277091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srgbClr val="0000FF"/>
              </a:solidFill>
            </a:endParaRPr>
          </a:p>
        </p:txBody>
      </p:sp>
      <p:grpSp>
        <p:nvGrpSpPr>
          <p:cNvPr id="242" name="Group 241"/>
          <p:cNvGrpSpPr/>
          <p:nvPr/>
        </p:nvGrpSpPr>
        <p:grpSpPr>
          <a:xfrm rot="10800000">
            <a:off x="1113789" y="5388315"/>
            <a:ext cx="2312714" cy="165582"/>
            <a:chOff x="1752600" y="3173687"/>
            <a:chExt cx="5719864" cy="254987"/>
          </a:xfrm>
        </p:grpSpPr>
        <p:cxnSp>
          <p:nvCxnSpPr>
            <p:cNvPr id="243" name="Straight Arrow Connector 242"/>
            <p:cNvCxnSpPr/>
            <p:nvPr/>
          </p:nvCxnSpPr>
          <p:spPr>
            <a:xfrm>
              <a:off x="7472464" y="3173688"/>
              <a:ext cx="0" cy="2549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>
              <a:off x="1752600" y="3194659"/>
              <a:ext cx="5715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/>
            <p:cNvCxnSpPr/>
            <p:nvPr/>
          </p:nvCxnSpPr>
          <p:spPr>
            <a:xfrm>
              <a:off x="1752600" y="3173687"/>
              <a:ext cx="0" cy="2549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6" name="Rectangle 245"/>
          <p:cNvSpPr/>
          <p:nvPr/>
        </p:nvSpPr>
        <p:spPr>
          <a:xfrm>
            <a:off x="546983" y="3997036"/>
            <a:ext cx="3572155" cy="490648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Confirm part </a:t>
            </a:r>
            <a:r>
              <a:rPr lang="en-GB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anose="05000000000000000000" pitchFamily="2" charset="2"/>
              </a:rPr>
              <a:t> Auto input the part situation on the system</a:t>
            </a:r>
            <a:r>
              <a:rPr lang="en-GB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and start inspection by select part</a:t>
            </a:r>
            <a:endParaRPr lang="en-US" sz="1300" b="1" dirty="0">
              <a:ln w="11430"/>
              <a:solidFill>
                <a:srgbClr val="0000FF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4206116" y="3997223"/>
            <a:ext cx="2813977" cy="518178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Use tablet to confirm part need test alcohol, tape, function… by select part</a:t>
            </a:r>
            <a:r>
              <a:rPr lang="en-GB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anose="05000000000000000000" pitchFamily="2" charset="2"/>
              </a:rPr>
              <a:t> </a:t>
            </a:r>
            <a:endParaRPr lang="en-US" sz="1300" b="1" dirty="0">
              <a:ln w="11430"/>
              <a:solidFill>
                <a:srgbClr val="0000FF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4147187" y="4741180"/>
            <a:ext cx="2841778" cy="647135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anose="05000000000000000000" pitchFamily="2" charset="2"/>
              </a:rPr>
              <a:t>Manual deduct Quantity on SAP and make Transfer report to MCS.</a:t>
            </a:r>
          </a:p>
        </p:txBody>
      </p:sp>
      <p:sp>
        <p:nvSpPr>
          <p:cNvPr id="140" name="Right Arrow 139"/>
          <p:cNvSpPr/>
          <p:nvPr/>
        </p:nvSpPr>
        <p:spPr>
          <a:xfrm rot="5400000">
            <a:off x="5585583" y="4494349"/>
            <a:ext cx="115023" cy="277091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srgbClr val="0000FF"/>
              </a:solidFill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916198" y="3712939"/>
            <a:ext cx="2804790" cy="2399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Normal inspection ( Non-issue out )</a:t>
            </a:r>
            <a:endParaRPr lang="en-US" sz="1400" b="1" dirty="0">
              <a:ln w="11430"/>
              <a:solidFill>
                <a:srgbClr val="0000FF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4203133" y="3722043"/>
            <a:ext cx="2816959" cy="2321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Reliability testing ( Issue out )</a:t>
            </a:r>
            <a:endParaRPr lang="en-US" sz="1400" b="1" dirty="0">
              <a:ln w="11430"/>
              <a:solidFill>
                <a:srgbClr val="0000FF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2567055" y="3373526"/>
            <a:ext cx="2932767" cy="2809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PQC – Inspection team</a:t>
            </a:r>
            <a:endParaRPr lang="en-US" sz="1400" b="1" dirty="0">
              <a:ln w="11430"/>
              <a:solidFill>
                <a:srgbClr val="0000FF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5" name="Right Arrow 154"/>
          <p:cNvSpPr/>
          <p:nvPr/>
        </p:nvSpPr>
        <p:spPr>
          <a:xfrm rot="5400000">
            <a:off x="5589615" y="5386505"/>
            <a:ext cx="110468" cy="3048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srgbClr val="0000FF"/>
              </a:solidFill>
            </a:endParaRPr>
          </a:p>
        </p:txBody>
      </p:sp>
      <p:sp>
        <p:nvSpPr>
          <p:cNvPr id="111" name="object 11"/>
          <p:cNvSpPr/>
          <p:nvPr/>
        </p:nvSpPr>
        <p:spPr>
          <a:xfrm>
            <a:off x="132830" y="1503609"/>
            <a:ext cx="665507" cy="6378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cxnSp>
        <p:nvCxnSpPr>
          <p:cNvPr id="112" name="Straight Arrow Connector 111"/>
          <p:cNvCxnSpPr/>
          <p:nvPr/>
        </p:nvCxnSpPr>
        <p:spPr>
          <a:xfrm>
            <a:off x="846808" y="1851088"/>
            <a:ext cx="406884" cy="6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/>
          <p:cNvGrpSpPr/>
          <p:nvPr/>
        </p:nvGrpSpPr>
        <p:grpSpPr>
          <a:xfrm>
            <a:off x="1251164" y="1670160"/>
            <a:ext cx="469097" cy="453093"/>
            <a:chOff x="1914369" y="1842642"/>
            <a:chExt cx="469097" cy="542420"/>
          </a:xfrm>
        </p:grpSpPr>
        <p:sp>
          <p:nvSpPr>
            <p:cNvPr id="114" name="object 164"/>
            <p:cNvSpPr/>
            <p:nvPr/>
          </p:nvSpPr>
          <p:spPr>
            <a:xfrm>
              <a:off x="1914369" y="1842642"/>
              <a:ext cx="469097" cy="54242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2148004" y="1928954"/>
              <a:ext cx="192866" cy="26918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</p:grpSp>
      <p:pic>
        <p:nvPicPr>
          <p:cNvPr id="116" name="Picture 115"/>
          <p:cNvPicPr>
            <a:picLocks noChangeAspect="1"/>
          </p:cNvPicPr>
          <p:nvPr/>
        </p:nvPicPr>
        <p:blipFill rotWithShape="1">
          <a:blip r:embed="rId14"/>
          <a:srcRect l="16479" t="67076" r="60123" b="3069"/>
          <a:stretch/>
        </p:blipFill>
        <p:spPr>
          <a:xfrm>
            <a:off x="2532715" y="1419429"/>
            <a:ext cx="897216" cy="824897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2974905" y="1726093"/>
            <a:ext cx="272105" cy="263686"/>
          </a:xfrm>
          <a:prstGeom prst="rect">
            <a:avLst/>
          </a:prstGeom>
        </p:spPr>
      </p:pic>
      <p:sp>
        <p:nvSpPr>
          <p:cNvPr id="118" name="object 254"/>
          <p:cNvSpPr txBox="1"/>
          <p:nvPr/>
        </p:nvSpPr>
        <p:spPr>
          <a:xfrm>
            <a:off x="1843526" y="1075298"/>
            <a:ext cx="1062704" cy="6418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solidFill>
                  <a:schemeClr val="tx1"/>
                </a:solidFill>
                <a:latin typeface="Carlito"/>
                <a:cs typeface="Carlito"/>
              </a:rPr>
              <a:t>Scan</a:t>
            </a:r>
            <a:r>
              <a:rPr lang="en-GB" sz="1000" b="1" spc="-5" baseline="0" dirty="0">
                <a:solidFill>
                  <a:schemeClr val="tx1"/>
                </a:solidFill>
                <a:latin typeface="Carlito"/>
                <a:cs typeface="Carlito"/>
              </a:rPr>
              <a:t> GR 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baseline="0" dirty="0">
                <a:solidFill>
                  <a:schemeClr val="tx1"/>
                </a:solidFill>
                <a:latin typeface="Carlito"/>
                <a:cs typeface="Carlito"/>
              </a:rPr>
              <a:t>Separate non-inspection &amp; inspection</a:t>
            </a:r>
            <a:endParaRPr sz="1000" b="1" dirty="0">
              <a:solidFill>
                <a:schemeClr val="tx1"/>
              </a:solidFill>
              <a:latin typeface="Carlito"/>
              <a:cs typeface="Carlito"/>
            </a:endParaRPr>
          </a:p>
        </p:txBody>
      </p:sp>
      <p:cxnSp>
        <p:nvCxnSpPr>
          <p:cNvPr id="120" name="Straight Arrow Connector 119"/>
          <p:cNvCxnSpPr/>
          <p:nvPr/>
        </p:nvCxnSpPr>
        <p:spPr>
          <a:xfrm>
            <a:off x="1796909" y="1851088"/>
            <a:ext cx="664048" cy="108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3415390" y="1829010"/>
            <a:ext cx="421602" cy="22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object 46"/>
          <p:cNvSpPr/>
          <p:nvPr/>
        </p:nvSpPr>
        <p:spPr>
          <a:xfrm>
            <a:off x="1659951" y="2253918"/>
            <a:ext cx="346212" cy="334609"/>
          </a:xfrm>
          <a:prstGeom prst="rect">
            <a:avLst/>
          </a:prstGeom>
          <a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6944" r="100000">
                          <a14:foregroundMark x1="43056" y1="10667" x2="43056" y2="10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sp>
        <p:nvSpPr>
          <p:cNvPr id="123" name="object 199"/>
          <p:cNvSpPr/>
          <p:nvPr/>
        </p:nvSpPr>
        <p:spPr>
          <a:xfrm flipH="1">
            <a:off x="1712096" y="1969777"/>
            <a:ext cx="466063" cy="441760"/>
          </a:xfrm>
          <a:prstGeom prst="rect">
            <a:avLst/>
          </a:prstGeom>
          <a:blipFill>
            <a:blip r:embed="rId17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5434">
            <a:off x="1708514" y="1852449"/>
            <a:ext cx="132675" cy="295076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79181">
            <a:off x="3930107" y="1914967"/>
            <a:ext cx="102040" cy="339710"/>
          </a:xfrm>
          <a:prstGeom prst="rect">
            <a:avLst/>
          </a:prstGeom>
        </p:spPr>
      </p:pic>
      <p:sp>
        <p:nvSpPr>
          <p:cNvPr id="129" name="object 254"/>
          <p:cNvSpPr txBox="1"/>
          <p:nvPr/>
        </p:nvSpPr>
        <p:spPr>
          <a:xfrm>
            <a:off x="1981466" y="2446804"/>
            <a:ext cx="563724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solidFill>
                  <a:srgbClr val="0000FF"/>
                </a:solidFill>
                <a:latin typeface="Carlito"/>
                <a:cs typeface="Carlito"/>
              </a:rPr>
              <a:t>MCS</a:t>
            </a:r>
            <a:endParaRPr sz="1000" b="1" dirty="0">
              <a:solidFill>
                <a:srgbClr val="0000FF"/>
              </a:solidFill>
              <a:latin typeface="Carlito"/>
              <a:cs typeface="Carlito"/>
            </a:endParaRPr>
          </a:p>
        </p:txBody>
      </p:sp>
      <p:sp>
        <p:nvSpPr>
          <p:cNvPr id="130" name="object 254"/>
          <p:cNvSpPr txBox="1"/>
          <p:nvPr/>
        </p:nvSpPr>
        <p:spPr>
          <a:xfrm>
            <a:off x="3408803" y="1886100"/>
            <a:ext cx="563724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solidFill>
                  <a:srgbClr val="0000FF"/>
                </a:solidFill>
                <a:latin typeface="Carlito"/>
                <a:cs typeface="Carlito"/>
              </a:rPr>
              <a:t>MCS</a:t>
            </a:r>
            <a:endParaRPr sz="1000" b="1" dirty="0">
              <a:solidFill>
                <a:srgbClr val="0000FF"/>
              </a:solidFill>
              <a:latin typeface="Carlito"/>
              <a:cs typeface="Carlito"/>
            </a:endParaRPr>
          </a:p>
        </p:txBody>
      </p:sp>
      <p:sp>
        <p:nvSpPr>
          <p:cNvPr id="134" name="object 46"/>
          <p:cNvSpPr/>
          <p:nvPr/>
        </p:nvSpPr>
        <p:spPr>
          <a:xfrm>
            <a:off x="5991027" y="2825925"/>
            <a:ext cx="385841" cy="310643"/>
          </a:xfrm>
          <a:prstGeom prst="rect">
            <a:avLst/>
          </a:prstGeom>
          <a:blipFill>
            <a:blip r:embed="rId15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6944" r="100000">
                          <a14:foregroundMark x1="43056" y1="10667" x2="43056" y2="10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sp>
        <p:nvSpPr>
          <p:cNvPr id="135" name="object 254"/>
          <p:cNvSpPr txBox="1"/>
          <p:nvPr/>
        </p:nvSpPr>
        <p:spPr>
          <a:xfrm>
            <a:off x="6383305" y="2995814"/>
            <a:ext cx="349389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solidFill>
                  <a:srgbClr val="FF0000"/>
                </a:solidFill>
                <a:latin typeface="Carlito"/>
                <a:cs typeface="Carlito"/>
              </a:rPr>
              <a:t>PQC</a:t>
            </a:r>
            <a:endParaRPr sz="1000" b="1" dirty="0">
              <a:solidFill>
                <a:srgbClr val="FF0000"/>
              </a:solidFill>
              <a:latin typeface="Carlito"/>
              <a:cs typeface="Carlito"/>
            </a:endParaRPr>
          </a:p>
        </p:txBody>
      </p:sp>
      <p:sp>
        <p:nvSpPr>
          <p:cNvPr id="136" name="object 254"/>
          <p:cNvSpPr txBox="1"/>
          <p:nvPr/>
        </p:nvSpPr>
        <p:spPr>
          <a:xfrm>
            <a:off x="6865031" y="2672983"/>
            <a:ext cx="1184424" cy="50077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solidFill>
                  <a:srgbClr val="0000CC"/>
                </a:solidFill>
                <a:latin typeface="Carlito"/>
                <a:cs typeface="Carlito"/>
              </a:rPr>
              <a:t>-Get sample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solidFill>
                  <a:srgbClr val="0000CC"/>
                </a:solidFill>
                <a:latin typeface="Carlito"/>
                <a:cs typeface="Carlito"/>
              </a:rPr>
              <a:t>-Or direct checking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solidFill>
                  <a:srgbClr val="0000CC"/>
                </a:solidFill>
                <a:latin typeface="Carlito"/>
                <a:cs typeface="Carlito"/>
              </a:rPr>
              <a:t>  by table </a:t>
            </a:r>
            <a:endParaRPr lang="en-GB" sz="1000" b="1" spc="-5" baseline="0" dirty="0">
              <a:solidFill>
                <a:srgbClr val="0000CC"/>
              </a:solidFill>
              <a:latin typeface="Carlito"/>
              <a:cs typeface="Carlito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1</a:t>
            </a:r>
            <a:r>
              <a:rPr lang="en-US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: Electronic standardization of stamps for IQC departments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41796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Control process get sample at IQC area</a:t>
            </a:r>
          </a:p>
        </p:txBody>
      </p:sp>
      <p:sp>
        <p:nvSpPr>
          <p:cNvPr id="163" name="Rectangle 162"/>
          <p:cNvSpPr/>
          <p:nvPr/>
        </p:nvSpPr>
        <p:spPr>
          <a:xfrm>
            <a:off x="5620796" y="1200353"/>
            <a:ext cx="630634" cy="1356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600" b="1" spc="-5" dirty="0">
                <a:solidFill>
                  <a:schemeClr val="tx1"/>
                </a:solidFill>
                <a:latin typeface="Carlito"/>
                <a:cs typeface="Carlito"/>
              </a:rPr>
              <a:t>Inspection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5296678" y="1821353"/>
            <a:ext cx="630634" cy="1356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600" b="1" spc="-5" dirty="0">
                <a:solidFill>
                  <a:schemeClr val="tx1"/>
                </a:solidFill>
                <a:latin typeface="Carlito"/>
                <a:cs typeface="Carlito"/>
              </a:rPr>
              <a:t>Inspection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6065991" y="1750513"/>
            <a:ext cx="630634" cy="1356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600" b="1" spc="-5" dirty="0">
                <a:solidFill>
                  <a:schemeClr val="tx1"/>
                </a:solidFill>
                <a:latin typeface="Carlito"/>
                <a:cs typeface="Carlito"/>
              </a:rPr>
              <a:t>Inspection</a:t>
            </a:r>
          </a:p>
        </p:txBody>
      </p:sp>
      <p:sp>
        <p:nvSpPr>
          <p:cNvPr id="166" name="object 46"/>
          <p:cNvSpPr/>
          <p:nvPr/>
        </p:nvSpPr>
        <p:spPr>
          <a:xfrm>
            <a:off x="3329990" y="2255469"/>
            <a:ext cx="347797" cy="293706"/>
          </a:xfrm>
          <a:prstGeom prst="rect">
            <a:avLst/>
          </a:prstGeom>
          <a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6944" r="100000">
                          <a14:foregroundMark x1="43056" y1="10667" x2="43056" y2="10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167" name="Picture 166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03524">
            <a:off x="3353545" y="1952385"/>
            <a:ext cx="160226" cy="340541"/>
          </a:xfrm>
          <a:prstGeom prst="rect">
            <a:avLst/>
          </a:prstGeom>
        </p:spPr>
      </p:pic>
      <p:grpSp>
        <p:nvGrpSpPr>
          <p:cNvPr id="168" name="Group 167"/>
          <p:cNvGrpSpPr/>
          <p:nvPr/>
        </p:nvGrpSpPr>
        <p:grpSpPr>
          <a:xfrm>
            <a:off x="8194412" y="1406697"/>
            <a:ext cx="780717" cy="733624"/>
            <a:chOff x="8480697" y="1538594"/>
            <a:chExt cx="924907" cy="850355"/>
          </a:xfrm>
        </p:grpSpPr>
        <p:pic>
          <p:nvPicPr>
            <p:cNvPr id="169" name="Picture 168"/>
            <p:cNvPicPr>
              <a:picLocks noChangeAspect="1"/>
            </p:cNvPicPr>
            <p:nvPr/>
          </p:nvPicPr>
          <p:blipFill rotWithShape="1">
            <a:blip r:embed="rId14"/>
            <a:srcRect l="16479" t="67076" r="60123" b="3069"/>
            <a:stretch/>
          </p:blipFill>
          <p:spPr>
            <a:xfrm>
              <a:off x="8480697" y="1538594"/>
              <a:ext cx="924907" cy="850355"/>
            </a:xfrm>
            <a:prstGeom prst="rect">
              <a:avLst/>
            </a:prstGeom>
          </p:spPr>
        </p:pic>
        <p:sp>
          <p:nvSpPr>
            <p:cNvPr id="170" name="object 323"/>
            <p:cNvSpPr/>
            <p:nvPr/>
          </p:nvSpPr>
          <p:spPr>
            <a:xfrm>
              <a:off x="8639776" y="1877055"/>
              <a:ext cx="471920" cy="34377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</p:grpSp>
      <p:cxnSp>
        <p:nvCxnSpPr>
          <p:cNvPr id="171" name="Straight Arrow Connector 170"/>
          <p:cNvCxnSpPr/>
          <p:nvPr/>
        </p:nvCxnSpPr>
        <p:spPr>
          <a:xfrm>
            <a:off x="7152000" y="1836764"/>
            <a:ext cx="714892" cy="20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>
            <a:off x="9126946" y="1821033"/>
            <a:ext cx="748065" cy="1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object 166"/>
          <p:cNvGrpSpPr/>
          <p:nvPr/>
        </p:nvGrpSpPr>
        <p:grpSpPr>
          <a:xfrm>
            <a:off x="10385489" y="1129719"/>
            <a:ext cx="1471532" cy="1114565"/>
            <a:chOff x="7060147" y="209216"/>
            <a:chExt cx="1569720" cy="889000"/>
          </a:xfrm>
        </p:grpSpPr>
        <p:sp>
          <p:nvSpPr>
            <p:cNvPr id="174" name="object 168"/>
            <p:cNvSpPr/>
            <p:nvPr/>
          </p:nvSpPr>
          <p:spPr>
            <a:xfrm>
              <a:off x="7066243" y="215312"/>
              <a:ext cx="1557527" cy="87630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  <p:sp>
          <p:nvSpPr>
            <p:cNvPr id="175" name="object 169"/>
            <p:cNvSpPr/>
            <p:nvPr/>
          </p:nvSpPr>
          <p:spPr>
            <a:xfrm>
              <a:off x="7060147" y="209216"/>
              <a:ext cx="1569720" cy="889000"/>
            </a:xfrm>
            <a:custGeom>
              <a:avLst/>
              <a:gdLst/>
              <a:ahLst/>
              <a:cxnLst/>
              <a:rect l="l" t="t" r="r" b="b"/>
              <a:pathLst>
                <a:path w="1569720" h="889000">
                  <a:moveTo>
                    <a:pt x="0" y="888491"/>
                  </a:moveTo>
                  <a:lnTo>
                    <a:pt x="1569720" y="888491"/>
                  </a:lnTo>
                  <a:lnTo>
                    <a:pt x="1569720" y="0"/>
                  </a:lnTo>
                  <a:lnTo>
                    <a:pt x="0" y="0"/>
                  </a:lnTo>
                  <a:lnTo>
                    <a:pt x="0" y="88849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</p:grpSp>
      <p:sp>
        <p:nvSpPr>
          <p:cNvPr id="176" name="object 254"/>
          <p:cNvSpPr txBox="1"/>
          <p:nvPr/>
        </p:nvSpPr>
        <p:spPr>
          <a:xfrm>
            <a:off x="9387451" y="1157444"/>
            <a:ext cx="710479" cy="475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solidFill>
                  <a:schemeClr val="tx1"/>
                </a:solidFill>
                <a:latin typeface="Carlito"/>
                <a:cs typeface="Carlito"/>
              </a:rPr>
              <a:t>Moving part to rack </a:t>
            </a:r>
            <a:r>
              <a:rPr lang="en-GB" sz="1000" b="1" spc="-5" dirty="0">
                <a:latin typeface="Carlito"/>
                <a:cs typeface="Carlito"/>
              </a:rPr>
              <a:t>for </a:t>
            </a:r>
            <a:r>
              <a:rPr lang="en-GB" sz="1000" b="1" spc="-5" dirty="0">
                <a:solidFill>
                  <a:schemeClr val="tx1"/>
                </a:solidFill>
                <a:latin typeface="Carlito"/>
                <a:cs typeface="Carlito"/>
              </a:rPr>
              <a:t>Storing</a:t>
            </a:r>
            <a:endParaRPr sz="1000" b="1" dirty="0">
              <a:solidFill>
                <a:schemeClr val="tx1"/>
              </a:solidFill>
              <a:latin typeface="Carlito"/>
              <a:cs typeface="Carlito"/>
            </a:endParaRPr>
          </a:p>
        </p:txBody>
      </p:sp>
      <p:sp>
        <p:nvSpPr>
          <p:cNvPr id="177" name="object 46"/>
          <p:cNvSpPr/>
          <p:nvPr/>
        </p:nvSpPr>
        <p:spPr>
          <a:xfrm>
            <a:off x="6742554" y="1363980"/>
            <a:ext cx="349120" cy="330169"/>
          </a:xfrm>
          <a:prstGeom prst="rect">
            <a:avLst/>
          </a:prstGeom>
          <a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6944" r="100000">
                          <a14:foregroundMark x1="43056" y1="10667" x2="43056" y2="10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sp>
        <p:nvSpPr>
          <p:cNvPr id="178" name="object 254"/>
          <p:cNvSpPr txBox="1"/>
          <p:nvPr/>
        </p:nvSpPr>
        <p:spPr>
          <a:xfrm>
            <a:off x="6773831" y="1698036"/>
            <a:ext cx="577855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solidFill>
                  <a:srgbClr val="0000FF"/>
                </a:solidFill>
                <a:latin typeface="Carlito"/>
                <a:cs typeface="Carlito"/>
              </a:rPr>
              <a:t>MCS</a:t>
            </a:r>
            <a:endParaRPr sz="1000" b="1" dirty="0">
              <a:solidFill>
                <a:srgbClr val="0000FF"/>
              </a:solidFill>
              <a:latin typeface="Carlito"/>
              <a:cs typeface="Carlito"/>
            </a:endParaRPr>
          </a:p>
        </p:txBody>
      </p:sp>
      <p:sp>
        <p:nvSpPr>
          <p:cNvPr id="179" name="object 199"/>
          <p:cNvSpPr/>
          <p:nvPr/>
        </p:nvSpPr>
        <p:spPr>
          <a:xfrm flipH="1">
            <a:off x="6411099" y="1305977"/>
            <a:ext cx="321595" cy="394844"/>
          </a:xfrm>
          <a:prstGeom prst="rect">
            <a:avLst/>
          </a:prstGeom>
          <a:blipFill>
            <a:blip r:embed="rId17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180" name="Picture 179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94311">
            <a:off x="6188946" y="1243406"/>
            <a:ext cx="155844" cy="346605"/>
          </a:xfrm>
          <a:prstGeom prst="rect">
            <a:avLst/>
          </a:prstGeom>
        </p:spPr>
      </p:pic>
      <p:sp>
        <p:nvSpPr>
          <p:cNvPr id="181" name="object 254"/>
          <p:cNvSpPr txBox="1"/>
          <p:nvPr/>
        </p:nvSpPr>
        <p:spPr>
          <a:xfrm>
            <a:off x="7205250" y="1381269"/>
            <a:ext cx="1064671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solidFill>
                  <a:srgbClr val="0000CC"/>
                </a:solidFill>
                <a:latin typeface="Carlito"/>
                <a:cs typeface="Carlito"/>
              </a:rPr>
              <a:t>Find </a:t>
            </a:r>
            <a:r>
              <a:rPr lang="en-GB" sz="1000" b="1" spc="-5" baseline="0" dirty="0">
                <a:solidFill>
                  <a:srgbClr val="0000CC"/>
                </a:solidFill>
                <a:latin typeface="Carlito"/>
                <a:cs typeface="Carlito"/>
              </a:rPr>
              <a:t>Part</a:t>
            </a:r>
            <a:r>
              <a:rPr lang="en-GB" sz="1000" b="1" spc="-5" dirty="0">
                <a:solidFill>
                  <a:srgbClr val="0000CC"/>
                </a:solidFill>
                <a:latin typeface="Carlito"/>
                <a:cs typeface="Carlito"/>
              </a:rPr>
              <a:t> OK / NG to storing</a:t>
            </a:r>
            <a:endParaRPr lang="en-GB" sz="1000" b="1" spc="-5" baseline="0" dirty="0">
              <a:solidFill>
                <a:srgbClr val="0000CC"/>
              </a:solidFill>
              <a:latin typeface="Carlito"/>
              <a:cs typeface="Carlito"/>
            </a:endParaRPr>
          </a:p>
        </p:txBody>
      </p:sp>
      <p:sp>
        <p:nvSpPr>
          <p:cNvPr id="190" name="object 254"/>
          <p:cNvSpPr txBox="1"/>
          <p:nvPr/>
        </p:nvSpPr>
        <p:spPr>
          <a:xfrm>
            <a:off x="3773011" y="2797183"/>
            <a:ext cx="1833568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200" b="1" spc="-5" dirty="0">
                <a:latin typeface="Arial" panose="020B0604020202020204" pitchFamily="34" charset="0"/>
                <a:cs typeface="Arial" panose="020B0604020202020204" pitchFamily="34" charset="0"/>
              </a:rPr>
              <a:t>IQC chop stamp all lot</a:t>
            </a:r>
            <a:endParaRPr lang="en-GB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1" name="Rectangle 190"/>
          <p:cNvSpPr/>
          <p:nvPr/>
        </p:nvSpPr>
        <p:spPr>
          <a:xfrm>
            <a:off x="1198197" y="770989"/>
            <a:ext cx="2015958" cy="278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MCS Receiving Goods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3352425" y="769552"/>
            <a:ext cx="1747884" cy="251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MCS Fix location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Up-Down Arrow 13"/>
          <p:cNvSpPr/>
          <p:nvPr/>
        </p:nvSpPr>
        <p:spPr>
          <a:xfrm>
            <a:off x="5712658" y="2738858"/>
            <a:ext cx="217323" cy="41804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>
            <a:off x="5219079" y="794241"/>
            <a:ext cx="2132958" cy="242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IQC check &amp; chop stamp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5" name="Rectangle 194"/>
          <p:cNvSpPr/>
          <p:nvPr/>
        </p:nvSpPr>
        <p:spPr>
          <a:xfrm>
            <a:off x="7500430" y="776093"/>
            <a:ext cx="2097930" cy="257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MCS Find OK /NG part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6" name="Rectangle 195"/>
          <p:cNvSpPr/>
          <p:nvPr/>
        </p:nvSpPr>
        <p:spPr>
          <a:xfrm>
            <a:off x="9797201" y="769599"/>
            <a:ext cx="2230085" cy="247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Step 5:Storing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49676" y="779678"/>
            <a:ext cx="1051815" cy="264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Vendor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3918268" y="6257166"/>
            <a:ext cx="1" cy="3003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251236" y="6557554"/>
            <a:ext cx="368313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235131" y="3026862"/>
            <a:ext cx="16105" cy="353069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567055" y="2999653"/>
            <a:ext cx="3016393" cy="27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5583052" y="2364783"/>
            <a:ext cx="4997" cy="6311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760B5A63-6B75-4F57-8ED1-84D9ECD7BDB9}"/>
              </a:ext>
            </a:extLst>
          </p:cNvPr>
          <p:cNvGrpSpPr>
            <a:grpSpLocks/>
          </p:cNvGrpSpPr>
          <p:nvPr/>
        </p:nvGrpSpPr>
        <p:grpSpPr bwMode="auto">
          <a:xfrm>
            <a:off x="755640" y="2670880"/>
            <a:ext cx="860760" cy="681146"/>
            <a:chOff x="-73920" y="1311572"/>
            <a:chExt cx="1274930" cy="1200150"/>
          </a:xfrm>
        </p:grpSpPr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B78284B0-08AD-48BC-A851-A5BC3FD9F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6" name="Text Box 114">
              <a:extLst>
                <a:ext uri="{FF2B5EF4-FFF2-40B4-BE49-F238E27FC236}">
                  <a16:creationId xmlns:a16="http://schemas.microsoft.com/office/drawing/2014/main" id="{3C7F0DA8-B254-4D1D-A8B4-283CF9D973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499" y="1955118"/>
              <a:ext cx="742304" cy="359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PQC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207" name="Line 115">
              <a:extLst>
                <a:ext uri="{FF2B5EF4-FFF2-40B4-BE49-F238E27FC236}">
                  <a16:creationId xmlns:a16="http://schemas.microsoft.com/office/drawing/2014/main" id="{03DA30B9-4528-42A5-B24B-D3E52CE00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Line 116">
              <a:extLst>
                <a:ext uri="{FF2B5EF4-FFF2-40B4-BE49-F238E27FC236}">
                  <a16:creationId xmlns:a16="http://schemas.microsoft.com/office/drawing/2014/main" id="{CD860412-BE58-409B-8306-8A290407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9" name="Text Box 117">
              <a:extLst>
                <a:ext uri="{FF2B5EF4-FFF2-40B4-BE49-F238E27FC236}">
                  <a16:creationId xmlns:a16="http://schemas.microsoft.com/office/drawing/2014/main" id="{FBC4D781-64B0-4C45-885B-90FE2F116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4705" y="1483621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OK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210" name="Text Box 119">
              <a:extLst>
                <a:ext uri="{FF2B5EF4-FFF2-40B4-BE49-F238E27FC236}">
                  <a16:creationId xmlns:a16="http://schemas.microsoft.com/office/drawing/2014/main" id="{0FD81987-235D-4FDD-91FF-A976F1C05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73920" y="1807679"/>
              <a:ext cx="1274930" cy="323435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87" name="Straight Arrow Connector 286"/>
          <p:cNvCxnSpPr/>
          <p:nvPr/>
        </p:nvCxnSpPr>
        <p:spPr>
          <a:xfrm>
            <a:off x="235131" y="3026862"/>
            <a:ext cx="56320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/>
          <p:cNvCxnSpPr/>
          <p:nvPr/>
        </p:nvCxnSpPr>
        <p:spPr>
          <a:xfrm>
            <a:off x="1584231" y="3012105"/>
            <a:ext cx="303303" cy="464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760B5A63-6B75-4F57-8ED1-84D9ECD7BDB9}"/>
              </a:ext>
            </a:extLst>
          </p:cNvPr>
          <p:cNvGrpSpPr>
            <a:grpSpLocks/>
          </p:cNvGrpSpPr>
          <p:nvPr/>
        </p:nvGrpSpPr>
        <p:grpSpPr bwMode="auto">
          <a:xfrm>
            <a:off x="1759458" y="2661850"/>
            <a:ext cx="860760" cy="681146"/>
            <a:chOff x="-73920" y="1311572"/>
            <a:chExt cx="1274930" cy="1200150"/>
          </a:xfrm>
        </p:grpSpPr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B78284B0-08AD-48BC-A851-A5BC3FD9F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1" name="Text Box 114">
              <a:extLst>
                <a:ext uri="{FF2B5EF4-FFF2-40B4-BE49-F238E27FC236}">
                  <a16:creationId xmlns:a16="http://schemas.microsoft.com/office/drawing/2014/main" id="{3C7F0DA8-B254-4D1D-A8B4-283CF9D973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499" y="1955118"/>
              <a:ext cx="742304" cy="3590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PQC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02" name="Line 115">
              <a:extLst>
                <a:ext uri="{FF2B5EF4-FFF2-40B4-BE49-F238E27FC236}">
                  <a16:creationId xmlns:a16="http://schemas.microsoft.com/office/drawing/2014/main" id="{03DA30B9-4528-42A5-B24B-D3E52CE00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3" name="Line 116">
              <a:extLst>
                <a:ext uri="{FF2B5EF4-FFF2-40B4-BE49-F238E27FC236}">
                  <a16:creationId xmlns:a16="http://schemas.microsoft.com/office/drawing/2014/main" id="{CD860412-BE58-409B-8306-8A290407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4" name="Text Box 117">
              <a:extLst>
                <a:ext uri="{FF2B5EF4-FFF2-40B4-BE49-F238E27FC236}">
                  <a16:creationId xmlns:a16="http://schemas.microsoft.com/office/drawing/2014/main" id="{FBC4D781-64B0-4C45-885B-90FE2F116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4705" y="1483622"/>
              <a:ext cx="1123224" cy="3795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NG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05" name="Text Box 119">
              <a:extLst>
                <a:ext uri="{FF2B5EF4-FFF2-40B4-BE49-F238E27FC236}">
                  <a16:creationId xmlns:a16="http://schemas.microsoft.com/office/drawing/2014/main" id="{0FD81987-235D-4FDD-91FF-A976F1C05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73920" y="1807679"/>
              <a:ext cx="1274930" cy="3234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</a:t>
              </a: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Day- Month- Year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</p:grpSp>
      <p:cxnSp>
        <p:nvCxnSpPr>
          <p:cNvPr id="306" name="Straight Connector 305"/>
          <p:cNvCxnSpPr/>
          <p:nvPr/>
        </p:nvCxnSpPr>
        <p:spPr>
          <a:xfrm flipH="1">
            <a:off x="9369922" y="5927001"/>
            <a:ext cx="1" cy="3003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 flipH="1">
            <a:off x="9369922" y="6227389"/>
            <a:ext cx="225856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/>
          <p:nvPr/>
        </p:nvCxnSpPr>
        <p:spPr>
          <a:xfrm flipH="1" flipV="1">
            <a:off x="11624460" y="2430163"/>
            <a:ext cx="12080" cy="382286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/>
          <p:nvPr/>
        </p:nvCxnSpPr>
        <p:spPr>
          <a:xfrm flipH="1" flipV="1">
            <a:off x="6933927" y="2417602"/>
            <a:ext cx="1181389" cy="5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760B5A63-6B75-4F57-8ED1-84D9ECD7BDB9}"/>
              </a:ext>
            </a:extLst>
          </p:cNvPr>
          <p:cNvGrpSpPr>
            <a:grpSpLocks/>
          </p:cNvGrpSpPr>
          <p:nvPr/>
        </p:nvGrpSpPr>
        <p:grpSpPr bwMode="auto">
          <a:xfrm>
            <a:off x="8931387" y="2138541"/>
            <a:ext cx="903926" cy="681146"/>
            <a:chOff x="-73920" y="1311572"/>
            <a:chExt cx="1274930" cy="1200150"/>
          </a:xfrm>
        </p:grpSpPr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B78284B0-08AD-48BC-A851-A5BC3FD9F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2" name="Text Box 114">
              <a:extLst>
                <a:ext uri="{FF2B5EF4-FFF2-40B4-BE49-F238E27FC236}">
                  <a16:creationId xmlns:a16="http://schemas.microsoft.com/office/drawing/2014/main" id="{3C7F0DA8-B254-4D1D-A8B4-283CF9D973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499" y="1955118"/>
              <a:ext cx="742304" cy="3590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PQC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23" name="Line 115">
              <a:extLst>
                <a:ext uri="{FF2B5EF4-FFF2-40B4-BE49-F238E27FC236}">
                  <a16:creationId xmlns:a16="http://schemas.microsoft.com/office/drawing/2014/main" id="{03DA30B9-4528-42A5-B24B-D3E52CE00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4" name="Line 116">
              <a:extLst>
                <a:ext uri="{FF2B5EF4-FFF2-40B4-BE49-F238E27FC236}">
                  <a16:creationId xmlns:a16="http://schemas.microsoft.com/office/drawing/2014/main" id="{CD860412-BE58-409B-8306-8A290407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" name="Text Box 117">
              <a:extLst>
                <a:ext uri="{FF2B5EF4-FFF2-40B4-BE49-F238E27FC236}">
                  <a16:creationId xmlns:a16="http://schemas.microsoft.com/office/drawing/2014/main" id="{FBC4D781-64B0-4C45-885B-90FE2F116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4705" y="1483622"/>
              <a:ext cx="1123224" cy="3795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NG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26" name="Text Box 119">
              <a:extLst>
                <a:ext uri="{FF2B5EF4-FFF2-40B4-BE49-F238E27FC236}">
                  <a16:creationId xmlns:a16="http://schemas.microsoft.com/office/drawing/2014/main" id="{0FD81987-235D-4FDD-91FF-A976F1C05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73920" y="1807679"/>
              <a:ext cx="1274930" cy="3234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</a:t>
              </a: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Day- Month- Year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760B5A63-6B75-4F57-8ED1-84D9ECD7BDB9}"/>
              </a:ext>
            </a:extLst>
          </p:cNvPr>
          <p:cNvGrpSpPr>
            <a:grpSpLocks/>
          </p:cNvGrpSpPr>
          <p:nvPr/>
        </p:nvGrpSpPr>
        <p:grpSpPr bwMode="auto">
          <a:xfrm>
            <a:off x="8065426" y="2142911"/>
            <a:ext cx="860760" cy="681146"/>
            <a:chOff x="-73920" y="1311572"/>
            <a:chExt cx="1274930" cy="1200150"/>
          </a:xfrm>
        </p:grpSpPr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B78284B0-08AD-48BC-A851-A5BC3FD9F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9" name="Text Box 114">
              <a:extLst>
                <a:ext uri="{FF2B5EF4-FFF2-40B4-BE49-F238E27FC236}">
                  <a16:creationId xmlns:a16="http://schemas.microsoft.com/office/drawing/2014/main" id="{3C7F0DA8-B254-4D1D-A8B4-283CF9D973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499" y="1955118"/>
              <a:ext cx="742304" cy="359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PQC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30" name="Line 115">
              <a:extLst>
                <a:ext uri="{FF2B5EF4-FFF2-40B4-BE49-F238E27FC236}">
                  <a16:creationId xmlns:a16="http://schemas.microsoft.com/office/drawing/2014/main" id="{03DA30B9-4528-42A5-B24B-D3E52CE00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1" name="Line 116">
              <a:extLst>
                <a:ext uri="{FF2B5EF4-FFF2-40B4-BE49-F238E27FC236}">
                  <a16:creationId xmlns:a16="http://schemas.microsoft.com/office/drawing/2014/main" id="{CD860412-BE58-409B-8306-8A290407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2" name="Text Box 117">
              <a:extLst>
                <a:ext uri="{FF2B5EF4-FFF2-40B4-BE49-F238E27FC236}">
                  <a16:creationId xmlns:a16="http://schemas.microsoft.com/office/drawing/2014/main" id="{FBC4D781-64B0-4C45-885B-90FE2F116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4705" y="1483621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OK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33" name="Text Box 119">
              <a:extLst>
                <a:ext uri="{FF2B5EF4-FFF2-40B4-BE49-F238E27FC236}">
                  <a16:creationId xmlns:a16="http://schemas.microsoft.com/office/drawing/2014/main" id="{0FD81987-235D-4FDD-91FF-A976F1C05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73920" y="1807679"/>
              <a:ext cx="1274930" cy="323435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334" name="Straight Connector 333"/>
          <p:cNvCxnSpPr/>
          <p:nvPr/>
        </p:nvCxnSpPr>
        <p:spPr>
          <a:xfrm>
            <a:off x="9797201" y="2411227"/>
            <a:ext cx="1827259" cy="1697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object 254"/>
          <p:cNvSpPr txBox="1"/>
          <p:nvPr/>
        </p:nvSpPr>
        <p:spPr>
          <a:xfrm>
            <a:off x="3863368" y="2203632"/>
            <a:ext cx="533515" cy="33406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latin typeface="Arial" panose="020B0604020202020204" pitchFamily="34" charset="0"/>
                <a:cs typeface="Arial" panose="020B0604020202020204" pitchFamily="34" charset="0"/>
              </a:rPr>
              <a:t>Fix 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000" b="1" spc="-5" dirty="0"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  <a:endParaRPr lang="en-GB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6" name="object 254"/>
          <p:cNvSpPr txBox="1"/>
          <p:nvPr/>
        </p:nvSpPr>
        <p:spPr>
          <a:xfrm>
            <a:off x="9957929" y="2469573"/>
            <a:ext cx="1666531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200" b="1" spc="-5" dirty="0">
                <a:latin typeface="Arial" panose="020B0604020202020204" pitchFamily="34" charset="0"/>
                <a:cs typeface="Arial" panose="020B0604020202020204" pitchFamily="34" charset="0"/>
              </a:rPr>
              <a:t>IQC chop stamp only one receiving card</a:t>
            </a:r>
            <a:endParaRPr lang="en-GB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2" name="Oval 161"/>
          <p:cNvSpPr/>
          <p:nvPr/>
        </p:nvSpPr>
        <p:spPr>
          <a:xfrm>
            <a:off x="6455249" y="1998256"/>
            <a:ext cx="531271" cy="2594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</a:p>
        </p:txBody>
      </p:sp>
      <p:sp>
        <p:nvSpPr>
          <p:cNvPr id="182" name="Oval 181"/>
          <p:cNvSpPr/>
          <p:nvPr/>
        </p:nvSpPr>
        <p:spPr>
          <a:xfrm>
            <a:off x="4962533" y="2149315"/>
            <a:ext cx="468725" cy="2842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</a:p>
        </p:txBody>
      </p:sp>
      <p:sp>
        <p:nvSpPr>
          <p:cNvPr id="183" name="Oval 182"/>
          <p:cNvSpPr/>
          <p:nvPr/>
        </p:nvSpPr>
        <p:spPr>
          <a:xfrm>
            <a:off x="4631162" y="1766573"/>
            <a:ext cx="468725" cy="2842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2120363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 Job And Schedule To Complete</a:t>
            </a:r>
            <a:endParaRPr lang="en-GB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2318A1-7B25-84DC-258F-B195D7359F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076512"/>
              </p:ext>
            </p:extLst>
          </p:nvPr>
        </p:nvGraphicFramePr>
        <p:xfrm>
          <a:off x="124265" y="472578"/>
          <a:ext cx="11428885" cy="3458629"/>
        </p:xfrm>
        <a:graphic>
          <a:graphicData uri="http://schemas.openxmlformats.org/drawingml/2006/table">
            <a:tbl>
              <a:tblPr firstRow="1" bandRow="1"/>
              <a:tblGrid>
                <a:gridCol w="1019076">
                  <a:extLst>
                    <a:ext uri="{9D8B030D-6E8A-4147-A177-3AD203B41FA5}">
                      <a16:colId xmlns:a16="http://schemas.microsoft.com/office/drawing/2014/main" val="1173642011"/>
                    </a:ext>
                  </a:extLst>
                </a:gridCol>
                <a:gridCol w="4546259">
                  <a:extLst>
                    <a:ext uri="{9D8B030D-6E8A-4147-A177-3AD203B41FA5}">
                      <a16:colId xmlns:a16="http://schemas.microsoft.com/office/drawing/2014/main" val="2116685461"/>
                    </a:ext>
                  </a:extLst>
                </a:gridCol>
                <a:gridCol w="742910">
                  <a:extLst>
                    <a:ext uri="{9D8B030D-6E8A-4147-A177-3AD203B41FA5}">
                      <a16:colId xmlns:a16="http://schemas.microsoft.com/office/drawing/2014/main" val="277851882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850488261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9937675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71460865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3678658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9432468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40125701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086810863"/>
                    </a:ext>
                  </a:extLst>
                </a:gridCol>
              </a:tblGrid>
              <a:tr h="373873">
                <a:tc gridSpan="2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979296"/>
                  </a:ext>
                </a:extLst>
              </a:tr>
              <a:tr h="346152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Detail</a:t>
                      </a:r>
                      <a:r>
                        <a:rPr lang="en-US" sz="1400" b="1" kern="120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Function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Aug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Oct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Jan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Feb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377352"/>
                  </a:ext>
                </a:extLst>
              </a:tr>
              <a:tr h="456434">
                <a:tc row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Issue 1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Pick up &amp; return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sample for OQC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42584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Compare serial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outer &amp; inner boxes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509718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Link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weight OQC with weight FA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592278"/>
                  </a:ext>
                </a:extLst>
              </a:tr>
              <a:tr h="456434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Issue 2</a:t>
                      </a: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 checking OQC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result auto judgment all lot for production result in day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826892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 link inspection result OQC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for SCM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203959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Visualize inspection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result OQC,FA &amp; SCM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256700"/>
                  </a:ext>
                </a:extLst>
              </a:tr>
            </a:tbl>
          </a:graphicData>
        </a:graphic>
      </p:graphicFrame>
      <p:sp>
        <p:nvSpPr>
          <p:cNvPr id="7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3230762" y="522728"/>
            <a:ext cx="211164" cy="236821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1695587" y="646639"/>
            <a:ext cx="675383" cy="0"/>
          </a:xfrm>
          <a:prstGeom prst="straightConnector1">
            <a:avLst/>
          </a:prstGeom>
          <a:ln w="381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415595" y="646639"/>
            <a:ext cx="638103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2F1BF9B-8073-0C4D-327A-759468E73761}"/>
              </a:ext>
            </a:extLst>
          </p:cNvPr>
          <p:cNvSpPr txBox="1"/>
          <p:nvPr/>
        </p:nvSpPr>
        <p:spPr>
          <a:xfrm>
            <a:off x="1053698" y="49789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B4542F-D634-F0CC-BC52-1EA4C01511CB}"/>
              </a:ext>
            </a:extLst>
          </p:cNvPr>
          <p:cNvSpPr txBox="1"/>
          <p:nvPr/>
        </p:nvSpPr>
        <p:spPr>
          <a:xfrm>
            <a:off x="2370970" y="497777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D7E03C-5968-884C-0563-9CC413801CEB}"/>
              </a:ext>
            </a:extLst>
          </p:cNvPr>
          <p:cNvSpPr txBox="1"/>
          <p:nvPr/>
        </p:nvSpPr>
        <p:spPr>
          <a:xfrm>
            <a:off x="3447307" y="492750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Go-live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5969000" y="1345948"/>
            <a:ext cx="499499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5969000" y="1503428"/>
            <a:ext cx="499499" cy="0"/>
          </a:xfrm>
          <a:prstGeom prst="straightConnector1">
            <a:avLst/>
          </a:prstGeom>
          <a:ln w="381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468499" y="1422151"/>
            <a:ext cx="638103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9240365" y="2771122"/>
            <a:ext cx="547102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7915895" y="2320340"/>
            <a:ext cx="1243481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9890773" y="3271232"/>
            <a:ext cx="638103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11188036" y="3507107"/>
            <a:ext cx="225162" cy="273315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7225701" y="1866871"/>
            <a:ext cx="638103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82C291A-81DD-4208-B7B6-B393D63F8CD2}"/>
              </a:ext>
            </a:extLst>
          </p:cNvPr>
          <p:cNvCxnSpPr>
            <a:cxnSpLocks/>
          </p:cNvCxnSpPr>
          <p:nvPr/>
        </p:nvCxnSpPr>
        <p:spPr>
          <a:xfrm>
            <a:off x="10528876" y="3643764"/>
            <a:ext cx="638103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6-Point Star 35">
            <a:extLst>
              <a:ext uri="{FF2B5EF4-FFF2-40B4-BE49-F238E27FC236}">
                <a16:creationId xmlns:a16="http://schemas.microsoft.com/office/drawing/2014/main" id="{A53FA42A-3E03-4340-A427-798E441731B3}"/>
              </a:ext>
            </a:extLst>
          </p:cNvPr>
          <p:cNvSpPr/>
          <p:nvPr/>
        </p:nvSpPr>
        <p:spPr>
          <a:xfrm>
            <a:off x="9165122" y="2183682"/>
            <a:ext cx="225162" cy="273315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45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 Job And Schedule To Complete</a:t>
            </a:r>
            <a:endParaRPr lang="en-GB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2318A1-7B25-84DC-258F-B195D7359F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629262"/>
              </p:ext>
            </p:extLst>
          </p:nvPr>
        </p:nvGraphicFramePr>
        <p:xfrm>
          <a:off x="124265" y="472578"/>
          <a:ext cx="11814228" cy="3458629"/>
        </p:xfrm>
        <a:graphic>
          <a:graphicData uri="http://schemas.openxmlformats.org/drawingml/2006/table">
            <a:tbl>
              <a:tblPr firstRow="1" bandRow="1"/>
              <a:tblGrid>
                <a:gridCol w="957773">
                  <a:extLst>
                    <a:ext uri="{9D8B030D-6E8A-4147-A177-3AD203B41FA5}">
                      <a16:colId xmlns:a16="http://schemas.microsoft.com/office/drawing/2014/main" val="1173642011"/>
                    </a:ext>
                  </a:extLst>
                </a:gridCol>
                <a:gridCol w="4272775">
                  <a:extLst>
                    <a:ext uri="{9D8B030D-6E8A-4147-A177-3AD203B41FA5}">
                      <a16:colId xmlns:a16="http://schemas.microsoft.com/office/drawing/2014/main" val="211668546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77851882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85048826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29937675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71460865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36786580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9432468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40125701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086810863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3173960480"/>
                    </a:ext>
                  </a:extLst>
                </a:gridCol>
              </a:tblGrid>
              <a:tr h="373873">
                <a:tc gridSpan="2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Target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979296"/>
                  </a:ext>
                </a:extLst>
              </a:tr>
              <a:tr h="346152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Detail</a:t>
                      </a:r>
                      <a:r>
                        <a:rPr lang="en-US" sz="1400" b="1" kern="120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Function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Aug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Oct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Jan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Feb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377352"/>
                  </a:ext>
                </a:extLst>
              </a:tr>
              <a:tr h="456434">
                <a:tc row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Issue 1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Pick up &amp; return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sample for OQC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Reduce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manual Job</a:t>
                      </a:r>
                    </a:p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Save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time and Ensure Quality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42584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Compare serial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outer &amp; inner boxes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509718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Link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weight OQC with weight FA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592278"/>
                  </a:ext>
                </a:extLst>
              </a:tr>
              <a:tr h="456434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Issue 2</a:t>
                      </a: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 checking OQC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result auto judgment all lot for production result in day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Reduce 2pax for stamp by manual</a:t>
                      </a: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826892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 link inspection result OQC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for SCM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203959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Visualize inspection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result OQC,FA &amp; SCM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256700"/>
                  </a:ext>
                </a:extLst>
              </a:tr>
            </a:tbl>
          </a:graphicData>
        </a:graphic>
      </p:graphicFrame>
      <p:sp>
        <p:nvSpPr>
          <p:cNvPr id="7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3230762" y="522728"/>
            <a:ext cx="211164" cy="236821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1695587" y="646639"/>
            <a:ext cx="675383" cy="0"/>
          </a:xfrm>
          <a:prstGeom prst="straightConnector1">
            <a:avLst/>
          </a:prstGeom>
          <a:ln w="381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415595" y="646639"/>
            <a:ext cx="638103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2F1BF9B-8073-0C4D-327A-759468E73761}"/>
              </a:ext>
            </a:extLst>
          </p:cNvPr>
          <p:cNvSpPr txBox="1"/>
          <p:nvPr/>
        </p:nvSpPr>
        <p:spPr>
          <a:xfrm>
            <a:off x="1053698" y="49789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B4542F-D634-F0CC-BC52-1EA4C01511CB}"/>
              </a:ext>
            </a:extLst>
          </p:cNvPr>
          <p:cNvSpPr txBox="1"/>
          <p:nvPr/>
        </p:nvSpPr>
        <p:spPr>
          <a:xfrm>
            <a:off x="2370970" y="497777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D7E03C-5968-884C-0563-9CC413801CEB}"/>
              </a:ext>
            </a:extLst>
          </p:cNvPr>
          <p:cNvSpPr txBox="1"/>
          <p:nvPr/>
        </p:nvSpPr>
        <p:spPr>
          <a:xfrm>
            <a:off x="3447307" y="492750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Go-live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5560848" y="1345948"/>
            <a:ext cx="375281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5560848" y="1503428"/>
            <a:ext cx="375281" cy="0"/>
          </a:xfrm>
          <a:prstGeom prst="straightConnector1">
            <a:avLst/>
          </a:prstGeom>
          <a:ln w="381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040543" y="1422151"/>
            <a:ext cx="527358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8391244" y="2810310"/>
            <a:ext cx="601812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7266153" y="2333403"/>
            <a:ext cx="1027670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 flipV="1">
            <a:off x="8967924" y="3252651"/>
            <a:ext cx="607151" cy="5518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10170099" y="3533233"/>
            <a:ext cx="225162" cy="273315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662219" y="1892996"/>
            <a:ext cx="580094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82C291A-81DD-4208-B7B6-B393D63F8CD2}"/>
              </a:ext>
            </a:extLst>
          </p:cNvPr>
          <p:cNvCxnSpPr>
            <a:cxnSpLocks/>
          </p:cNvCxnSpPr>
          <p:nvPr/>
        </p:nvCxnSpPr>
        <p:spPr>
          <a:xfrm>
            <a:off x="9531996" y="3669891"/>
            <a:ext cx="638103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6-Point Star 35">
            <a:extLst>
              <a:ext uri="{FF2B5EF4-FFF2-40B4-BE49-F238E27FC236}">
                <a16:creationId xmlns:a16="http://schemas.microsoft.com/office/drawing/2014/main" id="{A53FA42A-3E03-4340-A427-798E441731B3}"/>
              </a:ext>
            </a:extLst>
          </p:cNvPr>
          <p:cNvSpPr/>
          <p:nvPr/>
        </p:nvSpPr>
        <p:spPr>
          <a:xfrm>
            <a:off x="8304693" y="2196745"/>
            <a:ext cx="225162" cy="273315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628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 Job And Schedule To Complete</a:t>
            </a:r>
            <a:endParaRPr lang="en-GB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2318A1-7B25-84DC-258F-B195D7359F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266451"/>
              </p:ext>
            </p:extLst>
          </p:nvPr>
        </p:nvGraphicFramePr>
        <p:xfrm>
          <a:off x="124265" y="472578"/>
          <a:ext cx="11815186" cy="3668350"/>
        </p:xfrm>
        <a:graphic>
          <a:graphicData uri="http://schemas.openxmlformats.org/drawingml/2006/table">
            <a:tbl>
              <a:tblPr firstRow="1" bandRow="1"/>
              <a:tblGrid>
                <a:gridCol w="957773">
                  <a:extLst>
                    <a:ext uri="{9D8B030D-6E8A-4147-A177-3AD203B41FA5}">
                      <a16:colId xmlns:a16="http://schemas.microsoft.com/office/drawing/2014/main" val="1173642011"/>
                    </a:ext>
                  </a:extLst>
                </a:gridCol>
                <a:gridCol w="3542213">
                  <a:extLst>
                    <a:ext uri="{9D8B030D-6E8A-4147-A177-3AD203B41FA5}">
                      <a16:colId xmlns:a16="http://schemas.microsoft.com/office/drawing/2014/main" val="2116685461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77851882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850488261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9937675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71460865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3678658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9432468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40125701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086810863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3173960480"/>
                    </a:ext>
                  </a:extLst>
                </a:gridCol>
              </a:tblGrid>
              <a:tr h="396543">
                <a:tc gridSpan="2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Target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979296"/>
                  </a:ext>
                </a:extLst>
              </a:tr>
              <a:tr h="367141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Detail</a:t>
                      </a:r>
                      <a:r>
                        <a:rPr lang="en-US" sz="1400" b="1" kern="120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Function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Aug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Oct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Jan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Feb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377352"/>
                  </a:ext>
                </a:extLst>
              </a:tr>
              <a:tr h="484111">
                <a:tc row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Issue 1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Pick up &amp; return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sample for OQC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Reduce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manual Job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Ensure Quality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42584"/>
                  </a:ext>
                </a:extLst>
              </a:tr>
              <a:tr h="484111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Compare serial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outer &amp; inner boxes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509718"/>
                  </a:ext>
                </a:extLst>
              </a:tr>
              <a:tr h="484111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Link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weight OQC with weight FA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592278"/>
                  </a:ext>
                </a:extLst>
              </a:tr>
              <a:tr h="484111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Issue 2</a:t>
                      </a: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 checking OQC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result auto judgment all lot for production result in day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Reduce 2pax</a:t>
                      </a: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826892"/>
                  </a:ext>
                </a:extLst>
              </a:tr>
              <a:tr h="484111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 link inspection result OQC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for SCM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203959"/>
                  </a:ext>
                </a:extLst>
              </a:tr>
              <a:tr h="484111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Visualize inspection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result OQC,FA &amp; SCM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256700"/>
                  </a:ext>
                </a:extLst>
              </a:tr>
            </a:tbl>
          </a:graphicData>
        </a:graphic>
      </p:graphicFrame>
      <p:sp>
        <p:nvSpPr>
          <p:cNvPr id="7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3230762" y="522728"/>
            <a:ext cx="211164" cy="236821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1695587" y="646639"/>
            <a:ext cx="675383" cy="0"/>
          </a:xfrm>
          <a:prstGeom prst="straightConnector1">
            <a:avLst/>
          </a:prstGeom>
          <a:ln w="381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415595" y="646639"/>
            <a:ext cx="638103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2F1BF9B-8073-0C4D-327A-759468E73761}"/>
              </a:ext>
            </a:extLst>
          </p:cNvPr>
          <p:cNvSpPr txBox="1"/>
          <p:nvPr/>
        </p:nvSpPr>
        <p:spPr>
          <a:xfrm>
            <a:off x="1053698" y="49789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B4542F-D634-F0CC-BC52-1EA4C01511CB}"/>
              </a:ext>
            </a:extLst>
          </p:cNvPr>
          <p:cNvSpPr txBox="1"/>
          <p:nvPr/>
        </p:nvSpPr>
        <p:spPr>
          <a:xfrm>
            <a:off x="2370970" y="497777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D7E03C-5968-884C-0563-9CC413801CEB}"/>
              </a:ext>
            </a:extLst>
          </p:cNvPr>
          <p:cNvSpPr txBox="1"/>
          <p:nvPr/>
        </p:nvSpPr>
        <p:spPr>
          <a:xfrm>
            <a:off x="3447307" y="492750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Go-live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4881362" y="1393605"/>
            <a:ext cx="454090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4902003" y="1555680"/>
            <a:ext cx="412809" cy="0"/>
          </a:xfrm>
          <a:prstGeom prst="straightConnector1">
            <a:avLst/>
          </a:prstGeom>
          <a:ln w="381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5405808" y="1394330"/>
            <a:ext cx="638103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8152333" y="2855545"/>
            <a:ext cx="497365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883983" y="2391745"/>
            <a:ext cx="1243481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 flipV="1">
            <a:off x="8638895" y="3346992"/>
            <a:ext cx="977823" cy="5518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10143305" y="3651688"/>
            <a:ext cx="225162" cy="273315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097881" y="1899042"/>
            <a:ext cx="701913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82C291A-81DD-4208-B7B6-B393D63F8CD2}"/>
              </a:ext>
            </a:extLst>
          </p:cNvPr>
          <p:cNvCxnSpPr>
            <a:cxnSpLocks/>
          </p:cNvCxnSpPr>
          <p:nvPr/>
        </p:nvCxnSpPr>
        <p:spPr>
          <a:xfrm>
            <a:off x="9654210" y="3793503"/>
            <a:ext cx="488581" cy="1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6-Point Star 35">
            <a:extLst>
              <a:ext uri="{FF2B5EF4-FFF2-40B4-BE49-F238E27FC236}">
                <a16:creationId xmlns:a16="http://schemas.microsoft.com/office/drawing/2014/main" id="{A53FA42A-3E03-4340-A427-798E441731B3}"/>
              </a:ext>
            </a:extLst>
          </p:cNvPr>
          <p:cNvSpPr/>
          <p:nvPr/>
        </p:nvSpPr>
        <p:spPr>
          <a:xfrm>
            <a:off x="8162790" y="2240132"/>
            <a:ext cx="225162" cy="273315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14039" y="1593418"/>
            <a:ext cx="788735" cy="338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Analysis, Discuss</a:t>
            </a:r>
            <a:endParaRPr lang="en-US" sz="800" dirty="0"/>
          </a:p>
        </p:txBody>
      </p:sp>
      <p:sp>
        <p:nvSpPr>
          <p:cNvPr id="22" name="Rectangle 21"/>
          <p:cNvSpPr/>
          <p:nvPr/>
        </p:nvSpPr>
        <p:spPr>
          <a:xfrm>
            <a:off x="5264930" y="1412121"/>
            <a:ext cx="923718" cy="338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Standardize, Develop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850018" y="1848240"/>
            <a:ext cx="1106153" cy="338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Discuss, Develop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785948" y="2451728"/>
            <a:ext cx="765558" cy="338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Develop</a:t>
            </a:r>
          </a:p>
        </p:txBody>
      </p:sp>
      <p:sp>
        <p:nvSpPr>
          <p:cNvPr id="16" name="Right Brace 15"/>
          <p:cNvSpPr/>
          <p:nvPr/>
        </p:nvSpPr>
        <p:spPr>
          <a:xfrm rot="5400000">
            <a:off x="7122794" y="2181046"/>
            <a:ext cx="117991" cy="62174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Brace 30"/>
          <p:cNvSpPr/>
          <p:nvPr/>
        </p:nvSpPr>
        <p:spPr>
          <a:xfrm rot="5400000">
            <a:off x="7785576" y="2191363"/>
            <a:ext cx="84300" cy="57335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445673" y="2512470"/>
            <a:ext cx="765558" cy="338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Testing, Training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803228" y="2926960"/>
            <a:ext cx="1169447" cy="338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Analysis, Discuss, Standardize</a:t>
            </a:r>
          </a:p>
          <a:p>
            <a:pPr algn="ctr"/>
            <a:endParaRPr lang="en-US" sz="800" dirty="0"/>
          </a:p>
        </p:txBody>
      </p:sp>
      <p:sp>
        <p:nvSpPr>
          <p:cNvPr id="44" name="Rectangle 43"/>
          <p:cNvSpPr/>
          <p:nvPr/>
        </p:nvSpPr>
        <p:spPr>
          <a:xfrm>
            <a:off x="8522589" y="3333931"/>
            <a:ext cx="1109281" cy="338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Discuss, Develop</a:t>
            </a:r>
          </a:p>
        </p:txBody>
      </p:sp>
      <p:sp>
        <p:nvSpPr>
          <p:cNvPr id="45" name="Rectangle 44"/>
          <p:cNvSpPr/>
          <p:nvPr/>
        </p:nvSpPr>
        <p:spPr>
          <a:xfrm>
            <a:off x="9213283" y="3771411"/>
            <a:ext cx="1104382" cy="338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Testing, Training</a:t>
            </a:r>
          </a:p>
        </p:txBody>
      </p:sp>
    </p:spTree>
    <p:extLst>
      <p:ext uri="{BB962C8B-B14F-4D97-AF65-F5344CB8AC3E}">
        <p14:creationId xmlns:p14="http://schemas.microsoft.com/office/powerpoint/2010/main" val="4010065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 Job And Schedule To Complete</a:t>
            </a:r>
            <a:endParaRPr lang="en-GB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2318A1-7B25-84DC-258F-B195D7359F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701308"/>
              </p:ext>
            </p:extLst>
          </p:nvPr>
        </p:nvGraphicFramePr>
        <p:xfrm>
          <a:off x="124265" y="472578"/>
          <a:ext cx="11428888" cy="5440037"/>
        </p:xfrm>
        <a:graphic>
          <a:graphicData uri="http://schemas.openxmlformats.org/drawingml/2006/table">
            <a:tbl>
              <a:tblPr firstRow="1" bandRow="1"/>
              <a:tblGrid>
                <a:gridCol w="811351">
                  <a:extLst>
                    <a:ext uri="{9D8B030D-6E8A-4147-A177-3AD203B41FA5}">
                      <a16:colId xmlns:a16="http://schemas.microsoft.com/office/drawing/2014/main" val="1173642011"/>
                    </a:ext>
                  </a:extLst>
                </a:gridCol>
                <a:gridCol w="3619561">
                  <a:extLst>
                    <a:ext uri="{9D8B030D-6E8A-4147-A177-3AD203B41FA5}">
                      <a16:colId xmlns:a16="http://schemas.microsoft.com/office/drawing/2014/main" val="2116685461"/>
                    </a:ext>
                  </a:extLst>
                </a:gridCol>
                <a:gridCol w="591477">
                  <a:extLst>
                    <a:ext uri="{9D8B030D-6E8A-4147-A177-3AD203B41FA5}">
                      <a16:colId xmlns:a16="http://schemas.microsoft.com/office/drawing/2014/main" val="2778518820"/>
                    </a:ext>
                  </a:extLst>
                </a:gridCol>
                <a:gridCol w="582409">
                  <a:extLst>
                    <a:ext uri="{9D8B030D-6E8A-4147-A177-3AD203B41FA5}">
                      <a16:colId xmlns:a16="http://schemas.microsoft.com/office/drawing/2014/main" val="850488261"/>
                    </a:ext>
                  </a:extLst>
                </a:gridCol>
                <a:gridCol w="582409">
                  <a:extLst>
                    <a:ext uri="{9D8B030D-6E8A-4147-A177-3AD203B41FA5}">
                      <a16:colId xmlns:a16="http://schemas.microsoft.com/office/drawing/2014/main" val="2299376752"/>
                    </a:ext>
                  </a:extLst>
                </a:gridCol>
                <a:gridCol w="582409">
                  <a:extLst>
                    <a:ext uri="{9D8B030D-6E8A-4147-A177-3AD203B41FA5}">
                      <a16:colId xmlns:a16="http://schemas.microsoft.com/office/drawing/2014/main" val="2714608657"/>
                    </a:ext>
                  </a:extLst>
                </a:gridCol>
                <a:gridCol w="582409">
                  <a:extLst>
                    <a:ext uri="{9D8B030D-6E8A-4147-A177-3AD203B41FA5}">
                      <a16:colId xmlns:a16="http://schemas.microsoft.com/office/drawing/2014/main" val="2367865807"/>
                    </a:ext>
                  </a:extLst>
                </a:gridCol>
                <a:gridCol w="582409">
                  <a:extLst>
                    <a:ext uri="{9D8B030D-6E8A-4147-A177-3AD203B41FA5}">
                      <a16:colId xmlns:a16="http://schemas.microsoft.com/office/drawing/2014/main" val="494324685"/>
                    </a:ext>
                  </a:extLst>
                </a:gridCol>
                <a:gridCol w="582409">
                  <a:extLst>
                    <a:ext uri="{9D8B030D-6E8A-4147-A177-3AD203B41FA5}">
                      <a16:colId xmlns:a16="http://schemas.microsoft.com/office/drawing/2014/main" val="2401257019"/>
                    </a:ext>
                  </a:extLst>
                </a:gridCol>
                <a:gridCol w="582409">
                  <a:extLst>
                    <a:ext uri="{9D8B030D-6E8A-4147-A177-3AD203B41FA5}">
                      <a16:colId xmlns:a16="http://schemas.microsoft.com/office/drawing/2014/main" val="4086810863"/>
                    </a:ext>
                  </a:extLst>
                </a:gridCol>
                <a:gridCol w="582409">
                  <a:extLst>
                    <a:ext uri="{9D8B030D-6E8A-4147-A177-3AD203B41FA5}">
                      <a16:colId xmlns:a16="http://schemas.microsoft.com/office/drawing/2014/main" val="3706291451"/>
                    </a:ext>
                  </a:extLst>
                </a:gridCol>
                <a:gridCol w="582409">
                  <a:extLst>
                    <a:ext uri="{9D8B030D-6E8A-4147-A177-3AD203B41FA5}">
                      <a16:colId xmlns:a16="http://schemas.microsoft.com/office/drawing/2014/main" val="2332324558"/>
                    </a:ext>
                  </a:extLst>
                </a:gridCol>
                <a:gridCol w="582409">
                  <a:extLst>
                    <a:ext uri="{9D8B030D-6E8A-4147-A177-3AD203B41FA5}">
                      <a16:colId xmlns:a16="http://schemas.microsoft.com/office/drawing/2014/main" val="4272060888"/>
                    </a:ext>
                  </a:extLst>
                </a:gridCol>
                <a:gridCol w="582409">
                  <a:extLst>
                    <a:ext uri="{9D8B030D-6E8A-4147-A177-3AD203B41FA5}">
                      <a16:colId xmlns:a16="http://schemas.microsoft.com/office/drawing/2014/main" val="2547748606"/>
                    </a:ext>
                  </a:extLst>
                </a:gridCol>
              </a:tblGrid>
              <a:tr h="389586">
                <a:tc gridSpan="2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979296"/>
                  </a:ext>
                </a:extLst>
              </a:tr>
              <a:tr h="3607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Activities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Jun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Jul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Aug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Oct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Jan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Feb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377352"/>
                  </a:ext>
                </a:extLst>
              </a:tr>
              <a:tr h="475617">
                <a:tc gridSpan="14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kumimoji="1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Job develop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42584"/>
                  </a:ext>
                </a:extLst>
              </a:tr>
              <a:tr h="475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509718"/>
                  </a:ext>
                </a:extLst>
              </a:tr>
              <a:tr h="475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592278"/>
                  </a:ext>
                </a:extLst>
              </a:tr>
              <a:tr h="475617">
                <a:tc gridSpan="14"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kumimoji="1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For myself</a:t>
                      </a: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826892"/>
                  </a:ext>
                </a:extLst>
              </a:tr>
              <a:tr h="475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Improve my skills such as communication skills, presentation skills and reporting skills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203959"/>
                  </a:ext>
                </a:extLst>
              </a:tr>
              <a:tr h="475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Take part in English course (from GA)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256700"/>
                  </a:ext>
                </a:extLst>
              </a:tr>
              <a:tr h="475617">
                <a:tc gridSpan="14"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kumimoji="1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For my team</a:t>
                      </a: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239580"/>
                  </a:ext>
                </a:extLst>
              </a:tr>
              <a:tr h="6802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Support training and make plans for the manager and control KPI to keep on time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4008337"/>
                  </a:ext>
                </a:extLst>
              </a:tr>
              <a:tr h="6802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Sharing experiences, training support skills, and improving team spirit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410984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A7EAE6D8-4137-4B5A-B1A7-D2FF6E6F19CE}"/>
              </a:ext>
            </a:extLst>
          </p:cNvPr>
          <p:cNvSpPr/>
          <p:nvPr/>
        </p:nvSpPr>
        <p:spPr>
          <a:xfrm>
            <a:off x="5257800" y="3733800"/>
            <a:ext cx="2667000" cy="194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94F2E650-46E4-49A5-A3AB-7742B9CD8ED5}"/>
              </a:ext>
            </a:extLst>
          </p:cNvPr>
          <p:cNvSpPr/>
          <p:nvPr/>
        </p:nvSpPr>
        <p:spPr>
          <a:xfrm>
            <a:off x="4732866" y="3259668"/>
            <a:ext cx="6587067" cy="194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A97F0560-885A-4B57-8612-56466B49F850}"/>
              </a:ext>
            </a:extLst>
          </p:cNvPr>
          <p:cNvSpPr/>
          <p:nvPr/>
        </p:nvSpPr>
        <p:spPr>
          <a:xfrm>
            <a:off x="4732866" y="4766735"/>
            <a:ext cx="6587067" cy="194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22">
            <a:extLst>
              <a:ext uri="{FF2B5EF4-FFF2-40B4-BE49-F238E27FC236}">
                <a16:creationId xmlns:a16="http://schemas.microsoft.com/office/drawing/2014/main" id="{A97F0560-885A-4B57-8612-56466B49F850}"/>
              </a:ext>
            </a:extLst>
          </p:cNvPr>
          <p:cNvSpPr/>
          <p:nvPr/>
        </p:nvSpPr>
        <p:spPr>
          <a:xfrm>
            <a:off x="4732865" y="5441650"/>
            <a:ext cx="6587067" cy="194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603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7C6EB-3AFB-4BC7-AAB1-FCDDFD77D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3FB9F-7C39-40B4-85AD-2C5E5B7B5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9302E5-32FA-4E16-84C8-E6979D972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914"/>
            <a:ext cx="12192000" cy="676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25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3430C-C505-4AA5-9221-313C2BB42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8C37B-0C0B-4DB7-AD22-46C6C74CA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9E0914-4097-42AC-B700-B0ED6019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" y="0"/>
            <a:ext cx="12177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078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77C8F-8251-45D0-8ECC-237102DFB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6D8C8-E6BF-4A7C-90CF-6D095EC7B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196859-A613-4F8E-9768-D4B2D3DFF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121920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5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9731C-521E-495C-9191-CFE67A54F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5B24A-2BE2-4BFD-9709-620CFB250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F784A5-8121-4E75-913B-289C0EE5F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6" y="0"/>
            <a:ext cx="121562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91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18299-FDC7-4FF3-8258-D300E5BD5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EA158-72A1-42E9-ACFA-0E1114FAA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25556E-FF71-4FCA-B74B-5CBDC285C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66"/>
            <a:ext cx="12192000" cy="681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28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6F9C-5AB7-4DB4-B29E-D04F0240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967A3-DE97-4C16-A452-286C213A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A9F4CB-4B2B-40D7-8418-163989730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20"/>
            <a:ext cx="12192000" cy="683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67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1</a:t>
            </a:r>
            <a:r>
              <a:rPr lang="en-US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: Electronic standardization of stamps for IQC departments</a:t>
            </a:r>
          </a:p>
        </p:txBody>
      </p:sp>
      <p:sp>
        <p:nvSpPr>
          <p:cNvPr id="3" name="Rectangle 2"/>
          <p:cNvSpPr/>
          <p:nvPr/>
        </p:nvSpPr>
        <p:spPr>
          <a:xfrm>
            <a:off x="90724" y="1681113"/>
            <a:ext cx="1058400" cy="4098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Part incoming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97849" y="1686283"/>
            <a:ext cx="1058400" cy="4098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ysClr val="windowText" lastClr="000000"/>
                </a:solidFill>
              </a:rPr>
              <a:t>Waiting area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302303" y="3196474"/>
            <a:ext cx="8359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noProof="0" dirty="0">
                <a:solidFill>
                  <a:prstClr val="black"/>
                </a:solidFill>
                <a:latin typeface="Calibri" panose="020F0502020204030204"/>
              </a:rPr>
              <a:t>OK / NG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Arrow Connector 7"/>
          <p:cNvCxnSpPr>
            <a:stCxn id="3" idx="3"/>
            <a:endCxn id="5" idx="1"/>
          </p:cNvCxnSpPr>
          <p:nvPr/>
        </p:nvCxnSpPr>
        <p:spPr>
          <a:xfrm>
            <a:off x="1149124" y="1886029"/>
            <a:ext cx="348725" cy="5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556249" y="1879425"/>
            <a:ext cx="462300" cy="6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389458" y="1877553"/>
            <a:ext cx="949949" cy="2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085944" y="1311566"/>
            <a:ext cx="4" cy="2110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098714" y="1302958"/>
            <a:ext cx="37028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iamond 20">
            <a:extLst>
              <a:ext uri="{FF2B5EF4-FFF2-40B4-BE49-F238E27FC236}">
                <a16:creationId xmlns:a16="http://schemas.microsoft.com/office/drawing/2014/main" id="{F10D5986-7C39-470C-BBAC-01093B5BF08B}"/>
              </a:ext>
            </a:extLst>
          </p:cNvPr>
          <p:cNvSpPr/>
          <p:nvPr/>
        </p:nvSpPr>
        <p:spPr>
          <a:xfrm>
            <a:off x="5394652" y="1051799"/>
            <a:ext cx="1890055" cy="528103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Inspection </a:t>
            </a:r>
            <a:r>
              <a:rPr lang="en-US" sz="100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5085651" y="3421575"/>
            <a:ext cx="2393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Diamond 23">
            <a:extLst>
              <a:ext uri="{FF2B5EF4-FFF2-40B4-BE49-F238E27FC236}">
                <a16:creationId xmlns:a16="http://schemas.microsoft.com/office/drawing/2014/main" id="{F10D5986-7C39-470C-BBAC-01093B5BF08B}"/>
              </a:ext>
            </a:extLst>
          </p:cNvPr>
          <p:cNvSpPr/>
          <p:nvPr/>
        </p:nvSpPr>
        <p:spPr>
          <a:xfrm>
            <a:off x="5325279" y="1600666"/>
            <a:ext cx="1959428" cy="557519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Inspection </a:t>
            </a:r>
            <a:r>
              <a:rPr lang="en-US" sz="100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ROHS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Diamond 24">
            <a:extLst>
              <a:ext uri="{FF2B5EF4-FFF2-40B4-BE49-F238E27FC236}">
                <a16:creationId xmlns:a16="http://schemas.microsoft.com/office/drawing/2014/main" id="{F10D5986-7C39-470C-BBAC-01093B5BF08B}"/>
              </a:ext>
            </a:extLst>
          </p:cNvPr>
          <p:cNvSpPr/>
          <p:nvPr/>
        </p:nvSpPr>
        <p:spPr>
          <a:xfrm>
            <a:off x="5294836" y="3160377"/>
            <a:ext cx="2020670" cy="506486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GB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alcohol, tape, function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Straight Connector 36"/>
          <p:cNvCxnSpPr>
            <a:stCxn id="21" idx="3"/>
            <a:endCxn id="56" idx="2"/>
          </p:cNvCxnSpPr>
          <p:nvPr/>
        </p:nvCxnSpPr>
        <p:spPr>
          <a:xfrm>
            <a:off x="7284707" y="1315851"/>
            <a:ext cx="840390" cy="8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2023988" y="864034"/>
            <a:ext cx="8583052" cy="129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8125097" y="1047823"/>
            <a:ext cx="1358692" cy="552843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all lot</a:t>
            </a:r>
          </a:p>
        </p:txBody>
      </p:sp>
      <p:cxnSp>
        <p:nvCxnSpPr>
          <p:cNvPr id="58" name="Straight Connector 57"/>
          <p:cNvCxnSpPr>
            <a:stCxn id="56" idx="6"/>
          </p:cNvCxnSpPr>
          <p:nvPr/>
        </p:nvCxnSpPr>
        <p:spPr>
          <a:xfrm flipV="1">
            <a:off x="9483789" y="1320048"/>
            <a:ext cx="1120273" cy="41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7284707" y="1886029"/>
            <a:ext cx="8403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/>
          <p:cNvSpPr/>
          <p:nvPr/>
        </p:nvSpPr>
        <p:spPr>
          <a:xfrm>
            <a:off x="8125097" y="1668302"/>
            <a:ext cx="1358692" cy="523855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one receiving card</a:t>
            </a:r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9483789" y="1886028"/>
            <a:ext cx="112027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10604062" y="869141"/>
            <a:ext cx="2979" cy="1010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7315506" y="3421575"/>
            <a:ext cx="8403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8169099" y="3177246"/>
            <a:ext cx="1358692" cy="523855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chop stamp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27517" y="2392367"/>
            <a:ext cx="53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217015" y="1049956"/>
            <a:ext cx="8359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noProof="0" dirty="0">
                <a:solidFill>
                  <a:prstClr val="black"/>
                </a:solidFill>
                <a:latin typeface="Calibri" panose="020F0502020204030204"/>
              </a:rPr>
              <a:t>OK / NG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241497" y="1586320"/>
            <a:ext cx="8359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noProof="0" dirty="0">
                <a:solidFill>
                  <a:prstClr val="black"/>
                </a:solidFill>
                <a:latin typeface="Calibri" panose="020F0502020204030204"/>
              </a:rPr>
              <a:t>OK / NG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0A9FA49-1B4A-4E5A-95EC-D1E5C6B06F43}"/>
              </a:ext>
            </a:extLst>
          </p:cNvPr>
          <p:cNvSpPr/>
          <p:nvPr/>
        </p:nvSpPr>
        <p:spPr>
          <a:xfrm>
            <a:off x="299545" y="3249039"/>
            <a:ext cx="1114127" cy="389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Kho MCS OK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1896878-6F94-4D12-8ED5-01B8216225AB}"/>
              </a:ext>
            </a:extLst>
          </p:cNvPr>
          <p:cNvSpPr/>
          <p:nvPr/>
        </p:nvSpPr>
        <p:spPr>
          <a:xfrm>
            <a:off x="2303067" y="3210191"/>
            <a:ext cx="1231426" cy="4014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rgbClr val="FF0000"/>
                </a:solidFill>
              </a:rPr>
              <a:t>Kho NG</a:t>
            </a:r>
          </a:p>
        </p:txBody>
      </p:sp>
      <p:sp>
        <p:nvSpPr>
          <p:cNvPr id="99" name="Flowchart: Decision 98">
            <a:extLst>
              <a:ext uri="{FF2B5EF4-FFF2-40B4-BE49-F238E27FC236}">
                <a16:creationId xmlns:a16="http://schemas.microsoft.com/office/drawing/2014/main" id="{05637BAB-56DD-4862-B02A-9E5680446A4A}"/>
              </a:ext>
            </a:extLst>
          </p:cNvPr>
          <p:cNvSpPr/>
          <p:nvPr/>
        </p:nvSpPr>
        <p:spPr>
          <a:xfrm>
            <a:off x="1505990" y="2449790"/>
            <a:ext cx="1035997" cy="512075"/>
          </a:xfrm>
          <a:prstGeom prst="flowChartDecisio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Storing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cxnSp>
        <p:nvCxnSpPr>
          <p:cNvPr id="101" name="Elbow Connector 100"/>
          <p:cNvCxnSpPr/>
          <p:nvPr/>
        </p:nvCxnSpPr>
        <p:spPr>
          <a:xfrm>
            <a:off x="2476825" y="2686873"/>
            <a:ext cx="488298" cy="5233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102"/>
          <p:cNvCxnSpPr/>
          <p:nvPr/>
        </p:nvCxnSpPr>
        <p:spPr>
          <a:xfrm rot="10800000" flipV="1">
            <a:off x="818163" y="2710872"/>
            <a:ext cx="687691" cy="5233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5" idx="2"/>
            <a:endCxn id="99" idx="0"/>
          </p:cNvCxnSpPr>
          <p:nvPr/>
        </p:nvCxnSpPr>
        <p:spPr>
          <a:xfrm flipH="1">
            <a:off x="2023989" y="2096114"/>
            <a:ext cx="3060" cy="353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2680793" y="2400905"/>
            <a:ext cx="53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3" name="Straight Arrow Connector 112"/>
          <p:cNvCxnSpPr/>
          <p:nvPr/>
        </p:nvCxnSpPr>
        <p:spPr>
          <a:xfrm>
            <a:off x="2023988" y="864034"/>
            <a:ext cx="0" cy="806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24" idx="2"/>
          </p:cNvCxnSpPr>
          <p:nvPr/>
        </p:nvCxnSpPr>
        <p:spPr>
          <a:xfrm>
            <a:off x="6304993" y="2158185"/>
            <a:ext cx="0" cy="242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5768486" y="2400905"/>
            <a:ext cx="10930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768485" y="2400905"/>
            <a:ext cx="1" cy="622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5345349" y="2527460"/>
            <a:ext cx="846273" cy="3958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Print</a:t>
            </a:r>
            <a:r>
              <a:rPr kumimoji="0" lang="en-GB" sz="1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part card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1" name="Straight Connector 130"/>
          <p:cNvCxnSpPr/>
          <p:nvPr/>
        </p:nvCxnSpPr>
        <p:spPr>
          <a:xfrm flipH="1">
            <a:off x="6861570" y="2409750"/>
            <a:ext cx="4674" cy="61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/>
          <p:cNvSpPr/>
          <p:nvPr/>
        </p:nvSpPr>
        <p:spPr>
          <a:xfrm>
            <a:off x="6469233" y="2540227"/>
            <a:ext cx="846273" cy="3567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Scan barcode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9" name="Straight Arrow Connector 138"/>
          <p:cNvCxnSpPr/>
          <p:nvPr/>
        </p:nvCxnSpPr>
        <p:spPr>
          <a:xfrm flipV="1">
            <a:off x="7325480" y="2810079"/>
            <a:ext cx="48610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/>
          <p:cNvSpPr/>
          <p:nvPr/>
        </p:nvSpPr>
        <p:spPr>
          <a:xfrm>
            <a:off x="7811589" y="2613662"/>
            <a:ext cx="1214845" cy="4098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kumimoji="0" lang="en-GB" sz="1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Auto </a:t>
            </a:r>
            <a:r>
              <a:rPr lang="en-US" sz="1000" dirty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deduct Quantity on SAP </a:t>
            </a:r>
            <a:endParaRPr kumimoji="0" lang="en-US" sz="1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6" name="Straight Connector 155"/>
          <p:cNvCxnSpPr>
            <a:endCxn id="25" idx="0"/>
          </p:cNvCxnSpPr>
          <p:nvPr/>
        </p:nvCxnSpPr>
        <p:spPr>
          <a:xfrm>
            <a:off x="6304993" y="3023493"/>
            <a:ext cx="178" cy="136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5758451" y="3023493"/>
            <a:ext cx="10930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9565504" y="1058438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9543577" y="1614711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40A9FA49-1B4A-4E5A-95EC-D1E5C6B06F43}"/>
              </a:ext>
            </a:extLst>
          </p:cNvPr>
          <p:cNvSpPr/>
          <p:nvPr/>
        </p:nvSpPr>
        <p:spPr>
          <a:xfrm>
            <a:off x="264415" y="4271487"/>
            <a:ext cx="1114127" cy="389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Kho MCS OK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40A9FA49-1B4A-4E5A-95EC-D1E5C6B06F43}"/>
              </a:ext>
            </a:extLst>
          </p:cNvPr>
          <p:cNvSpPr/>
          <p:nvPr/>
        </p:nvSpPr>
        <p:spPr>
          <a:xfrm>
            <a:off x="1851282" y="4271487"/>
            <a:ext cx="1114127" cy="389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ysClr val="windowText" lastClr="000000"/>
                </a:solidFill>
              </a:rPr>
              <a:t>IQC room</a:t>
            </a:r>
          </a:p>
        </p:txBody>
      </p:sp>
      <p:cxnSp>
        <p:nvCxnSpPr>
          <p:cNvPr id="175" name="Straight Arrow Connector 174"/>
          <p:cNvCxnSpPr>
            <a:stCxn id="173" idx="3"/>
          </p:cNvCxnSpPr>
          <p:nvPr/>
        </p:nvCxnSpPr>
        <p:spPr>
          <a:xfrm>
            <a:off x="1378542" y="4466148"/>
            <a:ext cx="4543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/>
          <p:nvPr/>
        </p:nvCxnSpPr>
        <p:spPr>
          <a:xfrm flipV="1">
            <a:off x="2983845" y="4449877"/>
            <a:ext cx="531322" cy="5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Diamond 180">
            <a:extLst>
              <a:ext uri="{FF2B5EF4-FFF2-40B4-BE49-F238E27FC236}">
                <a16:creationId xmlns:a16="http://schemas.microsoft.com/office/drawing/2014/main" id="{F10D5986-7C39-470C-BBAC-01093B5BF08B}"/>
              </a:ext>
            </a:extLst>
          </p:cNvPr>
          <p:cNvSpPr/>
          <p:nvPr/>
        </p:nvSpPr>
        <p:spPr>
          <a:xfrm>
            <a:off x="3456840" y="4187600"/>
            <a:ext cx="1641874" cy="524553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Inspection recheck</a:t>
            </a:r>
          </a:p>
        </p:txBody>
      </p:sp>
      <p:cxnSp>
        <p:nvCxnSpPr>
          <p:cNvPr id="182" name="Straight Connector 181"/>
          <p:cNvCxnSpPr/>
          <p:nvPr/>
        </p:nvCxnSpPr>
        <p:spPr>
          <a:xfrm flipV="1">
            <a:off x="5093046" y="4449875"/>
            <a:ext cx="47866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5571709" y="4449875"/>
            <a:ext cx="0" cy="482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>
            <a:off x="3631474" y="4932229"/>
            <a:ext cx="19402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endCxn id="173" idx="2"/>
          </p:cNvCxnSpPr>
          <p:nvPr/>
        </p:nvCxnSpPr>
        <p:spPr>
          <a:xfrm flipV="1">
            <a:off x="821478" y="4660809"/>
            <a:ext cx="1" cy="271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5004618" y="4698139"/>
            <a:ext cx="53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0" name="Oval 189"/>
          <p:cNvSpPr/>
          <p:nvPr/>
        </p:nvSpPr>
        <p:spPr>
          <a:xfrm>
            <a:off x="2257100" y="4732033"/>
            <a:ext cx="1358692" cy="403760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</a:t>
            </a:r>
          </a:p>
        </p:txBody>
      </p:sp>
      <p:cxnSp>
        <p:nvCxnSpPr>
          <p:cNvPr id="192" name="Straight Connector 191"/>
          <p:cNvCxnSpPr>
            <a:stCxn id="190" idx="2"/>
          </p:cNvCxnSpPr>
          <p:nvPr/>
        </p:nvCxnSpPr>
        <p:spPr>
          <a:xfrm flipH="1" flipV="1">
            <a:off x="827780" y="4932229"/>
            <a:ext cx="1429320" cy="1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3607679" y="4742602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5" name="Straight Arrow Connector 194"/>
          <p:cNvCxnSpPr/>
          <p:nvPr/>
        </p:nvCxnSpPr>
        <p:spPr>
          <a:xfrm>
            <a:off x="7334436" y="4432249"/>
            <a:ext cx="917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Rectangle 195">
            <a:extLst>
              <a:ext uri="{FF2B5EF4-FFF2-40B4-BE49-F238E27FC236}">
                <a16:creationId xmlns:a16="http://schemas.microsoft.com/office/drawing/2014/main" id="{C1896878-6F94-4D12-8ED5-01B8216225AB}"/>
              </a:ext>
            </a:extLst>
          </p:cNvPr>
          <p:cNvSpPr/>
          <p:nvPr/>
        </p:nvSpPr>
        <p:spPr>
          <a:xfrm>
            <a:off x="8252363" y="4271487"/>
            <a:ext cx="1231426" cy="4014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rgbClr val="FF0000"/>
                </a:solidFill>
              </a:rPr>
              <a:t>Kho NG</a:t>
            </a:r>
          </a:p>
        </p:txBody>
      </p:sp>
      <p:sp>
        <p:nvSpPr>
          <p:cNvPr id="197" name="Oval 196"/>
          <p:cNvSpPr/>
          <p:nvPr/>
        </p:nvSpPr>
        <p:spPr>
          <a:xfrm>
            <a:off x="6011024" y="4247993"/>
            <a:ext cx="1332336" cy="403760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</a:t>
            </a:r>
          </a:p>
        </p:txBody>
      </p:sp>
      <p:cxnSp>
        <p:nvCxnSpPr>
          <p:cNvPr id="198" name="Straight Connector 197"/>
          <p:cNvCxnSpPr/>
          <p:nvPr/>
        </p:nvCxnSpPr>
        <p:spPr>
          <a:xfrm flipV="1">
            <a:off x="5544694" y="4449873"/>
            <a:ext cx="47866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5544383" y="4178825"/>
            <a:ext cx="53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241497" y="4200926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292278" y="5786016"/>
            <a:ext cx="1058400" cy="4098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Part incoming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A21E8E74-0424-4894-BFDA-06DD309D9CB7}"/>
              </a:ext>
            </a:extLst>
          </p:cNvPr>
          <p:cNvSpPr/>
          <p:nvPr/>
        </p:nvSpPr>
        <p:spPr>
          <a:xfrm>
            <a:off x="2442754" y="5778982"/>
            <a:ext cx="1207856" cy="4238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Kho SMT OK</a:t>
            </a:r>
          </a:p>
        </p:txBody>
      </p:sp>
      <p:cxnSp>
        <p:nvCxnSpPr>
          <p:cNvPr id="210" name="Straight Arrow Connector 209"/>
          <p:cNvCxnSpPr>
            <a:endCxn id="209" idx="1"/>
          </p:cNvCxnSpPr>
          <p:nvPr/>
        </p:nvCxnSpPr>
        <p:spPr>
          <a:xfrm>
            <a:off x="1350678" y="5990931"/>
            <a:ext cx="10920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58">
            <a:extLst>
              <a:ext uri="{FF2B5EF4-FFF2-40B4-BE49-F238E27FC236}">
                <a16:creationId xmlns:a16="http://schemas.microsoft.com/office/drawing/2014/main" id="{67DCBC72-4F98-4FDB-9C32-C064EDF9B84F}"/>
              </a:ext>
            </a:extLst>
          </p:cNvPr>
          <p:cNvSpPr txBox="1"/>
          <p:nvPr/>
        </p:nvSpPr>
        <p:spPr>
          <a:xfrm>
            <a:off x="1414785" y="5774379"/>
            <a:ext cx="903389" cy="153888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sp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 inspection</a:t>
            </a:r>
          </a:p>
        </p:txBody>
      </p:sp>
      <p:cxnSp>
        <p:nvCxnSpPr>
          <p:cNvPr id="220" name="Straight Arrow Connector 219"/>
          <p:cNvCxnSpPr/>
          <p:nvPr/>
        </p:nvCxnSpPr>
        <p:spPr>
          <a:xfrm>
            <a:off x="3650610" y="5990931"/>
            <a:ext cx="4543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>
            <a:extLst>
              <a:ext uri="{FF2B5EF4-FFF2-40B4-BE49-F238E27FC236}">
                <a16:creationId xmlns:a16="http://schemas.microsoft.com/office/drawing/2014/main" id="{40A9FA49-1B4A-4E5A-95EC-D1E5C6B06F43}"/>
              </a:ext>
            </a:extLst>
          </p:cNvPr>
          <p:cNvSpPr/>
          <p:nvPr/>
        </p:nvSpPr>
        <p:spPr>
          <a:xfrm>
            <a:off x="4091190" y="5796270"/>
            <a:ext cx="1114127" cy="389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ysClr val="windowText" lastClr="000000"/>
                </a:solidFill>
              </a:rPr>
              <a:t>IQC room</a:t>
            </a:r>
          </a:p>
        </p:txBody>
      </p:sp>
      <p:cxnSp>
        <p:nvCxnSpPr>
          <p:cNvPr id="223" name="Straight Arrow Connector 222"/>
          <p:cNvCxnSpPr/>
          <p:nvPr/>
        </p:nvCxnSpPr>
        <p:spPr>
          <a:xfrm flipV="1">
            <a:off x="5252703" y="5993113"/>
            <a:ext cx="531322" cy="5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Diamond 223">
            <a:extLst>
              <a:ext uri="{FF2B5EF4-FFF2-40B4-BE49-F238E27FC236}">
                <a16:creationId xmlns:a16="http://schemas.microsoft.com/office/drawing/2014/main" id="{F10D5986-7C39-470C-BBAC-01093B5BF08B}"/>
              </a:ext>
            </a:extLst>
          </p:cNvPr>
          <p:cNvSpPr/>
          <p:nvPr/>
        </p:nvSpPr>
        <p:spPr>
          <a:xfrm>
            <a:off x="5758451" y="5736783"/>
            <a:ext cx="1641874" cy="524553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Inspection recheck</a:t>
            </a:r>
          </a:p>
        </p:txBody>
      </p:sp>
      <p:cxnSp>
        <p:nvCxnSpPr>
          <p:cNvPr id="225" name="Straight Connector 224"/>
          <p:cNvCxnSpPr/>
          <p:nvPr/>
        </p:nvCxnSpPr>
        <p:spPr>
          <a:xfrm flipV="1">
            <a:off x="7413203" y="5999059"/>
            <a:ext cx="47866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7891866" y="5990931"/>
            <a:ext cx="0" cy="482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 flipH="1">
            <a:off x="5951630" y="6497328"/>
            <a:ext cx="19402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/>
          <p:nvPr/>
        </p:nvCxnSpPr>
        <p:spPr>
          <a:xfrm flipV="1">
            <a:off x="821478" y="6237847"/>
            <a:ext cx="1" cy="271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Oval 228"/>
          <p:cNvSpPr/>
          <p:nvPr/>
        </p:nvSpPr>
        <p:spPr>
          <a:xfrm>
            <a:off x="4577256" y="6297132"/>
            <a:ext cx="1358692" cy="403760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</a:t>
            </a:r>
          </a:p>
        </p:txBody>
      </p:sp>
      <p:cxnSp>
        <p:nvCxnSpPr>
          <p:cNvPr id="230" name="Straight Connector 229"/>
          <p:cNvCxnSpPr>
            <a:stCxn id="229" idx="2"/>
          </p:cNvCxnSpPr>
          <p:nvPr/>
        </p:nvCxnSpPr>
        <p:spPr>
          <a:xfrm flipH="1">
            <a:off x="804520" y="6499012"/>
            <a:ext cx="3772736" cy="1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232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5841194" y="6286912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248429" y="6195847"/>
            <a:ext cx="53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6" name="Straight Arrow Connector 235"/>
          <p:cNvCxnSpPr/>
          <p:nvPr/>
        </p:nvCxnSpPr>
        <p:spPr>
          <a:xfrm>
            <a:off x="9678804" y="5968504"/>
            <a:ext cx="917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Rectangle 236">
            <a:extLst>
              <a:ext uri="{FF2B5EF4-FFF2-40B4-BE49-F238E27FC236}">
                <a16:creationId xmlns:a16="http://schemas.microsoft.com/office/drawing/2014/main" id="{C1896878-6F94-4D12-8ED5-01B8216225AB}"/>
              </a:ext>
            </a:extLst>
          </p:cNvPr>
          <p:cNvSpPr/>
          <p:nvPr/>
        </p:nvSpPr>
        <p:spPr>
          <a:xfrm>
            <a:off x="10596731" y="5807742"/>
            <a:ext cx="1231426" cy="4014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ysClr val="windowText" lastClr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rgbClr val="FF0000"/>
                </a:solidFill>
              </a:rPr>
              <a:t>Kho NG</a:t>
            </a:r>
          </a:p>
        </p:txBody>
      </p:sp>
      <p:sp>
        <p:nvSpPr>
          <p:cNvPr id="238" name="Oval 237"/>
          <p:cNvSpPr/>
          <p:nvPr/>
        </p:nvSpPr>
        <p:spPr>
          <a:xfrm>
            <a:off x="8355392" y="5784248"/>
            <a:ext cx="1332336" cy="403760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9585865" y="5737181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0" name="Straight Connector 239"/>
          <p:cNvCxnSpPr/>
          <p:nvPr/>
        </p:nvCxnSpPr>
        <p:spPr>
          <a:xfrm flipV="1">
            <a:off x="7863850" y="5999059"/>
            <a:ext cx="47866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7835318" y="5731470"/>
            <a:ext cx="53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13063" y="426775"/>
            <a:ext cx="4443677" cy="34311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r>
              <a:rPr lang="en-GB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IQC Inspection &amp; chop stamp procedure</a:t>
            </a:r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3769312"/>
            <a:ext cx="4459568" cy="35805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r>
              <a:rPr lang="en-GB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IQC Inspection recheck, more 1 Year</a:t>
            </a: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5200772"/>
            <a:ext cx="4439430" cy="3518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GB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IQC 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Inspection recheck SMT warehouse more 1 year</a:t>
            </a:r>
            <a:endParaRPr lang="en-GB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5" name="Oval 254"/>
          <p:cNvSpPr/>
          <p:nvPr/>
        </p:nvSpPr>
        <p:spPr>
          <a:xfrm>
            <a:off x="3018121" y="1690020"/>
            <a:ext cx="1358231" cy="403760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get sample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8545D512-0CEB-4113-919B-7837E5453FAC}"/>
              </a:ext>
            </a:extLst>
          </p:cNvPr>
          <p:cNvSpPr txBox="1"/>
          <p:nvPr/>
        </p:nvSpPr>
        <p:spPr>
          <a:xfrm>
            <a:off x="4316764" y="1627773"/>
            <a:ext cx="83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time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944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14A4E-61BD-4201-B5DE-E5CDD0041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E982E-B604-4544-A7D0-510CF7C52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155F0C-433F-4AF7-AD30-9140647BE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" y="0"/>
            <a:ext cx="121854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63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995D6-182D-4186-9D37-4926C059C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8D9B8-4A12-4F1F-968C-A21D325FD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5D04DF-DC28-4348-86BD-AE3A77A3D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99"/>
            <a:ext cx="12192000" cy="679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89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E3585-5F22-4EFF-BCAB-600C37A88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69D98-EA4E-486B-8422-3403BB511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A65814-C1C6-4662-9544-573448851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1" y="0"/>
            <a:ext cx="121256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59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000447" y="3122819"/>
            <a:ext cx="2143553" cy="1002221"/>
            <a:chOff x="7324846" y="5233308"/>
            <a:chExt cx="2349898" cy="1094921"/>
          </a:xfrm>
        </p:grpSpPr>
        <p:grpSp>
          <p:nvGrpSpPr>
            <p:cNvPr id="5" name="Group 4"/>
            <p:cNvGrpSpPr/>
            <p:nvPr/>
          </p:nvGrpSpPr>
          <p:grpSpPr>
            <a:xfrm>
              <a:off x="7498434" y="5233308"/>
              <a:ext cx="2124341" cy="858939"/>
              <a:chOff x="6694130" y="2591279"/>
              <a:chExt cx="3742488" cy="2394060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6485" y="2591279"/>
                <a:ext cx="2143125" cy="2133601"/>
              </a:xfrm>
              <a:prstGeom prst="rect">
                <a:avLst/>
              </a:prstGeom>
            </p:spPr>
          </p:pic>
          <p:sp>
            <p:nvSpPr>
              <p:cNvPr id="8" name="Up Arrow 7"/>
              <p:cNvSpPr/>
              <p:nvPr/>
            </p:nvSpPr>
            <p:spPr bwMode="auto">
              <a:xfrm>
                <a:off x="8980489" y="3045716"/>
                <a:ext cx="566736" cy="771540"/>
              </a:xfrm>
              <a:prstGeom prst="up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ＭＳ Ｐゴシック" pitchFamily="34" charset="-128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8243469" y="3955926"/>
                <a:ext cx="2193149" cy="10294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rial "/>
                  </a:rPr>
                  <a:t>Time/Man</a:t>
                </a:r>
              </a:p>
            </p:txBody>
          </p:sp>
          <p:sp>
            <p:nvSpPr>
              <p:cNvPr id="10" name="Down Arrow 9"/>
              <p:cNvSpPr/>
              <p:nvPr/>
            </p:nvSpPr>
            <p:spPr bwMode="auto">
              <a:xfrm>
                <a:off x="6763657" y="3045716"/>
                <a:ext cx="464457" cy="771539"/>
              </a:xfrm>
              <a:prstGeom prst="down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ＭＳ Ｐゴシック" pitchFamily="34" charset="-128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694130" y="3928318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rial "/>
                  </a:rPr>
                  <a:t>Cost</a:t>
                </a:r>
              </a:p>
            </p:txBody>
          </p:sp>
        </p:grpSp>
        <p:sp>
          <p:nvSpPr>
            <p:cNvPr id="6" name="Rounded Rectangle 5"/>
            <p:cNvSpPr/>
            <p:nvPr/>
          </p:nvSpPr>
          <p:spPr bwMode="auto">
            <a:xfrm>
              <a:off x="7324846" y="6080097"/>
              <a:ext cx="2349898" cy="248132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"/>
                </a:rPr>
                <a:t>Opportunities</a:t>
              </a:r>
            </a:p>
          </p:txBody>
        </p:sp>
      </p:grpSp>
      <p:pic>
        <p:nvPicPr>
          <p:cNvPr id="12" name="Content Placeholder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035F8FD0-84FA-457D-9629-8D474340C0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48" y="3122819"/>
            <a:ext cx="1533739" cy="1409897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6F5C11-7DFE-4FB3-B424-B649BACFC9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723"/>
          <a:stretch/>
        </p:blipFill>
        <p:spPr>
          <a:xfrm>
            <a:off x="138069" y="2224209"/>
            <a:ext cx="2006027" cy="1594785"/>
          </a:xfrm>
          <a:prstGeom prst="rect">
            <a:avLst/>
          </a:prstGeom>
        </p:spPr>
      </p:pic>
      <p:pic>
        <p:nvPicPr>
          <p:cNvPr id="14" name="Picture 8" descr="Image result for check sheet">
            <a:extLst>
              <a:ext uri="{FF2B5EF4-FFF2-40B4-BE49-F238E27FC236}">
                <a16:creationId xmlns:a16="http://schemas.microsoft.com/office/drawing/2014/main" id="{571B58A1-396B-46EE-B8BF-A0109EDDA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902" y="3015210"/>
            <a:ext cx="1395079" cy="205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Image result for excel">
            <a:extLst>
              <a:ext uri="{FF2B5EF4-FFF2-40B4-BE49-F238E27FC236}">
                <a16:creationId xmlns:a16="http://schemas.microsoft.com/office/drawing/2014/main" id="{9BAD4DE5-ACAC-4A4A-836F-A04E92879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7418" y="1666867"/>
            <a:ext cx="2110645" cy="111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Multiplication Sign 59">
            <a:extLst>
              <a:ext uri="{FF2B5EF4-FFF2-40B4-BE49-F238E27FC236}">
                <a16:creationId xmlns:a16="http://schemas.microsoft.com/office/drawing/2014/main" id="{44E3DCBF-D8A1-4604-BED1-0C7A1C2A1385}"/>
              </a:ext>
            </a:extLst>
          </p:cNvPr>
          <p:cNvSpPr/>
          <p:nvPr/>
        </p:nvSpPr>
        <p:spPr>
          <a:xfrm>
            <a:off x="5542071" y="2085520"/>
            <a:ext cx="560498" cy="43776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4427" y="1569114"/>
            <a:ext cx="531654" cy="52293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8371" y="452309"/>
            <a:ext cx="676275" cy="59125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2621" y="1428565"/>
            <a:ext cx="571500" cy="2381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0452" y="1547627"/>
            <a:ext cx="669146" cy="45952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31463" y="2085520"/>
            <a:ext cx="647700" cy="6477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57019" y="3842325"/>
            <a:ext cx="628650" cy="6096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38684" y="866590"/>
            <a:ext cx="495300" cy="5619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62625" y="3181350"/>
            <a:ext cx="666750" cy="4953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47238" y="5281032"/>
            <a:ext cx="647700" cy="5334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09942" y="5342944"/>
            <a:ext cx="48577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279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6C533714-43AA-4F3F-B079-4F0031FCB3E2}"/>
              </a:ext>
            </a:extLst>
          </p:cNvPr>
          <p:cNvGrpSpPr/>
          <p:nvPr/>
        </p:nvGrpSpPr>
        <p:grpSpPr>
          <a:xfrm>
            <a:off x="3734511" y="3054173"/>
            <a:ext cx="1611547" cy="573155"/>
            <a:chOff x="5271654" y="4090272"/>
            <a:chExt cx="1157140" cy="415123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365EC09-869D-4C13-B572-D38F4476E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49" name="Rectangle 1">
              <a:extLst>
                <a:ext uri="{FF2B5EF4-FFF2-40B4-BE49-F238E27FC236}">
                  <a16:creationId xmlns:a16="http://schemas.microsoft.com/office/drawing/2014/main" id="{F8303FF3-2FD6-4AD7-BF46-182150E527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1654" y="4228396"/>
              <a:ext cx="1157140" cy="222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</a:t>
              </a:r>
              <a:r>
                <a:rPr kumimoji="0" lang="en-US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WMS</a:t>
              </a:r>
              <a:endParaRPr kumimoji="0" lang="en-GB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B9B080D-3D5D-4FF7-84AA-47DE4FBACDFB}"/>
              </a:ext>
            </a:extLst>
          </p:cNvPr>
          <p:cNvGrpSpPr/>
          <p:nvPr/>
        </p:nvGrpSpPr>
        <p:grpSpPr>
          <a:xfrm>
            <a:off x="195831" y="1738953"/>
            <a:ext cx="2351164" cy="1614759"/>
            <a:chOff x="7761173" y="3171168"/>
            <a:chExt cx="2411527" cy="1614759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3EA7D6B2-2132-4CDA-97EF-B46710881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1173" y="3171168"/>
              <a:ext cx="2385174" cy="1614759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1DB1DA9-B20B-4EF6-ABDB-894BADF8D071}"/>
                </a:ext>
              </a:extLst>
            </p:cNvPr>
            <p:cNvSpPr/>
            <p:nvPr/>
          </p:nvSpPr>
          <p:spPr>
            <a:xfrm>
              <a:off x="8998422" y="4015500"/>
              <a:ext cx="1174278" cy="456283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3" name="Group 297">
            <a:extLst>
              <a:ext uri="{FF2B5EF4-FFF2-40B4-BE49-F238E27FC236}">
                <a16:creationId xmlns:a16="http://schemas.microsoft.com/office/drawing/2014/main" id="{4C2CA642-D8D7-499D-BEB4-95D0BEB8AB63}"/>
              </a:ext>
            </a:extLst>
          </p:cNvPr>
          <p:cNvGrpSpPr>
            <a:grpSpLocks/>
          </p:cNvGrpSpPr>
          <p:nvPr/>
        </p:nvGrpSpPr>
        <p:grpSpPr bwMode="auto">
          <a:xfrm>
            <a:off x="2490000" y="986874"/>
            <a:ext cx="479254" cy="699332"/>
            <a:chOff x="4239272" y="4596799"/>
            <a:chExt cx="1499664" cy="1866627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8A2E090-9859-4B9B-A1E6-CC6A2A352B80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57" name="Flowchart: Stored Data 56">
                <a:extLst>
                  <a:ext uri="{FF2B5EF4-FFF2-40B4-BE49-F238E27FC236}">
                    <a16:creationId xmlns:a16="http://schemas.microsoft.com/office/drawing/2014/main" id="{929FF479-B775-4DE5-B8D5-7B70BC064914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8" name="Flowchart: Stored Data 57">
                <a:extLst>
                  <a:ext uri="{FF2B5EF4-FFF2-40B4-BE49-F238E27FC236}">
                    <a16:creationId xmlns:a16="http://schemas.microsoft.com/office/drawing/2014/main" id="{96622D56-C8F5-4B61-8443-0228F408DC83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9" name="Flowchart: Stored Data 58">
                <a:extLst>
                  <a:ext uri="{FF2B5EF4-FFF2-40B4-BE49-F238E27FC236}">
                    <a16:creationId xmlns:a16="http://schemas.microsoft.com/office/drawing/2014/main" id="{2EAD8DB0-C885-4E48-82C0-26FB45BF22E1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60" name="Flowchart: Stored Data 59">
                <a:extLst>
                  <a:ext uri="{FF2B5EF4-FFF2-40B4-BE49-F238E27FC236}">
                    <a16:creationId xmlns:a16="http://schemas.microsoft.com/office/drawing/2014/main" id="{D60C334E-2836-450A-988C-2233FD1408EF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8972FDAF-7435-4B4A-8312-98418861B8F8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2849AA80-7E38-48EE-8F52-99E8FF3AD881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63" name="Picture 2">
                <a:extLst>
                  <a:ext uri="{FF2B5EF4-FFF2-40B4-BE49-F238E27FC236}">
                    <a16:creationId xmlns:a16="http://schemas.microsoft.com/office/drawing/2014/main" id="{730F5D27-F852-4696-9352-1D755D958D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4" name="Picture 3">
                <a:extLst>
                  <a:ext uri="{FF2B5EF4-FFF2-40B4-BE49-F238E27FC236}">
                    <a16:creationId xmlns:a16="http://schemas.microsoft.com/office/drawing/2014/main" id="{942B2520-6922-4BD8-8DE4-94D14A5263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C1D92F3-B2FE-4B04-80FE-38315504B456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56" name="Moon 55">
              <a:extLst>
                <a:ext uri="{FF2B5EF4-FFF2-40B4-BE49-F238E27FC236}">
                  <a16:creationId xmlns:a16="http://schemas.microsoft.com/office/drawing/2014/main" id="{656D0093-EF1E-4A57-B65B-81DA5B26DD73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835ADE2E-74C3-464E-A49E-7C0B20B6956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32" b="92405" l="9091" r="93182">
                        <a14:foregroundMark x1="42424" y1="6329" x2="42424" y2="6329"/>
                        <a14:foregroundMark x1="85606" y1="63291" x2="85606" y2="63291"/>
                        <a14:foregroundMark x1="92424" y1="53165" x2="92424" y2="53165"/>
                        <a14:foregroundMark x1="93182" y1="55696" x2="93182" y2="55696"/>
                        <a14:foregroundMark x1="64394" y1="92405" x2="64394" y2="924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563" y="906736"/>
            <a:ext cx="1080975" cy="771054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ED7AE428-B35A-4C8B-B05C-44C177BC93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97" y="1263606"/>
            <a:ext cx="364706" cy="334429"/>
          </a:xfrm>
          <a:prstGeom prst="rect">
            <a:avLst/>
          </a:prstGeom>
          <a:ln w="28575">
            <a:noFill/>
          </a:ln>
        </p:spPr>
      </p:pic>
      <p:sp>
        <p:nvSpPr>
          <p:cNvPr id="109" name="Rectangle 108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4151294" y="1657625"/>
            <a:ext cx="1474766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IQC inspection</a:t>
            </a:r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26F518F4-28BC-4BD7-9653-4F3308B0834D}"/>
              </a:ext>
            </a:extLst>
          </p:cNvPr>
          <p:cNvSpPr/>
          <p:nvPr/>
        </p:nvSpPr>
        <p:spPr>
          <a:xfrm>
            <a:off x="2112178" y="1238357"/>
            <a:ext cx="395348" cy="302206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B368159-FE1B-4D53-8AE5-B2177B9106A2}"/>
              </a:ext>
            </a:extLst>
          </p:cNvPr>
          <p:cNvCxnSpPr>
            <a:cxnSpLocks/>
          </p:cNvCxnSpPr>
          <p:nvPr/>
        </p:nvCxnSpPr>
        <p:spPr>
          <a:xfrm>
            <a:off x="4353178" y="2381553"/>
            <a:ext cx="0" cy="632964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626059A-E057-464A-85DA-1722BA865AE6}"/>
              </a:ext>
            </a:extLst>
          </p:cNvPr>
          <p:cNvSpPr/>
          <p:nvPr/>
        </p:nvSpPr>
        <p:spPr>
          <a:xfrm>
            <a:off x="4134663" y="1988520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316929F-3027-43A0-B1BE-FB477BE07CD5}"/>
              </a:ext>
            </a:extLst>
          </p:cNvPr>
          <p:cNvCxnSpPr>
            <a:cxnSpLocks/>
          </p:cNvCxnSpPr>
          <p:nvPr/>
        </p:nvCxnSpPr>
        <p:spPr>
          <a:xfrm flipH="1" flipV="1">
            <a:off x="2230103" y="1525134"/>
            <a:ext cx="4723" cy="304811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1C373A1B-4F80-4935-9E26-AC067BA38F09}"/>
              </a:ext>
            </a:extLst>
          </p:cNvPr>
          <p:cNvCxnSpPr>
            <a:cxnSpLocks/>
          </p:cNvCxnSpPr>
          <p:nvPr/>
        </p:nvCxnSpPr>
        <p:spPr>
          <a:xfrm>
            <a:off x="4725709" y="2373730"/>
            <a:ext cx="548" cy="640787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FE4CEE8-5A68-4D9C-A741-4CCFF0529C85}"/>
              </a:ext>
            </a:extLst>
          </p:cNvPr>
          <p:cNvSpPr/>
          <p:nvPr/>
        </p:nvSpPr>
        <p:spPr>
          <a:xfrm>
            <a:off x="4540285" y="1998568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</a:t>
            </a:r>
          </a:p>
        </p:txBody>
      </p:sp>
      <p:pic>
        <p:nvPicPr>
          <p:cNvPr id="135" name="Picture 134">
            <a:extLst>
              <a:ext uri="{FF2B5EF4-FFF2-40B4-BE49-F238E27FC236}">
                <a16:creationId xmlns:a16="http://schemas.microsoft.com/office/drawing/2014/main" id="{346FE255-9B2B-483E-96DC-7BE6663882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814" y="1306818"/>
            <a:ext cx="253319" cy="232289"/>
          </a:xfrm>
          <a:prstGeom prst="rect">
            <a:avLst/>
          </a:prstGeom>
          <a:ln w="28575">
            <a:noFill/>
          </a:ln>
        </p:spPr>
      </p:pic>
      <p:sp>
        <p:nvSpPr>
          <p:cNvPr id="288" name="Rectangle 287">
            <a:extLst>
              <a:ext uri="{FF2B5EF4-FFF2-40B4-BE49-F238E27FC236}">
                <a16:creationId xmlns:a16="http://schemas.microsoft.com/office/drawing/2014/main" id="{0690B731-60DE-4DD5-9566-F14ABA17D7E8}"/>
              </a:ext>
            </a:extLst>
          </p:cNvPr>
          <p:cNvSpPr/>
          <p:nvPr/>
        </p:nvSpPr>
        <p:spPr>
          <a:xfrm>
            <a:off x="6630215" y="6270488"/>
            <a:ext cx="167373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1</a:t>
            </a:r>
            <a:r>
              <a:rPr lang="en-US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: Electronic standardization of stamps for IQC departments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56E2363F-66B0-4801-B4A4-F75E3CB19556}"/>
              </a:ext>
            </a:extLst>
          </p:cNvPr>
          <p:cNvSpPr/>
          <p:nvPr/>
        </p:nvSpPr>
        <p:spPr>
          <a:xfrm>
            <a:off x="15327" y="431878"/>
            <a:ext cx="12176673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Improvement Stamp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7D3323CE-F328-4015-896B-8120421BA2F4}"/>
              </a:ext>
            </a:extLst>
          </p:cNvPr>
          <p:cNvSpPr/>
          <p:nvPr/>
        </p:nvSpPr>
        <p:spPr>
          <a:xfrm>
            <a:off x="2861425" y="1582252"/>
            <a:ext cx="1081412" cy="446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IQC pick up sample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8" name="object 199"/>
          <p:cNvSpPr/>
          <p:nvPr/>
        </p:nvSpPr>
        <p:spPr>
          <a:xfrm flipH="1">
            <a:off x="8711581" y="1471280"/>
            <a:ext cx="466063" cy="441760"/>
          </a:xfrm>
          <a:prstGeom prst="rect">
            <a:avLst/>
          </a:prstGeom>
          <a:blipFill>
            <a:blip r:embed="rId9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grpSp>
        <p:nvGrpSpPr>
          <p:cNvPr id="285" name="Group 297">
            <a:extLst>
              <a:ext uri="{FF2B5EF4-FFF2-40B4-BE49-F238E27FC236}">
                <a16:creationId xmlns:a16="http://schemas.microsoft.com/office/drawing/2014/main" id="{C2784BDF-C245-4E94-908B-CF96084553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4175431" y="1153514"/>
            <a:ext cx="479254" cy="699332"/>
            <a:chOff x="4239272" y="4596799"/>
            <a:chExt cx="1499664" cy="1866627"/>
          </a:xfrm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424C0E8E-DB42-4485-BDC2-E8946D7EC96A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292" name="Flowchart: Stored Data 291">
                <a:extLst>
                  <a:ext uri="{FF2B5EF4-FFF2-40B4-BE49-F238E27FC236}">
                    <a16:creationId xmlns:a16="http://schemas.microsoft.com/office/drawing/2014/main" id="{C14D2C9A-F149-403E-971E-E38A52ECE2BC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93" name="Flowchart: Stored Data 292">
                <a:extLst>
                  <a:ext uri="{FF2B5EF4-FFF2-40B4-BE49-F238E27FC236}">
                    <a16:creationId xmlns:a16="http://schemas.microsoft.com/office/drawing/2014/main" id="{876A3212-2695-4FAF-9E8F-B63748170D58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94" name="Flowchart: Stored Data 293">
                <a:extLst>
                  <a:ext uri="{FF2B5EF4-FFF2-40B4-BE49-F238E27FC236}">
                    <a16:creationId xmlns:a16="http://schemas.microsoft.com/office/drawing/2014/main" id="{E4DBFF9E-1A31-45DA-931F-51DA9A6E5085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95" name="Flowchart: Stored Data 294">
                <a:extLst>
                  <a:ext uri="{FF2B5EF4-FFF2-40B4-BE49-F238E27FC236}">
                    <a16:creationId xmlns:a16="http://schemas.microsoft.com/office/drawing/2014/main" id="{416C006C-561A-444F-9387-C488201CF569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10C7461B-89ED-4150-BC82-ECC9623EA61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61E3CB18-A13A-40D1-BC4D-3D89BE638A6D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298" name="Picture 2">
                <a:extLst>
                  <a:ext uri="{FF2B5EF4-FFF2-40B4-BE49-F238E27FC236}">
                    <a16:creationId xmlns:a16="http://schemas.microsoft.com/office/drawing/2014/main" id="{75A16755-278F-404D-9CB1-AC50D0C0EE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99" name="Picture 3">
                <a:extLst>
                  <a:ext uri="{FF2B5EF4-FFF2-40B4-BE49-F238E27FC236}">
                    <a16:creationId xmlns:a16="http://schemas.microsoft.com/office/drawing/2014/main" id="{21E2023C-C437-44FA-AB25-E0E5099BE9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250DAA41-4CBE-4227-BF49-A46561441A3B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291" name="Moon 290">
              <a:extLst>
                <a:ext uri="{FF2B5EF4-FFF2-40B4-BE49-F238E27FC236}">
                  <a16:creationId xmlns:a16="http://schemas.microsoft.com/office/drawing/2014/main" id="{391599AC-3334-4D41-9284-4658E294D33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300" name="Cube 299">
            <a:extLst>
              <a:ext uri="{FF2B5EF4-FFF2-40B4-BE49-F238E27FC236}">
                <a16:creationId xmlns:a16="http://schemas.microsoft.com/office/drawing/2014/main" id="{26F518F4-28BC-4BD7-9653-4F3308B0834D}"/>
              </a:ext>
            </a:extLst>
          </p:cNvPr>
          <p:cNvSpPr/>
          <p:nvPr/>
        </p:nvSpPr>
        <p:spPr>
          <a:xfrm>
            <a:off x="5280798" y="1088467"/>
            <a:ext cx="395348" cy="302206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1" name="Picture 300">
            <a:extLst>
              <a:ext uri="{FF2B5EF4-FFF2-40B4-BE49-F238E27FC236}">
                <a16:creationId xmlns:a16="http://schemas.microsoft.com/office/drawing/2014/main" id="{346FE255-9B2B-483E-96DC-7BE6663882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434" y="1156928"/>
            <a:ext cx="253319" cy="232289"/>
          </a:xfrm>
          <a:prstGeom prst="rect">
            <a:avLst/>
          </a:prstGeom>
          <a:ln w="28575">
            <a:noFill/>
          </a:ln>
        </p:spPr>
      </p:pic>
      <p:pic>
        <p:nvPicPr>
          <p:cNvPr id="302" name="Picture 301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5434" flipV="1">
            <a:off x="5059765" y="948795"/>
            <a:ext cx="184933" cy="443070"/>
          </a:xfrm>
          <a:prstGeom prst="rect">
            <a:avLst/>
          </a:prstGeom>
        </p:spPr>
      </p:pic>
      <p:grpSp>
        <p:nvGrpSpPr>
          <p:cNvPr id="303" name="Group 302"/>
          <p:cNvGrpSpPr/>
          <p:nvPr/>
        </p:nvGrpSpPr>
        <p:grpSpPr>
          <a:xfrm>
            <a:off x="5808989" y="802725"/>
            <a:ext cx="3367045" cy="1767424"/>
            <a:chOff x="5916171" y="492068"/>
            <a:chExt cx="3151629" cy="2327723"/>
          </a:xfrm>
        </p:grpSpPr>
        <p:grpSp>
          <p:nvGrpSpPr>
            <p:cNvPr id="304" name="Group 303"/>
            <p:cNvGrpSpPr/>
            <p:nvPr/>
          </p:nvGrpSpPr>
          <p:grpSpPr>
            <a:xfrm>
              <a:off x="5916171" y="492068"/>
              <a:ext cx="3151629" cy="2327723"/>
              <a:chOff x="5023490" y="1260538"/>
              <a:chExt cx="3308629" cy="2168550"/>
            </a:xfrm>
          </p:grpSpPr>
          <p:pic>
            <p:nvPicPr>
              <p:cNvPr id="311" name="Picture 310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21368500">
                <a:off x="5023490" y="1777588"/>
                <a:ext cx="631479" cy="667490"/>
              </a:xfrm>
              <a:prstGeom prst="rect">
                <a:avLst/>
              </a:prstGeom>
            </p:spPr>
          </p:pic>
          <p:pic>
            <p:nvPicPr>
              <p:cNvPr id="312" name="Picture 311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21101956">
                <a:off x="5424960" y="2311513"/>
                <a:ext cx="552979" cy="603396"/>
              </a:xfrm>
              <a:prstGeom prst="rect">
                <a:avLst/>
              </a:prstGeom>
            </p:spPr>
          </p:pic>
          <p:pic>
            <p:nvPicPr>
              <p:cNvPr id="313" name="Picture 312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21198964">
                <a:off x="5861071" y="2804676"/>
                <a:ext cx="492911" cy="608765"/>
              </a:xfrm>
              <a:prstGeom prst="rect">
                <a:avLst/>
              </a:prstGeom>
            </p:spPr>
          </p:pic>
          <p:sp>
            <p:nvSpPr>
              <p:cNvPr id="314" name="Parallelogram 313"/>
              <p:cNvSpPr/>
              <p:nvPr/>
            </p:nvSpPr>
            <p:spPr>
              <a:xfrm rot="20727278" flipH="1">
                <a:off x="5118039" y="1809115"/>
                <a:ext cx="745712" cy="614338"/>
              </a:xfrm>
              <a:prstGeom prst="parallelogram">
                <a:avLst>
                  <a:gd name="adj" fmla="val 38889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/>
              </a:p>
            </p:txBody>
          </p:sp>
          <p:sp>
            <p:nvSpPr>
              <p:cNvPr id="315" name="Parallelogram 314"/>
              <p:cNvSpPr/>
              <p:nvPr/>
            </p:nvSpPr>
            <p:spPr>
              <a:xfrm rot="20618581" flipH="1">
                <a:off x="5512224" y="2328682"/>
                <a:ext cx="702940" cy="584994"/>
              </a:xfrm>
              <a:prstGeom prst="parallelogram">
                <a:avLst>
                  <a:gd name="adj" fmla="val 38889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/>
              </a:p>
            </p:txBody>
          </p:sp>
          <p:sp>
            <p:nvSpPr>
              <p:cNvPr id="316" name="Parallelogram 315"/>
              <p:cNvSpPr/>
              <p:nvPr/>
            </p:nvSpPr>
            <p:spPr>
              <a:xfrm rot="20618581" flipH="1">
                <a:off x="5916682" y="2814750"/>
                <a:ext cx="675511" cy="614338"/>
              </a:xfrm>
              <a:prstGeom prst="parallelogram">
                <a:avLst>
                  <a:gd name="adj" fmla="val 38889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/>
              </a:p>
            </p:txBody>
          </p:sp>
          <p:grpSp>
            <p:nvGrpSpPr>
              <p:cNvPr id="317" name="Group 316"/>
              <p:cNvGrpSpPr/>
              <p:nvPr/>
            </p:nvGrpSpPr>
            <p:grpSpPr>
              <a:xfrm>
                <a:off x="5535447" y="1370033"/>
                <a:ext cx="2796672" cy="1999593"/>
                <a:chOff x="3810949" y="146158"/>
                <a:chExt cx="2139819" cy="1358979"/>
              </a:xfrm>
            </p:grpSpPr>
            <p:pic>
              <p:nvPicPr>
                <p:cNvPr id="323" name="Picture 322"/>
                <p:cNvPicPr>
                  <a:picLocks noChangeAspect="1"/>
                </p:cNvPicPr>
                <p:nvPr/>
              </p:nvPicPr>
              <p:blipFill rotWithShape="1">
                <a:blip r:embed="rId15"/>
                <a:srcRect l="10981" t="31050" r="8675"/>
                <a:stretch/>
              </p:blipFill>
              <p:spPr>
                <a:xfrm flipH="1">
                  <a:off x="3810949" y="146158"/>
                  <a:ext cx="2139819" cy="1358979"/>
                </a:xfrm>
                <a:prstGeom prst="rect">
                  <a:avLst/>
                </a:prstGeom>
              </p:spPr>
            </p:pic>
            <p:sp>
              <p:nvSpPr>
                <p:cNvPr id="324" name="object 323"/>
                <p:cNvSpPr/>
                <p:nvPr/>
              </p:nvSpPr>
              <p:spPr>
                <a:xfrm>
                  <a:off x="4784885" y="1088417"/>
                  <a:ext cx="338137" cy="226417"/>
                </a:xfrm>
                <a:prstGeom prst="rect">
                  <a:avLst/>
                </a:prstGeom>
                <a:blipFill>
                  <a:blip r:embed="rId16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325" name="object 323"/>
                <p:cNvSpPr/>
                <p:nvPr/>
              </p:nvSpPr>
              <p:spPr>
                <a:xfrm>
                  <a:off x="5421869" y="1094370"/>
                  <a:ext cx="338137" cy="226417"/>
                </a:xfrm>
                <a:prstGeom prst="rect">
                  <a:avLst/>
                </a:prstGeom>
                <a:blipFill>
                  <a:blip r:embed="rId16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326" name="object 323"/>
                <p:cNvSpPr/>
                <p:nvPr/>
              </p:nvSpPr>
              <p:spPr>
                <a:xfrm>
                  <a:off x="4534854" y="701464"/>
                  <a:ext cx="338137" cy="226417"/>
                </a:xfrm>
                <a:prstGeom prst="rect">
                  <a:avLst/>
                </a:prstGeom>
                <a:blipFill>
                  <a:blip r:embed="rId16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327" name="object 323"/>
                <p:cNvSpPr/>
                <p:nvPr/>
              </p:nvSpPr>
              <p:spPr>
                <a:xfrm>
                  <a:off x="5165885" y="707417"/>
                  <a:ext cx="338137" cy="226417"/>
                </a:xfrm>
                <a:prstGeom prst="rect">
                  <a:avLst/>
                </a:prstGeom>
                <a:blipFill>
                  <a:blip r:embed="rId16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328" name="object 323"/>
                <p:cNvSpPr/>
                <p:nvPr/>
              </p:nvSpPr>
              <p:spPr>
                <a:xfrm>
                  <a:off x="4844416" y="302604"/>
                  <a:ext cx="338137" cy="226417"/>
                </a:xfrm>
                <a:prstGeom prst="rect">
                  <a:avLst/>
                </a:prstGeom>
                <a:blipFill>
                  <a:blip r:embed="rId16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329" name="object 323"/>
                <p:cNvSpPr/>
                <p:nvPr/>
              </p:nvSpPr>
              <p:spPr>
                <a:xfrm>
                  <a:off x="4284822" y="290698"/>
                  <a:ext cx="338137" cy="226417"/>
                </a:xfrm>
                <a:prstGeom prst="rect">
                  <a:avLst/>
                </a:prstGeom>
                <a:blipFill>
                  <a:blip r:embed="rId16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</p:grpSp>
          <p:sp>
            <p:nvSpPr>
              <p:cNvPr id="318" name="object 254"/>
              <p:cNvSpPr txBox="1"/>
              <p:nvPr/>
            </p:nvSpPr>
            <p:spPr>
              <a:xfrm>
                <a:off x="5891721" y="1389695"/>
                <a:ext cx="625205" cy="10579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vert="horz" wrap="square" lIns="0" tIns="13335" rIns="0" bIns="0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600" b="1" spc="-5" dirty="0">
                    <a:solidFill>
                      <a:schemeClr val="tx1"/>
                    </a:solidFill>
                    <a:latin typeface="Carlito"/>
                    <a:cs typeface="Carlito"/>
                  </a:rPr>
                  <a:t>Non-inspection</a:t>
                </a:r>
                <a:endParaRPr sz="600" b="1" dirty="0">
                  <a:solidFill>
                    <a:schemeClr val="tx1"/>
                  </a:solidFill>
                  <a:latin typeface="Carlito"/>
                  <a:cs typeface="Carlito"/>
                </a:endParaRPr>
              </a:p>
            </p:txBody>
          </p:sp>
          <p:sp>
            <p:nvSpPr>
              <p:cNvPr id="320" name="Rectangle 319"/>
              <p:cNvSpPr/>
              <p:nvPr/>
            </p:nvSpPr>
            <p:spPr>
              <a:xfrm>
                <a:off x="6591895" y="1260538"/>
                <a:ext cx="634006" cy="16787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600" b="1" spc="-5" dirty="0">
                    <a:solidFill>
                      <a:schemeClr val="tx1"/>
                    </a:solidFill>
                    <a:latin typeface="Carlito"/>
                    <a:cs typeface="Carlito"/>
                  </a:rPr>
                  <a:t>Inspection</a:t>
                </a:r>
              </a:p>
            </p:txBody>
          </p:sp>
          <p:sp>
            <p:nvSpPr>
              <p:cNvPr id="322" name="Rectangle 321"/>
              <p:cNvSpPr/>
              <p:nvPr/>
            </p:nvSpPr>
            <p:spPr>
              <a:xfrm>
                <a:off x="6233329" y="1946233"/>
                <a:ext cx="641819" cy="16787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600" b="1" spc="-5" dirty="0">
                    <a:solidFill>
                      <a:schemeClr val="tx1"/>
                    </a:solidFill>
                    <a:latin typeface="Carlito"/>
                    <a:cs typeface="Carlito"/>
                  </a:rPr>
                  <a:t>Inspection</a:t>
                </a:r>
              </a:p>
            </p:txBody>
          </p:sp>
        </p:grpSp>
        <p:pic>
          <p:nvPicPr>
            <p:cNvPr id="305" name="Picture 304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5400000">
              <a:off x="7840951" y="2085342"/>
              <a:ext cx="190724" cy="218994"/>
            </a:xfrm>
            <a:prstGeom prst="rect">
              <a:avLst/>
            </a:prstGeom>
          </p:spPr>
        </p:pic>
        <p:pic>
          <p:nvPicPr>
            <p:cNvPr id="306" name="Picture 305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5400000">
              <a:off x="8626427" y="2102709"/>
              <a:ext cx="190724" cy="218994"/>
            </a:xfrm>
            <a:prstGeom prst="rect">
              <a:avLst/>
            </a:prstGeom>
          </p:spPr>
        </p:pic>
        <p:pic>
          <p:nvPicPr>
            <p:cNvPr id="307" name="Picture 306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5400000">
              <a:off x="8332919" y="1483572"/>
              <a:ext cx="157623" cy="180986"/>
            </a:xfrm>
            <a:prstGeom prst="rect">
              <a:avLst/>
            </a:prstGeom>
          </p:spPr>
        </p:pic>
        <p:pic>
          <p:nvPicPr>
            <p:cNvPr id="308" name="Picture 307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5400000">
              <a:off x="7538550" y="1474966"/>
              <a:ext cx="157623" cy="180986"/>
            </a:xfrm>
            <a:prstGeom prst="rect">
              <a:avLst/>
            </a:prstGeom>
          </p:spPr>
        </p:pic>
        <p:pic>
          <p:nvPicPr>
            <p:cNvPr id="309" name="Picture 308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5400000">
              <a:off x="7236387" y="826519"/>
              <a:ext cx="157623" cy="180986"/>
            </a:xfrm>
            <a:prstGeom prst="rect">
              <a:avLst/>
            </a:prstGeom>
          </p:spPr>
        </p:pic>
        <p:pic>
          <p:nvPicPr>
            <p:cNvPr id="310" name="Picture 309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5400000">
              <a:off x="7942106" y="851148"/>
              <a:ext cx="157623" cy="180986"/>
            </a:xfrm>
            <a:prstGeom prst="rect">
              <a:avLst/>
            </a:prstGeom>
          </p:spPr>
        </p:pic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760B5A63-6B75-4F57-8ED1-84D9ECD7BDB9}"/>
              </a:ext>
            </a:extLst>
          </p:cNvPr>
          <p:cNvGrpSpPr>
            <a:grpSpLocks/>
          </p:cNvGrpSpPr>
          <p:nvPr/>
        </p:nvGrpSpPr>
        <p:grpSpPr bwMode="auto">
          <a:xfrm>
            <a:off x="6199542" y="2899769"/>
            <a:ext cx="1031135" cy="834307"/>
            <a:chOff x="0" y="1311572"/>
            <a:chExt cx="1152525" cy="1200150"/>
          </a:xfrm>
        </p:grpSpPr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B78284B0-08AD-48BC-A851-A5BC3FD9F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5" name="Text Box 114">
              <a:extLst>
                <a:ext uri="{FF2B5EF4-FFF2-40B4-BE49-F238E27FC236}">
                  <a16:creationId xmlns:a16="http://schemas.microsoft.com/office/drawing/2014/main" id="{3C7F0DA8-B254-4D1D-A8B4-283CF9D973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275" y="2080899"/>
              <a:ext cx="742304" cy="359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PQC</a:t>
              </a: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6" name="Line 115">
              <a:extLst>
                <a:ext uri="{FF2B5EF4-FFF2-40B4-BE49-F238E27FC236}">
                  <a16:creationId xmlns:a16="http://schemas.microsoft.com/office/drawing/2014/main" id="{03DA30B9-4528-42A5-B24B-D3E52CE00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7" name="Line 116">
              <a:extLst>
                <a:ext uri="{FF2B5EF4-FFF2-40B4-BE49-F238E27FC236}">
                  <a16:creationId xmlns:a16="http://schemas.microsoft.com/office/drawing/2014/main" id="{CD860412-BE58-409B-8306-8A290407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8" name="Text Box 117">
              <a:extLst>
                <a:ext uri="{FF2B5EF4-FFF2-40B4-BE49-F238E27FC236}">
                  <a16:creationId xmlns:a16="http://schemas.microsoft.com/office/drawing/2014/main" id="{FBC4D781-64B0-4C45-885B-90FE2F116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4" y="1332087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OK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9" name="Text Box 119">
              <a:extLst>
                <a:ext uri="{FF2B5EF4-FFF2-40B4-BE49-F238E27FC236}">
                  <a16:creationId xmlns:a16="http://schemas.microsoft.com/office/drawing/2014/main" id="{0FD81987-235D-4FDD-91FF-A976F1C05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31" y="1830630"/>
              <a:ext cx="1074388" cy="225669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5" name="Straight Connector 14"/>
          <p:cNvCxnSpPr/>
          <p:nvPr/>
        </p:nvCxnSpPr>
        <p:spPr>
          <a:xfrm>
            <a:off x="4946823" y="3381305"/>
            <a:ext cx="123345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/>
          <p:cNvCxnSpPr/>
          <p:nvPr/>
        </p:nvCxnSpPr>
        <p:spPr>
          <a:xfrm>
            <a:off x="7230677" y="3368186"/>
            <a:ext cx="16916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8927656" y="2558234"/>
            <a:ext cx="7410" cy="8099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" name="Rectangle 388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9053594" y="1937209"/>
            <a:ext cx="1617227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MCS check status Inspection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0" name="Picture 389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5434">
            <a:off x="2434255" y="1624100"/>
            <a:ext cx="187779" cy="449889"/>
          </a:xfrm>
          <a:prstGeom prst="rect">
            <a:avLst/>
          </a:prstGeom>
        </p:spPr>
      </p:pic>
      <p:sp>
        <p:nvSpPr>
          <p:cNvPr id="391" name="object 199"/>
          <p:cNvSpPr/>
          <p:nvPr/>
        </p:nvSpPr>
        <p:spPr>
          <a:xfrm flipH="1">
            <a:off x="4514307" y="1063739"/>
            <a:ext cx="466063" cy="441760"/>
          </a:xfrm>
          <a:prstGeom prst="rect">
            <a:avLst/>
          </a:prstGeom>
          <a:blipFill>
            <a:blip r:embed="rId9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grpSp>
        <p:nvGrpSpPr>
          <p:cNvPr id="392" name="Group 297">
            <a:extLst>
              <a:ext uri="{FF2B5EF4-FFF2-40B4-BE49-F238E27FC236}">
                <a16:creationId xmlns:a16="http://schemas.microsoft.com/office/drawing/2014/main" id="{4C2CA642-D8D7-499D-BEB4-95D0BEB8AB63}"/>
              </a:ext>
            </a:extLst>
          </p:cNvPr>
          <p:cNvGrpSpPr>
            <a:grpSpLocks/>
          </p:cNvGrpSpPr>
          <p:nvPr/>
        </p:nvGrpSpPr>
        <p:grpSpPr bwMode="auto">
          <a:xfrm>
            <a:off x="9022169" y="1268077"/>
            <a:ext cx="479254" cy="699332"/>
            <a:chOff x="4239272" y="4596799"/>
            <a:chExt cx="1499664" cy="1866627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A8A2E090-9859-4B9B-A1E6-CC6A2A352B80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396" name="Flowchart: Stored Data 395">
                <a:extLst>
                  <a:ext uri="{FF2B5EF4-FFF2-40B4-BE49-F238E27FC236}">
                    <a16:creationId xmlns:a16="http://schemas.microsoft.com/office/drawing/2014/main" id="{929FF479-B775-4DE5-B8D5-7B70BC064914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397" name="Flowchart: Stored Data 396">
                <a:extLst>
                  <a:ext uri="{FF2B5EF4-FFF2-40B4-BE49-F238E27FC236}">
                    <a16:creationId xmlns:a16="http://schemas.microsoft.com/office/drawing/2014/main" id="{96622D56-C8F5-4B61-8443-0228F408DC83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398" name="Flowchart: Stored Data 397">
                <a:extLst>
                  <a:ext uri="{FF2B5EF4-FFF2-40B4-BE49-F238E27FC236}">
                    <a16:creationId xmlns:a16="http://schemas.microsoft.com/office/drawing/2014/main" id="{2EAD8DB0-C885-4E48-82C0-26FB45BF22E1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399" name="Flowchart: Stored Data 398">
                <a:extLst>
                  <a:ext uri="{FF2B5EF4-FFF2-40B4-BE49-F238E27FC236}">
                    <a16:creationId xmlns:a16="http://schemas.microsoft.com/office/drawing/2014/main" id="{D60C334E-2836-450A-988C-2233FD1408EF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00" name="Oval 399">
                <a:extLst>
                  <a:ext uri="{FF2B5EF4-FFF2-40B4-BE49-F238E27FC236}">
                    <a16:creationId xmlns:a16="http://schemas.microsoft.com/office/drawing/2014/main" id="{8972FDAF-7435-4B4A-8312-98418861B8F8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01" name="Oval 400">
                <a:extLst>
                  <a:ext uri="{FF2B5EF4-FFF2-40B4-BE49-F238E27FC236}">
                    <a16:creationId xmlns:a16="http://schemas.microsoft.com/office/drawing/2014/main" id="{2849AA80-7E38-48EE-8F52-99E8FF3AD881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402" name="Picture 2">
                <a:extLst>
                  <a:ext uri="{FF2B5EF4-FFF2-40B4-BE49-F238E27FC236}">
                    <a16:creationId xmlns:a16="http://schemas.microsoft.com/office/drawing/2014/main" id="{730F5D27-F852-4696-9352-1D755D958D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3" name="Picture 3">
                <a:extLst>
                  <a:ext uri="{FF2B5EF4-FFF2-40B4-BE49-F238E27FC236}">
                    <a16:creationId xmlns:a16="http://schemas.microsoft.com/office/drawing/2014/main" id="{942B2520-6922-4BD8-8DE4-94D14A5263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EC1D92F3-B2FE-4B04-80FE-38315504B456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395" name="Moon 394">
              <a:extLst>
                <a:ext uri="{FF2B5EF4-FFF2-40B4-BE49-F238E27FC236}">
                  <a16:creationId xmlns:a16="http://schemas.microsoft.com/office/drawing/2014/main" id="{656D0093-EF1E-4A57-B65B-81DA5B26DD73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404" name="Picture 403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5434">
            <a:off x="8634335" y="1437540"/>
            <a:ext cx="187779" cy="449889"/>
          </a:xfrm>
          <a:prstGeom prst="rect">
            <a:avLst/>
          </a:prstGeom>
        </p:spPr>
      </p:pic>
      <p:cxnSp>
        <p:nvCxnSpPr>
          <p:cNvPr id="405" name="Straight Arrow Connector 404"/>
          <p:cNvCxnSpPr/>
          <p:nvPr/>
        </p:nvCxnSpPr>
        <p:spPr>
          <a:xfrm>
            <a:off x="9606859" y="1520497"/>
            <a:ext cx="748065" cy="81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Arrow Connector 405"/>
          <p:cNvCxnSpPr/>
          <p:nvPr/>
        </p:nvCxnSpPr>
        <p:spPr>
          <a:xfrm>
            <a:off x="4973233" y="1520497"/>
            <a:ext cx="748065" cy="1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Straight Arrow Connector 406"/>
          <p:cNvCxnSpPr/>
          <p:nvPr/>
        </p:nvCxnSpPr>
        <p:spPr>
          <a:xfrm>
            <a:off x="3131058" y="1507284"/>
            <a:ext cx="748065" cy="1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Straight Arrow Connector 407"/>
          <p:cNvCxnSpPr/>
          <p:nvPr/>
        </p:nvCxnSpPr>
        <p:spPr>
          <a:xfrm>
            <a:off x="1240018" y="1416424"/>
            <a:ext cx="748065" cy="1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" name="object 199"/>
          <p:cNvSpPr/>
          <p:nvPr/>
        </p:nvSpPr>
        <p:spPr>
          <a:xfrm flipH="1">
            <a:off x="2497286" y="1633264"/>
            <a:ext cx="466063" cy="441760"/>
          </a:xfrm>
          <a:prstGeom prst="rect">
            <a:avLst/>
          </a:prstGeom>
          <a:blipFill>
            <a:blip r:embed="rId9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cxnSp>
        <p:nvCxnSpPr>
          <p:cNvPr id="139" name="Elbow Connector 138"/>
          <p:cNvCxnSpPr>
            <a:stCxn id="409" idx="2"/>
          </p:cNvCxnSpPr>
          <p:nvPr/>
        </p:nvCxnSpPr>
        <p:spPr>
          <a:xfrm rot="16200000" flipH="1">
            <a:off x="2801800" y="2003541"/>
            <a:ext cx="1030662" cy="1173628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" name="Rectangle 409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1680386" y="866768"/>
            <a:ext cx="1143608" cy="318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No need stamp</a:t>
            </a:r>
          </a:p>
        </p:txBody>
      </p: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BF02E977-97CA-48B1-83B5-48E041C52492}"/>
              </a:ext>
            </a:extLst>
          </p:cNvPr>
          <p:cNvGrpSpPr>
            <a:grpSpLocks/>
          </p:cNvGrpSpPr>
          <p:nvPr/>
        </p:nvGrpSpPr>
        <p:grpSpPr bwMode="auto">
          <a:xfrm>
            <a:off x="1066707" y="760699"/>
            <a:ext cx="770367" cy="583056"/>
            <a:chOff x="1066509" y="-2"/>
            <a:chExt cx="108" cy="78"/>
          </a:xfrm>
          <a:noFill/>
        </p:grpSpPr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982EC58E-3CE6-4B14-AD3E-17B8C4FAC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521" y="0"/>
              <a:ext cx="79" cy="76"/>
            </a:xfrm>
            <a:prstGeom prst="ellipse">
              <a:avLst/>
            </a:prstGeom>
            <a:grpFill/>
            <a:ln w="28575">
              <a:solidFill>
                <a:srgbClr xmlns:mc="http://schemas.openxmlformats.org/markup-compatibility/2006" xmlns:a14="http://schemas.microsoft.com/office/drawing/2010/main" val="008000" mc:Ignorable="a14" a14:legacySpreadsheetColorIndex="17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3" name="Line 74">
              <a:extLst>
                <a:ext uri="{FF2B5EF4-FFF2-40B4-BE49-F238E27FC236}">
                  <a16:creationId xmlns:a16="http://schemas.microsoft.com/office/drawing/2014/main" id="{488FE614-C541-4908-9278-5E0314A4E5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6522" y="39"/>
              <a:ext cx="76" cy="0"/>
            </a:xfrm>
            <a:prstGeom prst="line">
              <a:avLst/>
            </a:prstGeom>
            <a:grpFill/>
            <a:ln w="19050">
              <a:solidFill>
                <a:srgbClr xmlns:mc="http://schemas.openxmlformats.org/markup-compatibility/2006" xmlns:a14="http://schemas.microsoft.com/office/drawing/2010/main" val="008000" mc:Ignorable="a14" a14:legacySpreadsheetColorIndex="17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4" name="Text Box 72">
              <a:extLst>
                <a:ext uri="{FF2B5EF4-FFF2-40B4-BE49-F238E27FC236}">
                  <a16:creationId xmlns:a16="http://schemas.microsoft.com/office/drawing/2014/main" id="{AAA7E327-82B7-467E-BF54-DCDD31FD90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6509" y="-2"/>
              <a:ext cx="108" cy="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18288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PQC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Sampling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</p:grpSp>
      <p:sp>
        <p:nvSpPr>
          <p:cNvPr id="415" name="Rectangle 414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7368561" y="2952433"/>
            <a:ext cx="1143608" cy="318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No need stamp</a:t>
            </a:r>
          </a:p>
        </p:txBody>
      </p:sp>
      <p:grpSp>
        <p:nvGrpSpPr>
          <p:cNvPr id="416" name="object 166"/>
          <p:cNvGrpSpPr/>
          <p:nvPr/>
        </p:nvGrpSpPr>
        <p:grpSpPr>
          <a:xfrm>
            <a:off x="10885838" y="1198198"/>
            <a:ext cx="1129653" cy="1205340"/>
            <a:chOff x="7060147" y="209216"/>
            <a:chExt cx="1569720" cy="889000"/>
          </a:xfrm>
        </p:grpSpPr>
        <p:sp>
          <p:nvSpPr>
            <p:cNvPr id="417" name="object 168"/>
            <p:cNvSpPr/>
            <p:nvPr/>
          </p:nvSpPr>
          <p:spPr>
            <a:xfrm>
              <a:off x="7066243" y="215312"/>
              <a:ext cx="1557527" cy="87630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  <p:sp>
          <p:nvSpPr>
            <p:cNvPr id="418" name="object 169"/>
            <p:cNvSpPr/>
            <p:nvPr/>
          </p:nvSpPr>
          <p:spPr>
            <a:xfrm>
              <a:off x="7060147" y="209216"/>
              <a:ext cx="1569720" cy="889000"/>
            </a:xfrm>
            <a:custGeom>
              <a:avLst/>
              <a:gdLst/>
              <a:ahLst/>
              <a:cxnLst/>
              <a:rect l="l" t="t" r="r" b="b"/>
              <a:pathLst>
                <a:path w="1569720" h="889000">
                  <a:moveTo>
                    <a:pt x="0" y="888491"/>
                  </a:moveTo>
                  <a:lnTo>
                    <a:pt x="1569720" y="888491"/>
                  </a:lnTo>
                  <a:lnTo>
                    <a:pt x="1569720" y="0"/>
                  </a:lnTo>
                  <a:lnTo>
                    <a:pt x="0" y="0"/>
                  </a:lnTo>
                  <a:lnTo>
                    <a:pt x="0" y="88849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1000"/>
            </a:p>
          </p:txBody>
        </p:sp>
      </p:grpSp>
      <p:sp>
        <p:nvSpPr>
          <p:cNvPr id="419" name="Rectangle 418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9606859" y="1120841"/>
            <a:ext cx="803000" cy="358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Storing</a:t>
            </a:r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10548381" y="774909"/>
            <a:ext cx="1643619" cy="358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Warehouse MCS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6" name="Oval 145"/>
          <p:cNvSpPr/>
          <p:nvPr/>
        </p:nvSpPr>
        <p:spPr>
          <a:xfrm>
            <a:off x="7307985" y="2145343"/>
            <a:ext cx="468725" cy="2842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</a:p>
        </p:txBody>
      </p:sp>
      <p:sp>
        <p:nvSpPr>
          <p:cNvPr id="421" name="Oval 420"/>
          <p:cNvSpPr/>
          <p:nvPr/>
        </p:nvSpPr>
        <p:spPr>
          <a:xfrm>
            <a:off x="6978175" y="1605952"/>
            <a:ext cx="468725" cy="2842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</a:p>
        </p:txBody>
      </p:sp>
      <p:sp>
        <p:nvSpPr>
          <p:cNvPr id="422" name="Oval 421"/>
          <p:cNvSpPr/>
          <p:nvPr/>
        </p:nvSpPr>
        <p:spPr>
          <a:xfrm>
            <a:off x="8644046" y="2142013"/>
            <a:ext cx="468725" cy="2842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</a:p>
        </p:txBody>
      </p:sp>
      <p:sp>
        <p:nvSpPr>
          <p:cNvPr id="423" name="Oval 422"/>
          <p:cNvSpPr/>
          <p:nvPr/>
        </p:nvSpPr>
        <p:spPr>
          <a:xfrm>
            <a:off x="7797664" y="1509312"/>
            <a:ext cx="508970" cy="3102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</a:p>
        </p:txBody>
      </p:sp>
      <p:cxnSp>
        <p:nvCxnSpPr>
          <p:cNvPr id="163" name="Straight Arrow Connector 162"/>
          <p:cNvCxnSpPr>
            <a:endCxn id="424" idx="0"/>
          </p:cNvCxnSpPr>
          <p:nvPr/>
        </p:nvCxnSpPr>
        <p:spPr>
          <a:xfrm>
            <a:off x="11370190" y="2426289"/>
            <a:ext cx="0" cy="16043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4" name="Rectangle 423"/>
          <p:cNvSpPr/>
          <p:nvPr/>
        </p:nvSpPr>
        <p:spPr>
          <a:xfrm>
            <a:off x="10747959" y="4030626"/>
            <a:ext cx="1244462" cy="36895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600" b="1" dirty="0">
                <a:solidFill>
                  <a:srgbClr val="FF0000"/>
                </a:solidFill>
              </a:rPr>
              <a:t>QC Room </a:t>
            </a:r>
          </a:p>
        </p:txBody>
      </p:sp>
      <p:sp>
        <p:nvSpPr>
          <p:cNvPr id="425" name="Rectangle 424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10183401" y="2994780"/>
            <a:ext cx="1239937" cy="358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Recheck, more 1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Year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26" name="Group 297">
            <a:extLst>
              <a:ext uri="{FF2B5EF4-FFF2-40B4-BE49-F238E27FC236}">
                <a16:creationId xmlns:a16="http://schemas.microsoft.com/office/drawing/2014/main" id="{C2784BDF-C245-4E94-908B-CF96084553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9869475" y="4622001"/>
            <a:ext cx="479254" cy="699332"/>
            <a:chOff x="4239272" y="4596799"/>
            <a:chExt cx="1499664" cy="1866627"/>
          </a:xfrm>
        </p:grpSpPr>
        <p:grpSp>
          <p:nvGrpSpPr>
            <p:cNvPr id="427" name="Group 426">
              <a:extLst>
                <a:ext uri="{FF2B5EF4-FFF2-40B4-BE49-F238E27FC236}">
                  <a16:creationId xmlns:a16="http://schemas.microsoft.com/office/drawing/2014/main" id="{424C0E8E-DB42-4485-BDC2-E8946D7EC96A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430" name="Flowchart: Stored Data 429">
                <a:extLst>
                  <a:ext uri="{FF2B5EF4-FFF2-40B4-BE49-F238E27FC236}">
                    <a16:creationId xmlns:a16="http://schemas.microsoft.com/office/drawing/2014/main" id="{C14D2C9A-F149-403E-971E-E38A52ECE2BC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31" name="Flowchart: Stored Data 430">
                <a:extLst>
                  <a:ext uri="{FF2B5EF4-FFF2-40B4-BE49-F238E27FC236}">
                    <a16:creationId xmlns:a16="http://schemas.microsoft.com/office/drawing/2014/main" id="{876A3212-2695-4FAF-9E8F-B63748170D58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32" name="Flowchart: Stored Data 431">
                <a:extLst>
                  <a:ext uri="{FF2B5EF4-FFF2-40B4-BE49-F238E27FC236}">
                    <a16:creationId xmlns:a16="http://schemas.microsoft.com/office/drawing/2014/main" id="{E4DBFF9E-1A31-45DA-931F-51DA9A6E5085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33" name="Flowchart: Stored Data 432">
                <a:extLst>
                  <a:ext uri="{FF2B5EF4-FFF2-40B4-BE49-F238E27FC236}">
                    <a16:creationId xmlns:a16="http://schemas.microsoft.com/office/drawing/2014/main" id="{416C006C-561A-444F-9387-C488201CF569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34" name="Oval 433">
                <a:extLst>
                  <a:ext uri="{FF2B5EF4-FFF2-40B4-BE49-F238E27FC236}">
                    <a16:creationId xmlns:a16="http://schemas.microsoft.com/office/drawing/2014/main" id="{10C7461B-89ED-4150-BC82-ECC9623EA61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35" name="Oval 434">
                <a:extLst>
                  <a:ext uri="{FF2B5EF4-FFF2-40B4-BE49-F238E27FC236}">
                    <a16:creationId xmlns:a16="http://schemas.microsoft.com/office/drawing/2014/main" id="{61E3CB18-A13A-40D1-BC4D-3D89BE638A6D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436" name="Picture 2">
                <a:extLst>
                  <a:ext uri="{FF2B5EF4-FFF2-40B4-BE49-F238E27FC236}">
                    <a16:creationId xmlns:a16="http://schemas.microsoft.com/office/drawing/2014/main" id="{75A16755-278F-404D-9CB1-AC50D0C0EE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7" name="Picture 3">
                <a:extLst>
                  <a:ext uri="{FF2B5EF4-FFF2-40B4-BE49-F238E27FC236}">
                    <a16:creationId xmlns:a16="http://schemas.microsoft.com/office/drawing/2014/main" id="{21E2023C-C437-44FA-AB25-E0E5099BE9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250DAA41-4CBE-4227-BF49-A46561441A3B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429" name="Moon 428">
              <a:extLst>
                <a:ext uri="{FF2B5EF4-FFF2-40B4-BE49-F238E27FC236}">
                  <a16:creationId xmlns:a16="http://schemas.microsoft.com/office/drawing/2014/main" id="{391599AC-3334-4D41-9284-4658E294D33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438" name="Cube 437">
            <a:extLst>
              <a:ext uri="{FF2B5EF4-FFF2-40B4-BE49-F238E27FC236}">
                <a16:creationId xmlns:a16="http://schemas.microsoft.com/office/drawing/2014/main" id="{26F518F4-28BC-4BD7-9653-4F3308B0834D}"/>
              </a:ext>
            </a:extLst>
          </p:cNvPr>
          <p:cNvSpPr/>
          <p:nvPr/>
        </p:nvSpPr>
        <p:spPr>
          <a:xfrm>
            <a:off x="10974842" y="4556954"/>
            <a:ext cx="395348" cy="417032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9" name="object 199"/>
          <p:cNvSpPr/>
          <p:nvPr/>
        </p:nvSpPr>
        <p:spPr>
          <a:xfrm flipH="1">
            <a:off x="10208351" y="4532226"/>
            <a:ext cx="466063" cy="441760"/>
          </a:xfrm>
          <a:prstGeom prst="rect">
            <a:avLst/>
          </a:prstGeom>
          <a:blipFill>
            <a:blip r:embed="rId9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440" name="Picture 439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42143" flipV="1">
            <a:off x="8710388" y="3688692"/>
            <a:ext cx="243923" cy="443070"/>
          </a:xfrm>
          <a:prstGeom prst="rect">
            <a:avLst/>
          </a:prstGeom>
        </p:spPr>
      </p:pic>
      <p:pic>
        <p:nvPicPr>
          <p:cNvPr id="441" name="Picture 440">
            <a:extLst>
              <a:ext uri="{FF2B5EF4-FFF2-40B4-BE49-F238E27FC236}">
                <a16:creationId xmlns:a16="http://schemas.microsoft.com/office/drawing/2014/main" id="{346FE255-9B2B-483E-96DC-7BE6663882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576" y="4648542"/>
            <a:ext cx="253319" cy="232289"/>
          </a:xfrm>
          <a:prstGeom prst="rect">
            <a:avLst/>
          </a:prstGeom>
          <a:ln w="28575">
            <a:noFill/>
          </a:ln>
        </p:spPr>
      </p:pic>
      <p:cxnSp>
        <p:nvCxnSpPr>
          <p:cNvPr id="178" name="Straight Arrow Connector 177"/>
          <p:cNvCxnSpPr>
            <a:stCxn id="424" idx="1"/>
          </p:cNvCxnSpPr>
          <p:nvPr/>
        </p:nvCxnSpPr>
        <p:spPr>
          <a:xfrm flipH="1">
            <a:off x="9915257" y="4215105"/>
            <a:ext cx="832702" cy="47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2" name="Rectangle 441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10301301" y="5050110"/>
            <a:ext cx="1474766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IQC inspection recheck</a:t>
            </a:r>
          </a:p>
        </p:txBody>
      </p:sp>
      <p:cxnSp>
        <p:nvCxnSpPr>
          <p:cNvPr id="443" name="Straight Arrow Connector 442">
            <a:extLst>
              <a:ext uri="{FF2B5EF4-FFF2-40B4-BE49-F238E27FC236}">
                <a16:creationId xmlns:a16="http://schemas.microsoft.com/office/drawing/2014/main" id="{1B368159-FE1B-4D53-8AE5-B2177B9106A2}"/>
              </a:ext>
            </a:extLst>
          </p:cNvPr>
          <p:cNvCxnSpPr>
            <a:cxnSpLocks/>
          </p:cNvCxnSpPr>
          <p:nvPr/>
        </p:nvCxnSpPr>
        <p:spPr>
          <a:xfrm flipV="1">
            <a:off x="4353178" y="3727208"/>
            <a:ext cx="1" cy="1269197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V="1">
            <a:off x="4353178" y="4996405"/>
            <a:ext cx="4953288" cy="11754"/>
          </a:xfrm>
          <a:prstGeom prst="line">
            <a:avLst/>
          </a:prstGeom>
          <a:ln>
            <a:solidFill>
              <a:srgbClr val="0000C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Straight Arrow Connector 443">
            <a:extLst>
              <a:ext uri="{FF2B5EF4-FFF2-40B4-BE49-F238E27FC236}">
                <a16:creationId xmlns:a16="http://schemas.microsoft.com/office/drawing/2014/main" id="{1C373A1B-4F80-4935-9E26-AC067BA38F09}"/>
              </a:ext>
            </a:extLst>
          </p:cNvPr>
          <p:cNvCxnSpPr>
            <a:cxnSpLocks/>
          </p:cNvCxnSpPr>
          <p:nvPr/>
        </p:nvCxnSpPr>
        <p:spPr>
          <a:xfrm flipH="1" flipV="1">
            <a:off x="4686375" y="3740477"/>
            <a:ext cx="18840" cy="93820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Connector 444"/>
          <p:cNvCxnSpPr/>
          <p:nvPr/>
        </p:nvCxnSpPr>
        <p:spPr>
          <a:xfrm flipV="1">
            <a:off x="4699658" y="4663845"/>
            <a:ext cx="4562953" cy="2658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6" name="Rectangle 445">
            <a:extLst>
              <a:ext uri="{FF2B5EF4-FFF2-40B4-BE49-F238E27FC236}">
                <a16:creationId xmlns:a16="http://schemas.microsoft.com/office/drawing/2014/main" id="{3626059A-E057-464A-85DA-1722BA865AE6}"/>
              </a:ext>
            </a:extLst>
          </p:cNvPr>
          <p:cNvSpPr/>
          <p:nvPr/>
        </p:nvSpPr>
        <p:spPr>
          <a:xfrm>
            <a:off x="9381575" y="4690433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</a:p>
        </p:txBody>
      </p:sp>
      <p:sp>
        <p:nvSpPr>
          <p:cNvPr id="447" name="Rectangle 446">
            <a:extLst>
              <a:ext uri="{FF2B5EF4-FFF2-40B4-BE49-F238E27FC236}">
                <a16:creationId xmlns:a16="http://schemas.microsoft.com/office/drawing/2014/main" id="{4FE4CEE8-5A68-4D9C-A741-4CCFF0529C85}"/>
              </a:ext>
            </a:extLst>
          </p:cNvPr>
          <p:cNvSpPr/>
          <p:nvPr/>
        </p:nvSpPr>
        <p:spPr>
          <a:xfrm>
            <a:off x="9369091" y="4371120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</a:t>
            </a:r>
          </a:p>
        </p:txBody>
      </p:sp>
      <p:grpSp>
        <p:nvGrpSpPr>
          <p:cNvPr id="448" name="Group 297">
            <a:extLst>
              <a:ext uri="{FF2B5EF4-FFF2-40B4-BE49-F238E27FC236}">
                <a16:creationId xmlns:a16="http://schemas.microsoft.com/office/drawing/2014/main" id="{C2784BDF-C245-4E94-908B-CF9608455371}"/>
              </a:ext>
            </a:extLst>
          </p:cNvPr>
          <p:cNvGrpSpPr>
            <a:grpSpLocks/>
          </p:cNvGrpSpPr>
          <p:nvPr/>
        </p:nvGrpSpPr>
        <p:grpSpPr bwMode="auto">
          <a:xfrm rot="1220294">
            <a:off x="9449766" y="3646600"/>
            <a:ext cx="479254" cy="699332"/>
            <a:chOff x="4239272" y="4596799"/>
            <a:chExt cx="1499664" cy="1866627"/>
          </a:xfrm>
        </p:grpSpPr>
        <p:grpSp>
          <p:nvGrpSpPr>
            <p:cNvPr id="449" name="Group 448">
              <a:extLst>
                <a:ext uri="{FF2B5EF4-FFF2-40B4-BE49-F238E27FC236}">
                  <a16:creationId xmlns:a16="http://schemas.microsoft.com/office/drawing/2014/main" id="{424C0E8E-DB42-4485-BDC2-E8946D7EC96A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452" name="Flowchart: Stored Data 451">
                <a:extLst>
                  <a:ext uri="{FF2B5EF4-FFF2-40B4-BE49-F238E27FC236}">
                    <a16:creationId xmlns:a16="http://schemas.microsoft.com/office/drawing/2014/main" id="{C14D2C9A-F149-403E-971E-E38A52ECE2BC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53" name="Flowchart: Stored Data 452">
                <a:extLst>
                  <a:ext uri="{FF2B5EF4-FFF2-40B4-BE49-F238E27FC236}">
                    <a16:creationId xmlns:a16="http://schemas.microsoft.com/office/drawing/2014/main" id="{876A3212-2695-4FAF-9E8F-B63748170D58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54" name="Flowchart: Stored Data 453">
                <a:extLst>
                  <a:ext uri="{FF2B5EF4-FFF2-40B4-BE49-F238E27FC236}">
                    <a16:creationId xmlns:a16="http://schemas.microsoft.com/office/drawing/2014/main" id="{E4DBFF9E-1A31-45DA-931F-51DA9A6E5085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55" name="Flowchart: Stored Data 454">
                <a:extLst>
                  <a:ext uri="{FF2B5EF4-FFF2-40B4-BE49-F238E27FC236}">
                    <a16:creationId xmlns:a16="http://schemas.microsoft.com/office/drawing/2014/main" id="{416C006C-561A-444F-9387-C488201CF569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56" name="Oval 455">
                <a:extLst>
                  <a:ext uri="{FF2B5EF4-FFF2-40B4-BE49-F238E27FC236}">
                    <a16:creationId xmlns:a16="http://schemas.microsoft.com/office/drawing/2014/main" id="{10C7461B-89ED-4150-BC82-ECC9623EA61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61E3CB18-A13A-40D1-BC4D-3D89BE638A6D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458" name="Picture 2">
                <a:extLst>
                  <a:ext uri="{FF2B5EF4-FFF2-40B4-BE49-F238E27FC236}">
                    <a16:creationId xmlns:a16="http://schemas.microsoft.com/office/drawing/2014/main" id="{75A16755-278F-404D-9CB1-AC50D0C0EE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9" name="Picture 3">
                <a:extLst>
                  <a:ext uri="{FF2B5EF4-FFF2-40B4-BE49-F238E27FC236}">
                    <a16:creationId xmlns:a16="http://schemas.microsoft.com/office/drawing/2014/main" id="{21E2023C-C437-44FA-AB25-E0E5099BE9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250DAA41-4CBE-4227-BF49-A46561441A3B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451" name="Moon 450">
              <a:extLst>
                <a:ext uri="{FF2B5EF4-FFF2-40B4-BE49-F238E27FC236}">
                  <a16:creationId xmlns:a16="http://schemas.microsoft.com/office/drawing/2014/main" id="{391599AC-3334-4D41-9284-4658E294D33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496" name="Picture 495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5434" flipV="1">
            <a:off x="10857491" y="4544468"/>
            <a:ext cx="184933" cy="443070"/>
          </a:xfrm>
          <a:prstGeom prst="rect">
            <a:avLst/>
          </a:prstGeom>
        </p:spPr>
      </p:pic>
      <p:sp>
        <p:nvSpPr>
          <p:cNvPr id="497" name="object 199"/>
          <p:cNvSpPr/>
          <p:nvPr/>
        </p:nvSpPr>
        <p:spPr>
          <a:xfrm flipH="1">
            <a:off x="8231381" y="3767571"/>
            <a:ext cx="466063" cy="441760"/>
          </a:xfrm>
          <a:prstGeom prst="rect">
            <a:avLst/>
          </a:prstGeom>
          <a:blipFill>
            <a:blip r:embed="rId9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sp>
        <p:nvSpPr>
          <p:cNvPr id="498" name="Cube 497">
            <a:extLst>
              <a:ext uri="{FF2B5EF4-FFF2-40B4-BE49-F238E27FC236}">
                <a16:creationId xmlns:a16="http://schemas.microsoft.com/office/drawing/2014/main" id="{26F518F4-28BC-4BD7-9653-4F3308B0834D}"/>
              </a:ext>
            </a:extLst>
          </p:cNvPr>
          <p:cNvSpPr/>
          <p:nvPr/>
        </p:nvSpPr>
        <p:spPr>
          <a:xfrm>
            <a:off x="9155961" y="3588843"/>
            <a:ext cx="395348" cy="417032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99" name="Picture 498">
            <a:extLst>
              <a:ext uri="{FF2B5EF4-FFF2-40B4-BE49-F238E27FC236}">
                <a16:creationId xmlns:a16="http://schemas.microsoft.com/office/drawing/2014/main" id="{346FE255-9B2B-483E-96DC-7BE6663882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765" y="3768268"/>
            <a:ext cx="253319" cy="232289"/>
          </a:xfrm>
          <a:prstGeom prst="rect">
            <a:avLst/>
          </a:prstGeom>
          <a:ln w="28575">
            <a:noFill/>
          </a:ln>
        </p:spPr>
      </p:pic>
      <p:cxnSp>
        <p:nvCxnSpPr>
          <p:cNvPr id="500" name="Straight Arrow Connector 499"/>
          <p:cNvCxnSpPr/>
          <p:nvPr/>
        </p:nvCxnSpPr>
        <p:spPr>
          <a:xfrm flipH="1" flipV="1">
            <a:off x="7461982" y="4209331"/>
            <a:ext cx="1598415" cy="2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1" name="Picture 500">
            <a:extLst>
              <a:ext uri="{FF2B5EF4-FFF2-40B4-BE49-F238E27FC236}">
                <a16:creationId xmlns:a16="http://schemas.microsoft.com/office/drawing/2014/main" id="{F8A14828-5520-41B7-A81F-61911E9E1D20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6019" b="88704" l="28958" r="71823"/>
                    </a14:imgEffect>
                  </a14:imgLayer>
                </a14:imgProps>
              </a:ext>
            </a:extLst>
          </a:blip>
          <a:srcRect l="27856" t="8121" r="27299" b="12294"/>
          <a:stretch/>
        </p:blipFill>
        <p:spPr>
          <a:xfrm>
            <a:off x="7688748" y="3655323"/>
            <a:ext cx="554661" cy="503712"/>
          </a:xfrm>
          <a:prstGeom prst="rect">
            <a:avLst/>
          </a:prstGeom>
        </p:spPr>
      </p:pic>
      <p:sp>
        <p:nvSpPr>
          <p:cNvPr id="502" name="Rectangle 501">
            <a:extLst>
              <a:ext uri="{FF2B5EF4-FFF2-40B4-BE49-F238E27FC236}">
                <a16:creationId xmlns:a16="http://schemas.microsoft.com/office/drawing/2014/main" id="{1F9BCF41-3246-4DB5-8367-D5A63D0E1C96}"/>
              </a:ext>
            </a:extLst>
          </p:cNvPr>
          <p:cNvSpPr/>
          <p:nvPr/>
        </p:nvSpPr>
        <p:spPr>
          <a:xfrm>
            <a:off x="7526634" y="4143247"/>
            <a:ext cx="1853286" cy="4763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Print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recheck card</a:t>
            </a:r>
          </a:p>
        </p:txBody>
      </p:sp>
      <p:grpSp>
        <p:nvGrpSpPr>
          <p:cNvPr id="503" name="Group 502">
            <a:extLst>
              <a:ext uri="{FF2B5EF4-FFF2-40B4-BE49-F238E27FC236}">
                <a16:creationId xmlns:a16="http://schemas.microsoft.com/office/drawing/2014/main" id="{8B9B080D-3D5D-4FF7-84AA-47DE4FBACDFB}"/>
              </a:ext>
            </a:extLst>
          </p:cNvPr>
          <p:cNvGrpSpPr/>
          <p:nvPr/>
        </p:nvGrpSpPr>
        <p:grpSpPr>
          <a:xfrm>
            <a:off x="6253692" y="4010365"/>
            <a:ext cx="994388" cy="557336"/>
            <a:chOff x="7761173" y="3171168"/>
            <a:chExt cx="2411527" cy="1614759"/>
          </a:xfrm>
        </p:grpSpPr>
        <p:pic>
          <p:nvPicPr>
            <p:cNvPr id="504" name="Picture 503">
              <a:extLst>
                <a:ext uri="{FF2B5EF4-FFF2-40B4-BE49-F238E27FC236}">
                  <a16:creationId xmlns:a16="http://schemas.microsoft.com/office/drawing/2014/main" id="{3EA7D6B2-2132-4CDA-97EF-B46710881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1173" y="3171168"/>
              <a:ext cx="2385174" cy="1614759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31DB1DA9-B20B-4EF6-ABDB-894BADF8D071}"/>
                </a:ext>
              </a:extLst>
            </p:cNvPr>
            <p:cNvSpPr/>
            <p:nvPr/>
          </p:nvSpPr>
          <p:spPr>
            <a:xfrm>
              <a:off x="8998422" y="4015500"/>
              <a:ext cx="1174278" cy="456283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6" name="Oval 505"/>
          <p:cNvSpPr/>
          <p:nvPr/>
        </p:nvSpPr>
        <p:spPr>
          <a:xfrm>
            <a:off x="6811269" y="4176391"/>
            <a:ext cx="468725" cy="2842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</a:p>
        </p:txBody>
      </p:sp>
      <p:cxnSp>
        <p:nvCxnSpPr>
          <p:cNvPr id="509" name="Straight Connector 508"/>
          <p:cNvCxnSpPr/>
          <p:nvPr/>
        </p:nvCxnSpPr>
        <p:spPr>
          <a:xfrm flipH="1" flipV="1">
            <a:off x="9416096" y="2685074"/>
            <a:ext cx="6335" cy="84063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" name="Straight Connector 511"/>
          <p:cNvCxnSpPr/>
          <p:nvPr/>
        </p:nvCxnSpPr>
        <p:spPr>
          <a:xfrm>
            <a:off x="9422431" y="2694123"/>
            <a:ext cx="158303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Arrow Connector 513"/>
          <p:cNvCxnSpPr/>
          <p:nvPr/>
        </p:nvCxnSpPr>
        <p:spPr>
          <a:xfrm flipV="1">
            <a:off x="11000968" y="2452415"/>
            <a:ext cx="0" cy="2305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7" name="Rectangle 516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10191915" y="2356962"/>
            <a:ext cx="803000" cy="358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</a:p>
        </p:txBody>
      </p:sp>
      <p:pic>
        <p:nvPicPr>
          <p:cNvPr id="518" name="Picture 51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0916" y="5078063"/>
            <a:ext cx="9424517" cy="1703447"/>
          </a:xfrm>
          <a:prstGeom prst="rect">
            <a:avLst/>
          </a:prstGeom>
        </p:spPr>
      </p:pic>
      <p:sp>
        <p:nvSpPr>
          <p:cNvPr id="519" name="Rectangle 518">
            <a:extLst>
              <a:ext uri="{FF2B5EF4-FFF2-40B4-BE49-F238E27FC236}">
                <a16:creationId xmlns:a16="http://schemas.microsoft.com/office/drawing/2014/main" id="{1FD2D769-52A8-4C8C-8E81-DFDEAFBF5353}"/>
              </a:ext>
            </a:extLst>
          </p:cNvPr>
          <p:cNvSpPr/>
          <p:nvPr/>
        </p:nvSpPr>
        <p:spPr>
          <a:xfrm>
            <a:off x="2851877" y="4566749"/>
            <a:ext cx="1469170" cy="642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Inspection IQC</a:t>
            </a:r>
          </a:p>
        </p:txBody>
      </p:sp>
      <p:cxnSp>
        <p:nvCxnSpPr>
          <p:cNvPr id="526" name="Straight Connector 525"/>
          <p:cNvCxnSpPr/>
          <p:nvPr/>
        </p:nvCxnSpPr>
        <p:spPr>
          <a:xfrm flipH="1">
            <a:off x="2748175" y="3599649"/>
            <a:ext cx="107695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Arrow Connector 527"/>
          <p:cNvCxnSpPr/>
          <p:nvPr/>
        </p:nvCxnSpPr>
        <p:spPr>
          <a:xfrm>
            <a:off x="2750188" y="3601702"/>
            <a:ext cx="3335" cy="13746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1" name="Rectangle 540">
            <a:extLst>
              <a:ext uri="{FF2B5EF4-FFF2-40B4-BE49-F238E27FC236}">
                <a16:creationId xmlns:a16="http://schemas.microsoft.com/office/drawing/2014/main" id="{7D3323CE-F328-4015-896B-8120421BA2F4}"/>
              </a:ext>
            </a:extLst>
          </p:cNvPr>
          <p:cNvSpPr/>
          <p:nvPr/>
        </p:nvSpPr>
        <p:spPr>
          <a:xfrm>
            <a:off x="9875322" y="3697281"/>
            <a:ext cx="558486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MCS</a:t>
            </a:r>
          </a:p>
        </p:txBody>
      </p:sp>
      <p:sp>
        <p:nvSpPr>
          <p:cNvPr id="542" name="Rectangle 541">
            <a:extLst>
              <a:ext uri="{FF2B5EF4-FFF2-40B4-BE49-F238E27FC236}">
                <a16:creationId xmlns:a16="http://schemas.microsoft.com/office/drawing/2014/main" id="{7D3323CE-F328-4015-896B-8120421BA2F4}"/>
              </a:ext>
            </a:extLst>
          </p:cNvPr>
          <p:cNvSpPr/>
          <p:nvPr/>
        </p:nvSpPr>
        <p:spPr>
          <a:xfrm>
            <a:off x="9757983" y="5081170"/>
            <a:ext cx="558486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IQC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65" name="Elbow Connector 564"/>
          <p:cNvCxnSpPr/>
          <p:nvPr/>
        </p:nvCxnSpPr>
        <p:spPr>
          <a:xfrm rot="5400000">
            <a:off x="10158587" y="5245711"/>
            <a:ext cx="945829" cy="148737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Rectangle 565">
            <a:extLst>
              <a:ext uri="{FF2B5EF4-FFF2-40B4-BE49-F238E27FC236}">
                <a16:creationId xmlns:a16="http://schemas.microsoft.com/office/drawing/2014/main" id="{A6AFC2B0-65E8-4576-B117-77AB029D4F77}"/>
              </a:ext>
            </a:extLst>
          </p:cNvPr>
          <p:cNvSpPr/>
          <p:nvPr/>
        </p:nvSpPr>
        <p:spPr>
          <a:xfrm>
            <a:off x="9596037" y="5842099"/>
            <a:ext cx="1875795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IQC </a:t>
            </a:r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can traceability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export daily</a:t>
            </a:r>
          </a:p>
        </p:txBody>
      </p:sp>
      <p:grpSp>
        <p:nvGrpSpPr>
          <p:cNvPr id="569" name="Group 297">
            <a:extLst>
              <a:ext uri="{FF2B5EF4-FFF2-40B4-BE49-F238E27FC236}">
                <a16:creationId xmlns:a16="http://schemas.microsoft.com/office/drawing/2014/main" id="{C2784BDF-C245-4E94-908B-CF960845537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728088" y="3881825"/>
            <a:ext cx="479254" cy="699332"/>
            <a:chOff x="4239272" y="4596799"/>
            <a:chExt cx="1499664" cy="1866627"/>
          </a:xfrm>
        </p:grpSpPr>
        <p:grpSp>
          <p:nvGrpSpPr>
            <p:cNvPr id="570" name="Group 569">
              <a:extLst>
                <a:ext uri="{FF2B5EF4-FFF2-40B4-BE49-F238E27FC236}">
                  <a16:creationId xmlns:a16="http://schemas.microsoft.com/office/drawing/2014/main" id="{424C0E8E-DB42-4485-BDC2-E8946D7EC96A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573" name="Flowchart: Stored Data 572">
                <a:extLst>
                  <a:ext uri="{FF2B5EF4-FFF2-40B4-BE49-F238E27FC236}">
                    <a16:creationId xmlns:a16="http://schemas.microsoft.com/office/drawing/2014/main" id="{C14D2C9A-F149-403E-971E-E38A52ECE2BC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74" name="Flowchart: Stored Data 573">
                <a:extLst>
                  <a:ext uri="{FF2B5EF4-FFF2-40B4-BE49-F238E27FC236}">
                    <a16:creationId xmlns:a16="http://schemas.microsoft.com/office/drawing/2014/main" id="{876A3212-2695-4FAF-9E8F-B63748170D58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75" name="Flowchart: Stored Data 574">
                <a:extLst>
                  <a:ext uri="{FF2B5EF4-FFF2-40B4-BE49-F238E27FC236}">
                    <a16:creationId xmlns:a16="http://schemas.microsoft.com/office/drawing/2014/main" id="{E4DBFF9E-1A31-45DA-931F-51DA9A6E5085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76" name="Flowchart: Stored Data 575">
                <a:extLst>
                  <a:ext uri="{FF2B5EF4-FFF2-40B4-BE49-F238E27FC236}">
                    <a16:creationId xmlns:a16="http://schemas.microsoft.com/office/drawing/2014/main" id="{416C006C-561A-444F-9387-C488201CF569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77" name="Oval 576">
                <a:extLst>
                  <a:ext uri="{FF2B5EF4-FFF2-40B4-BE49-F238E27FC236}">
                    <a16:creationId xmlns:a16="http://schemas.microsoft.com/office/drawing/2014/main" id="{10C7461B-89ED-4150-BC82-ECC9623EA61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78" name="Oval 577">
                <a:extLst>
                  <a:ext uri="{FF2B5EF4-FFF2-40B4-BE49-F238E27FC236}">
                    <a16:creationId xmlns:a16="http://schemas.microsoft.com/office/drawing/2014/main" id="{61E3CB18-A13A-40D1-BC4D-3D89BE638A6D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579" name="Picture 2">
                <a:extLst>
                  <a:ext uri="{FF2B5EF4-FFF2-40B4-BE49-F238E27FC236}">
                    <a16:creationId xmlns:a16="http://schemas.microsoft.com/office/drawing/2014/main" id="{75A16755-278F-404D-9CB1-AC50D0C0EE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80" name="Picture 3">
                <a:extLst>
                  <a:ext uri="{FF2B5EF4-FFF2-40B4-BE49-F238E27FC236}">
                    <a16:creationId xmlns:a16="http://schemas.microsoft.com/office/drawing/2014/main" id="{21E2023C-C437-44FA-AB25-E0E5099BE9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250DAA41-4CBE-4227-BF49-A46561441A3B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572" name="Moon 571">
              <a:extLst>
                <a:ext uri="{FF2B5EF4-FFF2-40B4-BE49-F238E27FC236}">
                  <a16:creationId xmlns:a16="http://schemas.microsoft.com/office/drawing/2014/main" id="{391599AC-3334-4D41-9284-4658E294D33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617" name="object 199"/>
          <p:cNvSpPr/>
          <p:nvPr/>
        </p:nvSpPr>
        <p:spPr>
          <a:xfrm rot="1689986" flipH="1">
            <a:off x="851111" y="3447146"/>
            <a:ext cx="372312" cy="441760"/>
          </a:xfrm>
          <a:prstGeom prst="rect">
            <a:avLst/>
          </a:prstGeom>
          <a:blipFill>
            <a:blip r:embed="rId9" cstate="print">
              <a:extLst/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618" name="Picture 617">
            <a:extLst>
              <a:ext uri="{FF2B5EF4-FFF2-40B4-BE49-F238E27FC236}">
                <a16:creationId xmlns:a16="http://schemas.microsoft.com/office/drawing/2014/main" id="{835ADE2E-74C3-464E-A49E-7C0B20B6956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32" b="92405" l="9091" r="93182">
                        <a14:foregroundMark x1="42424" y1="6329" x2="42424" y2="6329"/>
                        <a14:foregroundMark x1="85606" y1="63291" x2="85606" y2="63291"/>
                        <a14:foregroundMark x1="92424" y1="53165" x2="92424" y2="53165"/>
                        <a14:foregroundMark x1="93182" y1="55696" x2="93182" y2="55696"/>
                        <a14:foregroundMark x1="64394" y1="92405" x2="64394" y2="924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0971" y="3413750"/>
            <a:ext cx="1103142" cy="771054"/>
          </a:xfrm>
          <a:prstGeom prst="rect">
            <a:avLst/>
          </a:prstGeom>
        </p:spPr>
      </p:pic>
      <p:pic>
        <p:nvPicPr>
          <p:cNvPr id="619" name="Picture 618">
            <a:extLst>
              <a:ext uri="{FF2B5EF4-FFF2-40B4-BE49-F238E27FC236}">
                <a16:creationId xmlns:a16="http://schemas.microsoft.com/office/drawing/2014/main" id="{ED7AE428-B35A-4C8B-B05C-44C177BC93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683" y="3638992"/>
            <a:ext cx="364706" cy="334429"/>
          </a:xfrm>
          <a:prstGeom prst="rect">
            <a:avLst/>
          </a:prstGeom>
          <a:ln w="28575">
            <a:noFill/>
          </a:ln>
        </p:spPr>
      </p:pic>
      <p:pic>
        <p:nvPicPr>
          <p:cNvPr id="620" name="Picture 619">
            <a:extLst>
              <a:ext uri="{FF2B5EF4-FFF2-40B4-BE49-F238E27FC236}">
                <a16:creationId xmlns:a16="http://schemas.microsoft.com/office/drawing/2014/main" id="{F8A14828-5520-41B7-A81F-61911E9E1D20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6019" b="88704" l="28958" r="71823"/>
                    </a14:imgEffect>
                  </a14:imgLayer>
                </a14:imgProps>
              </a:ext>
            </a:extLst>
          </a:blip>
          <a:srcRect l="27856" t="8121" r="27299" b="12294"/>
          <a:stretch/>
        </p:blipFill>
        <p:spPr>
          <a:xfrm>
            <a:off x="374262" y="3525980"/>
            <a:ext cx="696479" cy="632503"/>
          </a:xfrm>
          <a:prstGeom prst="rect">
            <a:avLst/>
          </a:prstGeom>
        </p:spPr>
      </p:pic>
      <p:cxnSp>
        <p:nvCxnSpPr>
          <p:cNvPr id="621" name="Straight Arrow Connector 620">
            <a:extLst>
              <a:ext uri="{FF2B5EF4-FFF2-40B4-BE49-F238E27FC236}">
                <a16:creationId xmlns:a16="http://schemas.microsoft.com/office/drawing/2014/main" id="{F316929F-3027-43A0-B1BE-FB477BE07CD5}"/>
              </a:ext>
            </a:extLst>
          </p:cNvPr>
          <p:cNvCxnSpPr>
            <a:cxnSpLocks/>
          </p:cNvCxnSpPr>
          <p:nvPr/>
        </p:nvCxnSpPr>
        <p:spPr>
          <a:xfrm flipV="1">
            <a:off x="797327" y="3381306"/>
            <a:ext cx="3648" cy="35277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3" name="Picture 622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64024">
            <a:off x="1282160" y="3427118"/>
            <a:ext cx="228868" cy="449889"/>
          </a:xfrm>
          <a:prstGeom prst="rect">
            <a:avLst/>
          </a:prstGeom>
        </p:spPr>
      </p:pic>
      <p:sp>
        <p:nvSpPr>
          <p:cNvPr id="626" name="Rectangle 625">
            <a:extLst>
              <a:ext uri="{FF2B5EF4-FFF2-40B4-BE49-F238E27FC236}">
                <a16:creationId xmlns:a16="http://schemas.microsoft.com/office/drawing/2014/main" id="{1F9BCF41-3246-4DB5-8367-D5A63D0E1C96}"/>
              </a:ext>
            </a:extLst>
          </p:cNvPr>
          <p:cNvSpPr/>
          <p:nvPr/>
        </p:nvSpPr>
        <p:spPr>
          <a:xfrm>
            <a:off x="1157326" y="4084886"/>
            <a:ext cx="1403750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MCS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print </a:t>
            </a:r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Receiving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card</a:t>
            </a:r>
          </a:p>
        </p:txBody>
      </p:sp>
    </p:spTree>
    <p:extLst>
      <p:ext uri="{BB962C8B-B14F-4D97-AF65-F5344CB8AC3E}">
        <p14:creationId xmlns:p14="http://schemas.microsoft.com/office/powerpoint/2010/main" val="3650156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1</a:t>
            </a:r>
            <a:r>
              <a:rPr lang="en-US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: Electronic standardization of stamps for IQC departments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E2363F-66B0-4801-B4A4-F75E3CB19556}"/>
              </a:ext>
            </a:extLst>
          </p:cNvPr>
          <p:cNvSpPr/>
          <p:nvPr/>
        </p:nvSpPr>
        <p:spPr>
          <a:xfrm>
            <a:off x="15327" y="431878"/>
            <a:ext cx="12176673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Summary Merit if IQC no chop stamp on actual Pallet &amp; Box/ Hopper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61606"/>
              </p:ext>
            </p:extLst>
          </p:nvPr>
        </p:nvGraphicFramePr>
        <p:xfrm>
          <a:off x="15327" y="778153"/>
          <a:ext cx="12176674" cy="4906180"/>
        </p:xfrm>
        <a:graphic>
          <a:graphicData uri="http://schemas.openxmlformats.org/drawingml/2006/table">
            <a:tbl>
              <a:tblPr/>
              <a:tblGrid>
                <a:gridCol w="1695907">
                  <a:extLst>
                    <a:ext uri="{9D8B030D-6E8A-4147-A177-3AD203B41FA5}">
                      <a16:colId xmlns:a16="http://schemas.microsoft.com/office/drawing/2014/main" val="1428481375"/>
                    </a:ext>
                  </a:extLst>
                </a:gridCol>
                <a:gridCol w="2899955">
                  <a:extLst>
                    <a:ext uri="{9D8B030D-6E8A-4147-A177-3AD203B41FA5}">
                      <a16:colId xmlns:a16="http://schemas.microsoft.com/office/drawing/2014/main" val="1733309075"/>
                    </a:ext>
                  </a:extLst>
                </a:gridCol>
                <a:gridCol w="875211">
                  <a:extLst>
                    <a:ext uri="{9D8B030D-6E8A-4147-A177-3AD203B41FA5}">
                      <a16:colId xmlns:a16="http://schemas.microsoft.com/office/drawing/2014/main" val="1587124651"/>
                    </a:ext>
                  </a:extLst>
                </a:gridCol>
                <a:gridCol w="402383">
                  <a:extLst>
                    <a:ext uri="{9D8B030D-6E8A-4147-A177-3AD203B41FA5}">
                      <a16:colId xmlns:a16="http://schemas.microsoft.com/office/drawing/2014/main" val="1041247639"/>
                    </a:ext>
                  </a:extLst>
                </a:gridCol>
                <a:gridCol w="805808">
                  <a:extLst>
                    <a:ext uri="{9D8B030D-6E8A-4147-A177-3AD203B41FA5}">
                      <a16:colId xmlns:a16="http://schemas.microsoft.com/office/drawing/2014/main" val="1362795796"/>
                    </a:ext>
                  </a:extLst>
                </a:gridCol>
                <a:gridCol w="922204">
                  <a:extLst>
                    <a:ext uri="{9D8B030D-6E8A-4147-A177-3AD203B41FA5}">
                      <a16:colId xmlns:a16="http://schemas.microsoft.com/office/drawing/2014/main" val="630593624"/>
                    </a:ext>
                  </a:extLst>
                </a:gridCol>
                <a:gridCol w="886390">
                  <a:extLst>
                    <a:ext uri="{9D8B030D-6E8A-4147-A177-3AD203B41FA5}">
                      <a16:colId xmlns:a16="http://schemas.microsoft.com/office/drawing/2014/main" val="1440903857"/>
                    </a:ext>
                  </a:extLst>
                </a:gridCol>
                <a:gridCol w="716275">
                  <a:extLst>
                    <a:ext uri="{9D8B030D-6E8A-4147-A177-3AD203B41FA5}">
                      <a16:colId xmlns:a16="http://schemas.microsoft.com/office/drawing/2014/main" val="22996462"/>
                    </a:ext>
                  </a:extLst>
                </a:gridCol>
                <a:gridCol w="573020">
                  <a:extLst>
                    <a:ext uri="{9D8B030D-6E8A-4147-A177-3AD203B41FA5}">
                      <a16:colId xmlns:a16="http://schemas.microsoft.com/office/drawing/2014/main" val="2752279390"/>
                    </a:ext>
                  </a:extLst>
                </a:gridCol>
                <a:gridCol w="895343">
                  <a:extLst>
                    <a:ext uri="{9D8B030D-6E8A-4147-A177-3AD203B41FA5}">
                      <a16:colId xmlns:a16="http://schemas.microsoft.com/office/drawing/2014/main" val="1067662325"/>
                    </a:ext>
                  </a:extLst>
                </a:gridCol>
                <a:gridCol w="931158">
                  <a:extLst>
                    <a:ext uri="{9D8B030D-6E8A-4147-A177-3AD203B41FA5}">
                      <a16:colId xmlns:a16="http://schemas.microsoft.com/office/drawing/2014/main" val="4230515190"/>
                    </a:ext>
                  </a:extLst>
                </a:gridCol>
                <a:gridCol w="573020">
                  <a:extLst>
                    <a:ext uri="{9D8B030D-6E8A-4147-A177-3AD203B41FA5}">
                      <a16:colId xmlns:a16="http://schemas.microsoft.com/office/drawing/2014/main" val="704272227"/>
                    </a:ext>
                  </a:extLst>
                </a:gridCol>
              </a:tblGrid>
              <a:tr h="9814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Detail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Before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After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139183"/>
                  </a:ext>
                </a:extLst>
              </a:tr>
              <a:tr h="4017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 part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Electric Part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Mecanical part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RoHS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 part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Electric Part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Mecanical part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RoHS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881655"/>
                  </a:ext>
                </a:extLst>
              </a:tr>
              <a:tr h="44396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Incoming lot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number of lots coming in a month (inspection)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(1)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507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369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2681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507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369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2681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34416"/>
                  </a:ext>
                </a:extLst>
              </a:tr>
              <a:tr h="2219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number of pallets / 1 Lot incoming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Palet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(2)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655492"/>
                  </a:ext>
                </a:extLst>
              </a:tr>
              <a:tr h="4017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number of boxes, hoppers/ 1 Pallet</a:t>
                      </a:r>
                      <a:endParaRPr lang="sv-S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Box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(3)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7239385"/>
                  </a:ext>
                </a:extLst>
              </a:tr>
              <a:tr h="443963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for chop stamp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to move and stamp OK/NG for 1 receiving card/1 Pallet (seconds)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(4)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562188"/>
                  </a:ext>
                </a:extLst>
              </a:tr>
              <a:tr h="4017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check stamp for 1 box (seconds)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(5)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052215"/>
                  </a:ext>
                </a:extLst>
              </a:tr>
              <a:tr h="2219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 Code / Batch Time Record (seconds)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(6)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1596082"/>
                  </a:ext>
                </a:extLst>
              </a:tr>
              <a:tr h="4439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to move to warehouse for return and stamping/ 1 Lot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(7)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8686508"/>
                  </a:ext>
                </a:extLst>
              </a:tr>
              <a:tr h="4017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time / Lot = </a:t>
                      </a:r>
                      <a:r>
                        <a:rPr lang="en-US" sz="12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(4*2)+(</a:t>
                      </a:r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5*3*2)+(6) +(7) (second)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(8)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780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 390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270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150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300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165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  165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120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0534971"/>
                  </a:ext>
                </a:extLst>
              </a:tr>
              <a:tr h="40178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Time / month = 8*1  (Hours)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(9)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395,460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143,910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723,870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144,000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152,100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60,885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442,365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115,200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3508224"/>
                  </a:ext>
                </a:extLst>
              </a:tr>
              <a:tr h="401786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Different (Hours)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Hour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                                                                                           391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                                                                              214 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452266"/>
                  </a:ext>
                </a:extLst>
              </a:tr>
              <a:tr h="22198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270555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358320" y="5684333"/>
          <a:ext cx="4814571" cy="1173666"/>
        </p:xfrm>
        <a:graphic>
          <a:graphicData uri="http://schemas.openxmlformats.org/drawingml/2006/table">
            <a:tbl>
              <a:tblPr/>
              <a:tblGrid>
                <a:gridCol w="2707460">
                  <a:extLst>
                    <a:ext uri="{9D8B030D-6E8A-4147-A177-3AD203B41FA5}">
                      <a16:colId xmlns:a16="http://schemas.microsoft.com/office/drawing/2014/main" val="497530562"/>
                    </a:ext>
                  </a:extLst>
                </a:gridCol>
                <a:gridCol w="1165386">
                  <a:extLst>
                    <a:ext uri="{9D8B030D-6E8A-4147-A177-3AD203B41FA5}">
                      <a16:colId xmlns:a16="http://schemas.microsoft.com/office/drawing/2014/main" val="572731630"/>
                    </a:ext>
                  </a:extLst>
                </a:gridCol>
                <a:gridCol w="941725">
                  <a:extLst>
                    <a:ext uri="{9D8B030D-6E8A-4147-A177-3AD203B41FA5}">
                      <a16:colId xmlns:a16="http://schemas.microsoft.com/office/drawing/2014/main" val="1948756321"/>
                    </a:ext>
                  </a:extLst>
                </a:gridCol>
              </a:tblGrid>
              <a:tr h="29123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sng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Final summary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2202970"/>
                  </a:ext>
                </a:extLst>
              </a:tr>
              <a:tr h="2941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Working time 1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pax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 1Month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Hours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7490871"/>
                  </a:ext>
                </a:extLst>
              </a:tr>
              <a:tr h="2941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 save time if delete chop stamp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Hours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709584"/>
                  </a:ext>
                </a:extLst>
              </a:tr>
              <a:tr h="2941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Save manpower / month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Pax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8806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1933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Control process sample at OQC area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7781D58-CE67-4879-9BD7-2DCF5CC93B52}"/>
              </a:ext>
            </a:extLst>
          </p:cNvPr>
          <p:cNvCxnSpPr>
            <a:cxnSpLocks/>
          </p:cNvCxnSpPr>
          <p:nvPr/>
        </p:nvCxnSpPr>
        <p:spPr>
          <a:xfrm>
            <a:off x="5149042" y="1273532"/>
            <a:ext cx="0" cy="455293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7BECA6-9C91-42B1-8017-FC8C2EBC29D4}"/>
              </a:ext>
            </a:extLst>
          </p:cNvPr>
          <p:cNvCxnSpPr>
            <a:cxnSpLocks/>
          </p:cNvCxnSpPr>
          <p:nvPr/>
        </p:nvCxnSpPr>
        <p:spPr>
          <a:xfrm>
            <a:off x="1219535" y="1033271"/>
            <a:ext cx="976517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ECE15FC-2557-41D9-AAEC-762246BB71D2}"/>
              </a:ext>
            </a:extLst>
          </p:cNvPr>
          <p:cNvSpPr/>
          <p:nvPr/>
        </p:nvSpPr>
        <p:spPr>
          <a:xfrm>
            <a:off x="204460" y="823042"/>
            <a:ext cx="1100533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Pick up sample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AA5AE74-3C56-4B93-A78F-CC7FDBE25E6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97" y="1627908"/>
            <a:ext cx="842175" cy="768857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1705E56-586E-4B77-B6B8-9165A060C3A5}"/>
              </a:ext>
            </a:extLst>
          </p:cNvPr>
          <p:cNvSpPr/>
          <p:nvPr/>
        </p:nvSpPr>
        <p:spPr>
          <a:xfrm>
            <a:off x="1460752" y="821884"/>
            <a:ext cx="1761799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barcode Inner/Outer excel file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B2FE946-494E-4584-B8D1-963218B035FA}"/>
              </a:ext>
            </a:extLst>
          </p:cNvPr>
          <p:cNvSpPr/>
          <p:nvPr/>
        </p:nvSpPr>
        <p:spPr>
          <a:xfrm>
            <a:off x="9043203" y="828070"/>
            <a:ext cx="1697807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barcode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Inner/Outer excel file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722C7E7-3A24-47CE-8C2A-3C2B3BA221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674" b="44649"/>
          <a:stretch/>
        </p:blipFill>
        <p:spPr>
          <a:xfrm>
            <a:off x="1551871" y="1644084"/>
            <a:ext cx="1478397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4A10671-F519-43F0-B188-5F7CF21F157A}"/>
              </a:ext>
            </a:extLst>
          </p:cNvPr>
          <p:cNvSpPr/>
          <p:nvPr/>
        </p:nvSpPr>
        <p:spPr>
          <a:xfrm>
            <a:off x="1460752" y="2515748"/>
            <a:ext cx="1761797" cy="558554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S/N </a:t>
            </a:r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Outer &amp;  all inner boxes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2C480F3-B1DC-40D7-9618-285484C3B42D}"/>
              </a:ext>
            </a:extLst>
          </p:cNvPr>
          <p:cNvSpPr/>
          <p:nvPr/>
        </p:nvSpPr>
        <p:spPr>
          <a:xfrm>
            <a:off x="10993562" y="821885"/>
            <a:ext cx="1026178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Return to Pallet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AAAB7DD-CDA1-421F-AE09-5B07726205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071"/>
          <a:stretch/>
        </p:blipFill>
        <p:spPr>
          <a:xfrm>
            <a:off x="9304085" y="1660705"/>
            <a:ext cx="1336044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CCB1BD2-8D51-40B1-8814-64989251A990}"/>
              </a:ext>
            </a:extLst>
          </p:cNvPr>
          <p:cNvSpPr/>
          <p:nvPr/>
        </p:nvSpPr>
        <p:spPr>
          <a:xfrm>
            <a:off x="3384962" y="821883"/>
            <a:ext cx="1157405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1st 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CEAAAD4-3DC7-4731-B622-AF45D5796C68}"/>
              </a:ext>
            </a:extLst>
          </p:cNvPr>
          <p:cNvSpPr/>
          <p:nvPr/>
        </p:nvSpPr>
        <p:spPr>
          <a:xfrm>
            <a:off x="7806662" y="821883"/>
            <a:ext cx="1134600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2</a:t>
            </a:r>
            <a:r>
              <a:rPr lang="en-US" sz="1200" baseline="30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nd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E6005A-D9FE-4D85-99E9-5F63B8407B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579" y="1677245"/>
            <a:ext cx="1035595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BFE973A-A8E8-473A-A95B-7471A6546A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6662" y="1661140"/>
            <a:ext cx="943669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0B41EC3-6B9C-48B5-A7C5-2A155B57C554}"/>
              </a:ext>
            </a:extLst>
          </p:cNvPr>
          <p:cNvCxnSpPr>
            <a:cxnSpLocks/>
          </p:cNvCxnSpPr>
          <p:nvPr/>
        </p:nvCxnSpPr>
        <p:spPr>
          <a:xfrm flipV="1">
            <a:off x="5396965" y="1238254"/>
            <a:ext cx="0" cy="471934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56B0930-DF09-4EA4-8E17-F241EF2DE4A9}"/>
              </a:ext>
            </a:extLst>
          </p:cNvPr>
          <p:cNvSpPr/>
          <p:nvPr/>
        </p:nvSpPr>
        <p:spPr>
          <a:xfrm>
            <a:off x="4813962" y="1733707"/>
            <a:ext cx="1013496" cy="72626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Reliability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E1FD505-5E4A-4F25-BBF2-B21B47B9064F}"/>
              </a:ext>
            </a:extLst>
          </p:cNvPr>
          <p:cNvSpPr/>
          <p:nvPr/>
        </p:nvSpPr>
        <p:spPr>
          <a:xfrm>
            <a:off x="4692326" y="823042"/>
            <a:ext cx="1082750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inspection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453C51F-2EC5-4286-86DE-BFE662A3F719}"/>
              </a:ext>
            </a:extLst>
          </p:cNvPr>
          <p:cNvSpPr/>
          <p:nvPr/>
        </p:nvSpPr>
        <p:spPr>
          <a:xfrm>
            <a:off x="4689619" y="2515748"/>
            <a:ext cx="1400872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Numbering control &amp; Separate area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84FF371-5CAD-4871-B0A9-2F07E8254BD4}"/>
              </a:ext>
            </a:extLst>
          </p:cNvPr>
          <p:cNvSpPr/>
          <p:nvPr/>
        </p:nvSpPr>
        <p:spPr>
          <a:xfrm>
            <a:off x="9050034" y="2542181"/>
            <a:ext cx="1690658" cy="518602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</a:t>
            </a:r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S/N Outer &amp; all inner boxes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67ED98E-5DD8-43E3-9D4B-EBC23E876DFE}"/>
              </a:ext>
            </a:extLst>
          </p:cNvPr>
          <p:cNvSpPr/>
          <p:nvPr/>
        </p:nvSpPr>
        <p:spPr>
          <a:xfrm>
            <a:off x="6172981" y="2532982"/>
            <a:ext cx="1460890" cy="525344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 / Warranty/ Manual &amp; Inner box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7C281420-45C3-4204-8B5D-3A229543FF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8628" y="1660705"/>
            <a:ext cx="1215178" cy="7575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E4E551A6-4E18-4E87-8D7C-118575CDC4E5}"/>
              </a:ext>
            </a:extLst>
          </p:cNvPr>
          <p:cNvSpPr/>
          <p:nvPr/>
        </p:nvSpPr>
        <p:spPr>
          <a:xfrm>
            <a:off x="7736438" y="2542180"/>
            <a:ext cx="1134600" cy="528957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Accessory control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EFFBD8D1-B9F6-4181-80D2-A6508A335D1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2669" y="1669065"/>
            <a:ext cx="943669" cy="768857"/>
          </a:xfrm>
          <a:prstGeom prst="rect">
            <a:avLst/>
          </a:prstGeom>
        </p:spPr>
      </p:pic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C3989E27-22B4-4794-B0DB-C92D652BA9E2}"/>
              </a:ext>
            </a:extLst>
          </p:cNvPr>
          <p:cNvSpPr/>
          <p:nvPr/>
        </p:nvSpPr>
        <p:spPr>
          <a:xfrm>
            <a:off x="3382257" y="2515747"/>
            <a:ext cx="1157404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Accessory control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F91641-E8CC-43B8-A6E2-461AD0B80DE9}"/>
              </a:ext>
            </a:extLst>
          </p:cNvPr>
          <p:cNvGrpSpPr/>
          <p:nvPr/>
        </p:nvGrpSpPr>
        <p:grpSpPr>
          <a:xfrm>
            <a:off x="2290214" y="3103427"/>
            <a:ext cx="7515753" cy="215330"/>
            <a:chOff x="3599745" y="5606321"/>
            <a:chExt cx="5031905" cy="35171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46A1739-7A06-4E55-BEBC-92879839D93A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26A0070-2B01-4BE9-8C75-70BFE292E35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DE0E7B0-9262-448D-9040-A459BF4435C5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FDD29E-16D4-2D4D-83CD-4C26A2579495}"/>
              </a:ext>
            </a:extLst>
          </p:cNvPr>
          <p:cNvGrpSpPr/>
          <p:nvPr/>
        </p:nvGrpSpPr>
        <p:grpSpPr>
          <a:xfrm>
            <a:off x="363756" y="1298143"/>
            <a:ext cx="11543241" cy="182417"/>
            <a:chOff x="272579" y="1619886"/>
            <a:chExt cx="11683845" cy="91243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0AAA0B46-D72D-462D-90BC-9A6FCF9CBEBD}"/>
                </a:ext>
              </a:extLst>
            </p:cNvPr>
            <p:cNvSpPr/>
            <p:nvPr/>
          </p:nvSpPr>
          <p:spPr>
            <a:xfrm rot="10800000">
              <a:off x="3502967" y="1627071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B3D63629-DE72-4F89-B56F-C7D9429C44B5}"/>
                </a:ext>
              </a:extLst>
            </p:cNvPr>
            <p:cNvSpPr/>
            <p:nvPr/>
          </p:nvSpPr>
          <p:spPr>
            <a:xfrm rot="10800000">
              <a:off x="1831852" y="1619886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437BB1F6-E8BC-4663-A91D-141F364AFE21}"/>
                </a:ext>
              </a:extLst>
            </p:cNvPr>
            <p:cNvSpPr/>
            <p:nvPr/>
          </p:nvSpPr>
          <p:spPr>
            <a:xfrm rot="10800000">
              <a:off x="272579" y="1628899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940E00BC-04EB-42F0-803A-13940A7665C4}"/>
                </a:ext>
              </a:extLst>
            </p:cNvPr>
            <p:cNvSpPr/>
            <p:nvPr/>
          </p:nvSpPr>
          <p:spPr>
            <a:xfrm rot="10800000">
              <a:off x="7904049" y="1630242"/>
              <a:ext cx="81044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E08F541B-7878-4CF7-BCCE-165FACA86B66}"/>
                </a:ext>
              </a:extLst>
            </p:cNvPr>
            <p:cNvSpPr/>
            <p:nvPr/>
          </p:nvSpPr>
          <p:spPr>
            <a:xfrm rot="10800000">
              <a:off x="9515455" y="1628899"/>
              <a:ext cx="802423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E7FA81F7-1806-4EC6-897D-93A2E0BEE4D1}"/>
                </a:ext>
              </a:extLst>
            </p:cNvPr>
            <p:cNvSpPr/>
            <p:nvPr/>
          </p:nvSpPr>
          <p:spPr>
            <a:xfrm rot="10800000">
              <a:off x="6470139" y="1627071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41D433BF-C1C5-4620-89AF-B39F3E4DEA63}"/>
                </a:ext>
              </a:extLst>
            </p:cNvPr>
            <p:cNvSpPr/>
            <p:nvPr/>
          </p:nvSpPr>
          <p:spPr>
            <a:xfrm rot="10800000">
              <a:off x="11145977" y="1627564"/>
              <a:ext cx="81044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3568BC8-D9CD-0EDA-D98C-EA71062C2E27}"/>
              </a:ext>
            </a:extLst>
          </p:cNvPr>
          <p:cNvSpPr/>
          <p:nvPr/>
        </p:nvSpPr>
        <p:spPr>
          <a:xfrm>
            <a:off x="64916" y="782535"/>
            <a:ext cx="12092822" cy="276549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7718B5B7-9D9A-4196-8671-331BBB563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403395"/>
          </a:xfrm>
          <a:solidFill>
            <a:srgbClr val="0000CC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2 : Link Weight Check System FA-SCM-OQC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22C5B7F-495F-4F59-965C-2F84F6DC0F48}"/>
              </a:ext>
            </a:extLst>
          </p:cNvPr>
          <p:cNvSpPr/>
          <p:nvPr/>
        </p:nvSpPr>
        <p:spPr>
          <a:xfrm>
            <a:off x="142584" y="2546798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Production Line 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34F43A3-67E7-4FD8-BBA4-39CACF34610C}"/>
              </a:ext>
            </a:extLst>
          </p:cNvPr>
          <p:cNvSpPr/>
          <p:nvPr/>
        </p:nvSpPr>
        <p:spPr>
          <a:xfrm>
            <a:off x="11015960" y="2542180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Warehouse FA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5FCC371-4DA3-4C0D-81D1-BD1A9D471316}"/>
              </a:ext>
            </a:extLst>
          </p:cNvPr>
          <p:cNvGrpSpPr/>
          <p:nvPr/>
        </p:nvGrpSpPr>
        <p:grpSpPr>
          <a:xfrm>
            <a:off x="3696831" y="3094229"/>
            <a:ext cx="4744436" cy="134306"/>
            <a:chOff x="3599745" y="5606321"/>
            <a:chExt cx="5031905" cy="35171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7A4387E-234E-48C4-A9FB-A1CB8EB7C8C1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D104D1E-4AC5-4268-95E1-FE07EB9B18D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5FF0598-38E7-4A88-BC88-231D2F664AE8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Can 935">
            <a:extLst>
              <a:ext uri="{FF2B5EF4-FFF2-40B4-BE49-F238E27FC236}">
                <a16:creationId xmlns:a16="http://schemas.microsoft.com/office/drawing/2014/main" id="{8130500B-2746-4CEF-AEF1-3EF91AE7D07C}"/>
              </a:ext>
            </a:extLst>
          </p:cNvPr>
          <p:cNvSpPr/>
          <p:nvPr/>
        </p:nvSpPr>
        <p:spPr>
          <a:xfrm>
            <a:off x="4781833" y="6125160"/>
            <a:ext cx="2094702" cy="643209"/>
          </a:xfrm>
          <a:prstGeom prst="can">
            <a:avLst/>
          </a:prstGeom>
          <a:solidFill>
            <a:srgbClr val="0000FF"/>
          </a:solidFill>
          <a:ln w="28575" cap="flat" cmpd="sng" algn="ctr">
            <a:solidFill>
              <a:srgbClr val="000099"/>
            </a:solidFill>
            <a:prstDash val="solid"/>
          </a:ln>
          <a:effectLst/>
        </p:spPr>
        <p:txBody>
          <a:bodyPr anchor="ctr"/>
          <a:lstStyle/>
          <a:p>
            <a:pPr algn="ctr"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Database server</a:t>
            </a:r>
            <a:endParaRPr lang="vi-VN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64F76C1-C67B-4088-9B86-B1DB60525E24}"/>
              </a:ext>
            </a:extLst>
          </p:cNvPr>
          <p:cNvCxnSpPr>
            <a:cxnSpLocks/>
          </p:cNvCxnSpPr>
          <p:nvPr/>
        </p:nvCxnSpPr>
        <p:spPr>
          <a:xfrm>
            <a:off x="987951" y="5984739"/>
            <a:ext cx="3672985" cy="587438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794B2D5-68C3-4850-BA88-7F41E4A29AF7}"/>
              </a:ext>
            </a:extLst>
          </p:cNvPr>
          <p:cNvCxnSpPr>
            <a:cxnSpLocks/>
          </p:cNvCxnSpPr>
          <p:nvPr/>
        </p:nvCxnSpPr>
        <p:spPr>
          <a:xfrm>
            <a:off x="2632836" y="5924637"/>
            <a:ext cx="1726301" cy="316558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2B8FC13E-C908-4442-AC2B-82B0AD77C8EC}"/>
              </a:ext>
            </a:extLst>
          </p:cNvPr>
          <p:cNvSpPr/>
          <p:nvPr/>
        </p:nvSpPr>
        <p:spPr>
          <a:xfrm>
            <a:off x="5861470" y="812678"/>
            <a:ext cx="1874968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BC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Product/Inner excel file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FEAA8EDF-BDBE-4488-A1CE-FBBB7D134029}"/>
              </a:ext>
            </a:extLst>
          </p:cNvPr>
          <p:cNvSpPr/>
          <p:nvPr/>
        </p:nvSpPr>
        <p:spPr>
          <a:xfrm>
            <a:off x="10948475" y="5261172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Warehouse FA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4B6441B-3593-4571-9398-38E6DA9CA445}"/>
              </a:ext>
            </a:extLst>
          </p:cNvPr>
          <p:cNvGrpSpPr/>
          <p:nvPr/>
        </p:nvGrpSpPr>
        <p:grpSpPr>
          <a:xfrm>
            <a:off x="3696831" y="5837887"/>
            <a:ext cx="4744436" cy="134306"/>
            <a:chOff x="3599745" y="5606321"/>
            <a:chExt cx="5031905" cy="351717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D08E4A0-97DA-438C-AFED-2D22AA7F6A07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79D424E-C9A0-4BE4-83CD-F986EB58B30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78106FA-8DF1-4D3D-8713-D27425535036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C7BECE1-E89D-4227-86EB-87FCA326316D}"/>
              </a:ext>
            </a:extLst>
          </p:cNvPr>
          <p:cNvCxnSpPr>
            <a:cxnSpLocks/>
          </p:cNvCxnSpPr>
          <p:nvPr/>
        </p:nvCxnSpPr>
        <p:spPr>
          <a:xfrm flipH="1">
            <a:off x="7080293" y="5953207"/>
            <a:ext cx="2415110" cy="459066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981278D-351B-4B09-BB8B-DAFED9B4D988}"/>
              </a:ext>
            </a:extLst>
          </p:cNvPr>
          <p:cNvCxnSpPr>
            <a:cxnSpLocks/>
          </p:cNvCxnSpPr>
          <p:nvPr/>
        </p:nvCxnSpPr>
        <p:spPr>
          <a:xfrm flipH="1">
            <a:off x="7080293" y="6020963"/>
            <a:ext cx="4129574" cy="608085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3B7725C4-D884-49D9-AEB5-8AD1B54E80FB}"/>
              </a:ext>
            </a:extLst>
          </p:cNvPr>
          <p:cNvGrpSpPr/>
          <p:nvPr/>
        </p:nvGrpSpPr>
        <p:grpSpPr>
          <a:xfrm>
            <a:off x="98088" y="3971211"/>
            <a:ext cx="11984805" cy="1853518"/>
            <a:chOff x="125345" y="3663675"/>
            <a:chExt cx="11984805" cy="1853518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36A83FF-2D95-4F2C-AEB3-786FD03D0D1B}"/>
                </a:ext>
              </a:extLst>
            </p:cNvPr>
            <p:cNvSpPr/>
            <p:nvPr/>
          </p:nvSpPr>
          <p:spPr>
            <a:xfrm>
              <a:off x="5831031" y="3682967"/>
              <a:ext cx="1874968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Reading BC inspection result </a:t>
              </a:r>
              <a:r>
                <a:rPr lang="en-US" sz="1200" dirty="0">
                  <a:solidFill>
                    <a:srgbClr val="0000FF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by new software</a:t>
              </a: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56555CFD-3D6A-4D5B-AC19-ECDEA0C08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4459" y="4224718"/>
              <a:ext cx="943927" cy="617345"/>
            </a:xfrm>
            <a:prstGeom prst="rect">
              <a:avLst/>
            </a:prstGeom>
          </p:spPr>
        </p:pic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A0BC0176-93F7-4EB6-9ECA-DE35590B6E25}"/>
                </a:ext>
              </a:extLst>
            </p:cNvPr>
            <p:cNvSpPr/>
            <p:nvPr/>
          </p:nvSpPr>
          <p:spPr>
            <a:xfrm>
              <a:off x="125345" y="4972160"/>
              <a:ext cx="1094190" cy="54503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Production Line </a:t>
              </a:r>
              <a:endPara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pic>
          <p:nvPicPr>
            <p:cNvPr id="69" name="Image 2">
              <a:extLst>
                <a:ext uri="{FF2B5EF4-FFF2-40B4-BE49-F238E27FC236}">
                  <a16:creationId xmlns:a16="http://schemas.microsoft.com/office/drawing/2014/main" id="{6B9C8714-7955-4B24-B447-2F746DB91DCA}"/>
                </a:ext>
              </a:extLst>
            </p:cNvPr>
            <p:cNvPicPr/>
            <p:nvPr/>
          </p:nvPicPr>
          <p:blipFill>
            <a:blip r:embed="rId10"/>
            <a:stretch/>
          </p:blipFill>
          <p:spPr>
            <a:xfrm>
              <a:off x="826812" y="4262102"/>
              <a:ext cx="371408" cy="392165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B139C84-3E97-4CB7-9AF8-9B768C186149}"/>
                </a:ext>
              </a:extLst>
            </p:cNvPr>
            <p:cNvGrpSpPr/>
            <p:nvPr/>
          </p:nvGrpSpPr>
          <p:grpSpPr>
            <a:xfrm>
              <a:off x="514707" y="4262359"/>
              <a:ext cx="285647" cy="250557"/>
              <a:chOff x="815020" y="4066740"/>
              <a:chExt cx="374984" cy="304417"/>
            </a:xfrm>
          </p:grpSpPr>
          <p:pic>
            <p:nvPicPr>
              <p:cNvPr id="70" name="図 48">
                <a:extLst>
                  <a:ext uri="{FF2B5EF4-FFF2-40B4-BE49-F238E27FC236}">
                    <a16:creationId xmlns:a16="http://schemas.microsoft.com/office/drawing/2014/main" id="{577E319E-6BD2-4587-B29A-19E5A7A168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5020" y="4066740"/>
                <a:ext cx="374984" cy="3044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1" name="図 49">
                <a:extLst>
                  <a:ext uri="{FF2B5EF4-FFF2-40B4-BE49-F238E27FC236}">
                    <a16:creationId xmlns:a16="http://schemas.microsoft.com/office/drawing/2014/main" id="{BB6C8B30-39A3-484B-A12A-4057637C37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9037" y="4107201"/>
                <a:ext cx="150943" cy="1635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F21BC11-FE46-4D04-9C8B-3C2D4388E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689529" y="4198353"/>
              <a:ext cx="1157405" cy="660566"/>
            </a:xfrm>
            <a:prstGeom prst="rect">
              <a:avLst/>
            </a:prstGeom>
          </p:spPr>
        </p:pic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C3B1F411-9E08-444F-B6D9-29F8CAF42C13}"/>
                </a:ext>
              </a:extLst>
            </p:cNvPr>
            <p:cNvSpPr/>
            <p:nvPr/>
          </p:nvSpPr>
          <p:spPr>
            <a:xfrm>
              <a:off x="1409314" y="4958639"/>
              <a:ext cx="1664085" cy="558554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Confirm S/N </a:t>
              </a:r>
              <a:r>
                <a:rPr lang="en-US" sz="1200" b="1" dirty="0">
                  <a:solidFill>
                    <a:srgbClr val="0000CC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Outer &amp;  all inner boxes</a:t>
              </a:r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8BF85384-EAA0-4F82-8930-4BAE6A718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50899" y="4209052"/>
              <a:ext cx="906848" cy="65377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FD1C02F2-FD5B-4CF6-B07E-62A8C622C16C}"/>
                </a:ext>
              </a:extLst>
            </p:cNvPr>
            <p:cNvSpPr/>
            <p:nvPr/>
          </p:nvSpPr>
          <p:spPr>
            <a:xfrm>
              <a:off x="3318027" y="4958639"/>
              <a:ext cx="1157404" cy="54503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Accessory control</a:t>
              </a: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2E6DC189-A1EC-4762-A053-6B2B82EFC686}"/>
                </a:ext>
              </a:extLst>
            </p:cNvPr>
            <p:cNvSpPr/>
            <p:nvPr/>
          </p:nvSpPr>
          <p:spPr>
            <a:xfrm>
              <a:off x="146770" y="3670114"/>
              <a:ext cx="1100533" cy="43340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Get sample by Mobile</a:t>
              </a: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938F1D58-6EB6-4072-85EF-F10B46A6608C}"/>
                </a:ext>
              </a:extLst>
            </p:cNvPr>
            <p:cNvSpPr/>
            <p:nvPr/>
          </p:nvSpPr>
          <p:spPr>
            <a:xfrm>
              <a:off x="1304994" y="3665874"/>
              <a:ext cx="1866120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Scan barcode Inner/Outer </a:t>
              </a:r>
              <a:r>
                <a:rPr lang="en-US" sz="1200" dirty="0">
                  <a:solidFill>
                    <a:srgbClr val="0000FF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by new software</a:t>
              </a:r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F295475F-8E57-4E76-95C4-7ADE534CEA8F}"/>
                </a:ext>
              </a:extLst>
            </p:cNvPr>
            <p:cNvSpPr/>
            <p:nvPr/>
          </p:nvSpPr>
          <p:spPr>
            <a:xfrm>
              <a:off x="3300721" y="3682967"/>
              <a:ext cx="1157405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Weight check 1st </a:t>
              </a: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5361FBE1-36C9-49D9-B90D-0527C255AFE3}"/>
                </a:ext>
              </a:extLst>
            </p:cNvPr>
            <p:cNvSpPr/>
            <p:nvPr/>
          </p:nvSpPr>
          <p:spPr>
            <a:xfrm>
              <a:off x="4607667" y="3674973"/>
              <a:ext cx="1082750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OQC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inspection</a:t>
              </a:r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EE4682CA-981D-4CCB-A253-32162A44E087}"/>
                </a:ext>
              </a:extLst>
            </p:cNvPr>
            <p:cNvSpPr/>
            <p:nvPr/>
          </p:nvSpPr>
          <p:spPr>
            <a:xfrm>
              <a:off x="7782711" y="3671278"/>
              <a:ext cx="1134600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Weight check 2nd </a:t>
              </a:r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CAF96A7E-FE79-445A-9E00-51EBD60057A0}"/>
                </a:ext>
              </a:extLst>
            </p:cNvPr>
            <p:cNvSpPr/>
            <p:nvPr/>
          </p:nvSpPr>
          <p:spPr>
            <a:xfrm>
              <a:off x="4575440" y="4963586"/>
              <a:ext cx="1400872" cy="54503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Numbering control &amp; Separate area</a:t>
              </a:r>
            </a:p>
          </p:txBody>
        </p: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4EE7E92B-0906-460A-A092-E4846EB7A69A}"/>
                </a:ext>
              </a:extLst>
            </p:cNvPr>
            <p:cNvSpPr/>
            <p:nvPr/>
          </p:nvSpPr>
          <p:spPr>
            <a:xfrm>
              <a:off x="6058802" y="4980820"/>
              <a:ext cx="1460890" cy="525344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b="1" dirty="0">
                  <a:solidFill>
                    <a:srgbClr val="0000CC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Product / Warranty/ Manual &amp; Inner box</a:t>
              </a: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5BC7B099-28AC-4EC1-BC9F-AAE6A09BDD52}"/>
                </a:ext>
              </a:extLst>
            </p:cNvPr>
            <p:cNvSpPr/>
            <p:nvPr/>
          </p:nvSpPr>
          <p:spPr>
            <a:xfrm>
              <a:off x="7764199" y="4969712"/>
              <a:ext cx="1134600" cy="528957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Accessory control</a:t>
              </a:r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9F288186-814F-4967-A862-639243EC722B}"/>
                </a:ext>
              </a:extLst>
            </p:cNvPr>
            <p:cNvSpPr/>
            <p:nvPr/>
          </p:nvSpPr>
          <p:spPr>
            <a:xfrm>
              <a:off x="9012039" y="3674027"/>
              <a:ext cx="1874968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Scan barcode Inner/Outer </a:t>
              </a:r>
              <a:r>
                <a:rPr lang="en-US" sz="1200" dirty="0">
                  <a:solidFill>
                    <a:srgbClr val="0000FF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by new software</a:t>
              </a:r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87275099-366D-4B85-99FE-DCA95A400EE3}"/>
                </a:ext>
              </a:extLst>
            </p:cNvPr>
            <p:cNvSpPr/>
            <p:nvPr/>
          </p:nvSpPr>
          <p:spPr>
            <a:xfrm>
              <a:off x="10954857" y="3663675"/>
              <a:ext cx="1155293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Return to Pallet by mobile</a:t>
              </a:r>
            </a:p>
          </p:txBody>
        </p: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470DAAE5-7445-441F-93DE-853AE432BE3E}"/>
                </a:ext>
              </a:extLst>
            </p:cNvPr>
            <p:cNvSpPr/>
            <p:nvPr/>
          </p:nvSpPr>
          <p:spPr>
            <a:xfrm>
              <a:off x="9073714" y="4980820"/>
              <a:ext cx="1690658" cy="518602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Confirm </a:t>
              </a:r>
              <a:r>
                <a:rPr lang="en-US" sz="1200" b="1" dirty="0">
                  <a:solidFill>
                    <a:srgbClr val="0000CC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S/N Outer &amp; all inner boxes</a:t>
              </a:r>
            </a:p>
          </p:txBody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A974AD51-8507-4CDF-B65F-59B47B07C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64199" y="4144207"/>
              <a:ext cx="1134600" cy="76885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F8B656AF-238C-412C-88AD-4F7B581B1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365687" y="4224718"/>
              <a:ext cx="1227456" cy="660566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E598C84B-2DB2-43E5-A157-7DE0D66E9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60031" y="4211149"/>
              <a:ext cx="807554" cy="634971"/>
            </a:xfrm>
            <a:prstGeom prst="rect">
              <a:avLst/>
            </a:prstGeom>
          </p:spPr>
        </p:pic>
        <p:pic>
          <p:nvPicPr>
            <p:cNvPr id="105" name="Image 2">
              <a:extLst>
                <a:ext uri="{FF2B5EF4-FFF2-40B4-BE49-F238E27FC236}">
                  <a16:creationId xmlns:a16="http://schemas.microsoft.com/office/drawing/2014/main" id="{39DC9D24-308C-495A-A555-0E6059751E7B}"/>
                </a:ext>
              </a:extLst>
            </p:cNvPr>
            <p:cNvPicPr/>
            <p:nvPr/>
          </p:nvPicPr>
          <p:blipFill>
            <a:blip r:embed="rId10"/>
            <a:stretch/>
          </p:blipFill>
          <p:spPr>
            <a:xfrm>
              <a:off x="11648332" y="4256034"/>
              <a:ext cx="371408" cy="392165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9FE6F1E2-E037-4393-AE0F-51EEC19DE6CF}"/>
                </a:ext>
              </a:extLst>
            </p:cNvPr>
            <p:cNvGrpSpPr/>
            <p:nvPr/>
          </p:nvGrpSpPr>
          <p:grpSpPr>
            <a:xfrm>
              <a:off x="11336227" y="4256291"/>
              <a:ext cx="285647" cy="250557"/>
              <a:chOff x="815020" y="4066740"/>
              <a:chExt cx="374984" cy="304417"/>
            </a:xfrm>
          </p:grpSpPr>
          <p:pic>
            <p:nvPicPr>
              <p:cNvPr id="107" name="図 48">
                <a:extLst>
                  <a:ext uri="{FF2B5EF4-FFF2-40B4-BE49-F238E27FC236}">
                    <a16:creationId xmlns:a16="http://schemas.microsoft.com/office/drawing/2014/main" id="{2A5D4AF6-A3C1-4D64-BD6E-1AD2641EFA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5020" y="4066740"/>
                <a:ext cx="374984" cy="3044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8" name="図 49">
                <a:extLst>
                  <a:ext uri="{FF2B5EF4-FFF2-40B4-BE49-F238E27FC236}">
                    <a16:creationId xmlns:a16="http://schemas.microsoft.com/office/drawing/2014/main" id="{8C64D68B-55B7-44F1-9346-13D0C3F751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9037" y="4107201"/>
                <a:ext cx="150943" cy="1635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042EA1A1-8AC6-4241-A8EC-E958E596528E}"/>
                </a:ext>
              </a:extLst>
            </p:cNvPr>
            <p:cNvSpPr/>
            <p:nvPr/>
          </p:nvSpPr>
          <p:spPr>
            <a:xfrm>
              <a:off x="4687616" y="4176710"/>
              <a:ext cx="1002801" cy="72626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Reliability</a:t>
              </a:r>
            </a:p>
          </p:txBody>
        </p: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2E858CC7-7C61-456F-BDB6-1B9000D8C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39866" y="4205781"/>
              <a:ext cx="1134600" cy="660566"/>
            </a:xfrm>
            <a:prstGeom prst="rect">
              <a:avLst/>
            </a:prstGeom>
          </p:spPr>
        </p:pic>
      </p:grp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4F6808C9-875B-4457-8C9D-3E9B5A8354AD}"/>
              </a:ext>
            </a:extLst>
          </p:cNvPr>
          <p:cNvCxnSpPr>
            <a:cxnSpLocks/>
          </p:cNvCxnSpPr>
          <p:nvPr/>
        </p:nvCxnSpPr>
        <p:spPr>
          <a:xfrm flipH="1">
            <a:off x="6546752" y="5893469"/>
            <a:ext cx="289465" cy="22203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6E2363F-66B0-4801-B4A4-F75E3CB19556}"/>
              </a:ext>
            </a:extLst>
          </p:cNvPr>
          <p:cNvSpPr/>
          <p:nvPr/>
        </p:nvSpPr>
        <p:spPr>
          <a:xfrm>
            <a:off x="15327" y="3592918"/>
            <a:ext cx="12176673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Improvement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8FB48F83-A374-4039-B068-BD868589C115}"/>
              </a:ext>
            </a:extLst>
          </p:cNvPr>
          <p:cNvCxnSpPr>
            <a:cxnSpLocks/>
          </p:cNvCxnSpPr>
          <p:nvPr/>
        </p:nvCxnSpPr>
        <p:spPr>
          <a:xfrm>
            <a:off x="1078646" y="2012336"/>
            <a:ext cx="382106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1858F75D-1908-453B-85AC-74616B54A971}"/>
              </a:ext>
            </a:extLst>
          </p:cNvPr>
          <p:cNvCxnSpPr>
            <a:cxnSpLocks/>
          </p:cNvCxnSpPr>
          <p:nvPr/>
        </p:nvCxnSpPr>
        <p:spPr>
          <a:xfrm>
            <a:off x="3064742" y="2012336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D1B2CCCC-CD28-4718-8CBE-D1049787B3E4}"/>
              </a:ext>
            </a:extLst>
          </p:cNvPr>
          <p:cNvCxnSpPr>
            <a:cxnSpLocks/>
          </p:cNvCxnSpPr>
          <p:nvPr/>
        </p:nvCxnSpPr>
        <p:spPr>
          <a:xfrm>
            <a:off x="4500056" y="2037721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0722BF6-DC4E-426F-ABA3-9A71C09ED0CB}"/>
              </a:ext>
            </a:extLst>
          </p:cNvPr>
          <p:cNvCxnSpPr>
            <a:cxnSpLocks/>
          </p:cNvCxnSpPr>
          <p:nvPr/>
        </p:nvCxnSpPr>
        <p:spPr>
          <a:xfrm>
            <a:off x="5907201" y="2037721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F678D13-E55C-4829-868A-DBB58296FC62}"/>
              </a:ext>
            </a:extLst>
          </p:cNvPr>
          <p:cNvCxnSpPr>
            <a:cxnSpLocks/>
          </p:cNvCxnSpPr>
          <p:nvPr/>
        </p:nvCxnSpPr>
        <p:spPr>
          <a:xfrm>
            <a:off x="7492435" y="204414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7FB1C1F-4A5F-4314-BA69-BC8156120A1D}"/>
              </a:ext>
            </a:extLst>
          </p:cNvPr>
          <p:cNvCxnSpPr>
            <a:cxnSpLocks/>
          </p:cNvCxnSpPr>
          <p:nvPr/>
        </p:nvCxnSpPr>
        <p:spPr>
          <a:xfrm>
            <a:off x="8909145" y="204414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2B44342-FA89-4572-AD9D-B35CA34DD080}"/>
              </a:ext>
            </a:extLst>
          </p:cNvPr>
          <p:cNvCxnSpPr>
            <a:cxnSpLocks/>
          </p:cNvCxnSpPr>
          <p:nvPr/>
        </p:nvCxnSpPr>
        <p:spPr>
          <a:xfrm>
            <a:off x="10737115" y="2035519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6B39E74A-9E93-41CA-BA45-30D108B06C16}"/>
              </a:ext>
            </a:extLst>
          </p:cNvPr>
          <p:cNvCxnSpPr>
            <a:cxnSpLocks/>
          </p:cNvCxnSpPr>
          <p:nvPr/>
        </p:nvCxnSpPr>
        <p:spPr>
          <a:xfrm>
            <a:off x="1236774" y="4814384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78CB13E-B6A6-48DB-B718-84AA7891EB9F}"/>
              </a:ext>
            </a:extLst>
          </p:cNvPr>
          <p:cNvCxnSpPr>
            <a:cxnSpLocks/>
          </p:cNvCxnSpPr>
          <p:nvPr/>
        </p:nvCxnSpPr>
        <p:spPr>
          <a:xfrm>
            <a:off x="2940772" y="4814384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E93E538-E39A-46A2-8EDA-0FD3224909D4}"/>
              </a:ext>
            </a:extLst>
          </p:cNvPr>
          <p:cNvCxnSpPr>
            <a:cxnSpLocks/>
          </p:cNvCxnSpPr>
          <p:nvPr/>
        </p:nvCxnSpPr>
        <p:spPr>
          <a:xfrm>
            <a:off x="4307285" y="4817730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CBA8015B-C47C-4B19-9C71-51D616B3E142}"/>
              </a:ext>
            </a:extLst>
          </p:cNvPr>
          <p:cNvCxnSpPr>
            <a:cxnSpLocks/>
          </p:cNvCxnSpPr>
          <p:nvPr/>
        </p:nvCxnSpPr>
        <p:spPr>
          <a:xfrm>
            <a:off x="5741022" y="4814384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6CDD9908-886E-4049-960A-C18022C7CB62}"/>
              </a:ext>
            </a:extLst>
          </p:cNvPr>
          <p:cNvCxnSpPr>
            <a:cxnSpLocks/>
          </p:cNvCxnSpPr>
          <p:nvPr/>
        </p:nvCxnSpPr>
        <p:spPr>
          <a:xfrm>
            <a:off x="7396965" y="482385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48C00A2D-6873-42C3-9E10-1732E668F6D4}"/>
              </a:ext>
            </a:extLst>
          </p:cNvPr>
          <p:cNvCxnSpPr>
            <a:cxnSpLocks/>
          </p:cNvCxnSpPr>
          <p:nvPr/>
        </p:nvCxnSpPr>
        <p:spPr>
          <a:xfrm>
            <a:off x="8941262" y="482385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8F55AF9B-3D91-4B47-92BE-ABB9012AB372}"/>
              </a:ext>
            </a:extLst>
          </p:cNvPr>
          <p:cNvCxnSpPr>
            <a:cxnSpLocks/>
          </p:cNvCxnSpPr>
          <p:nvPr/>
        </p:nvCxnSpPr>
        <p:spPr>
          <a:xfrm>
            <a:off x="10706895" y="482385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84710428-BB58-4C65-97ED-45CE26FF0D3A}"/>
              </a:ext>
            </a:extLst>
          </p:cNvPr>
          <p:cNvCxnSpPr>
            <a:cxnSpLocks/>
          </p:cNvCxnSpPr>
          <p:nvPr/>
        </p:nvCxnSpPr>
        <p:spPr>
          <a:xfrm>
            <a:off x="5161760" y="5860886"/>
            <a:ext cx="30581" cy="264274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Multiply 749">
            <a:extLst>
              <a:ext uri="{FF2B5EF4-FFF2-40B4-BE49-F238E27FC236}">
                <a16:creationId xmlns:a16="http://schemas.microsoft.com/office/drawing/2014/main" id="{70AC80DD-1CD1-4702-85ED-9B26A9253842}"/>
              </a:ext>
            </a:extLst>
          </p:cNvPr>
          <p:cNvSpPr/>
          <p:nvPr/>
        </p:nvSpPr>
        <p:spPr>
          <a:xfrm>
            <a:off x="1101915" y="1899676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39F2ED81-C19D-4303-9C28-9545BB0B8794}"/>
              </a:ext>
            </a:extLst>
          </p:cNvPr>
          <p:cNvSpPr/>
          <p:nvPr/>
        </p:nvSpPr>
        <p:spPr>
          <a:xfrm>
            <a:off x="873456" y="1727133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2" name="Multiply 749">
            <a:extLst>
              <a:ext uri="{FF2B5EF4-FFF2-40B4-BE49-F238E27FC236}">
                <a16:creationId xmlns:a16="http://schemas.microsoft.com/office/drawing/2014/main" id="{4B878C8C-8EBE-4C71-9984-F351683DF29B}"/>
              </a:ext>
            </a:extLst>
          </p:cNvPr>
          <p:cNvSpPr/>
          <p:nvPr/>
        </p:nvSpPr>
        <p:spPr>
          <a:xfrm>
            <a:off x="3052196" y="18791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0509E82-FDEB-4FE9-B9D6-56BB26A1C21A}"/>
              </a:ext>
            </a:extLst>
          </p:cNvPr>
          <p:cNvSpPr/>
          <p:nvPr/>
        </p:nvSpPr>
        <p:spPr>
          <a:xfrm>
            <a:off x="2823737" y="17065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4" name="Multiply 749">
            <a:extLst>
              <a:ext uri="{FF2B5EF4-FFF2-40B4-BE49-F238E27FC236}">
                <a16:creationId xmlns:a16="http://schemas.microsoft.com/office/drawing/2014/main" id="{39269652-BE83-42C1-BBAB-2A0662568B62}"/>
              </a:ext>
            </a:extLst>
          </p:cNvPr>
          <p:cNvSpPr/>
          <p:nvPr/>
        </p:nvSpPr>
        <p:spPr>
          <a:xfrm>
            <a:off x="4507241" y="19130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B39C4D7E-7E0A-4847-BA2A-D1F055ED272D}"/>
              </a:ext>
            </a:extLst>
          </p:cNvPr>
          <p:cNvSpPr/>
          <p:nvPr/>
        </p:nvSpPr>
        <p:spPr>
          <a:xfrm>
            <a:off x="4278782" y="17404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6" name="Multiply 749">
            <a:extLst>
              <a:ext uri="{FF2B5EF4-FFF2-40B4-BE49-F238E27FC236}">
                <a16:creationId xmlns:a16="http://schemas.microsoft.com/office/drawing/2014/main" id="{95D87BC1-4BF4-4342-AE22-B2489E519259}"/>
              </a:ext>
            </a:extLst>
          </p:cNvPr>
          <p:cNvSpPr/>
          <p:nvPr/>
        </p:nvSpPr>
        <p:spPr>
          <a:xfrm>
            <a:off x="5906175" y="1905609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11984D3C-FF98-40F4-BBD3-3613E757E97B}"/>
              </a:ext>
            </a:extLst>
          </p:cNvPr>
          <p:cNvSpPr/>
          <p:nvPr/>
        </p:nvSpPr>
        <p:spPr>
          <a:xfrm>
            <a:off x="5677716" y="1733066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8" name="Multiply 749">
            <a:extLst>
              <a:ext uri="{FF2B5EF4-FFF2-40B4-BE49-F238E27FC236}">
                <a16:creationId xmlns:a16="http://schemas.microsoft.com/office/drawing/2014/main" id="{DAA223A6-5807-4EFD-B64D-DFFED0CBF08C}"/>
              </a:ext>
            </a:extLst>
          </p:cNvPr>
          <p:cNvSpPr/>
          <p:nvPr/>
        </p:nvSpPr>
        <p:spPr>
          <a:xfrm>
            <a:off x="7475668" y="19130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CE60163B-58FF-4A0D-903D-7A593BEF21BF}"/>
              </a:ext>
            </a:extLst>
          </p:cNvPr>
          <p:cNvSpPr/>
          <p:nvPr/>
        </p:nvSpPr>
        <p:spPr>
          <a:xfrm>
            <a:off x="7247209" y="17404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70" name="Multiply 749">
            <a:extLst>
              <a:ext uri="{FF2B5EF4-FFF2-40B4-BE49-F238E27FC236}">
                <a16:creationId xmlns:a16="http://schemas.microsoft.com/office/drawing/2014/main" id="{67B9B03B-F774-4AA4-B3BE-9CF10B781577}"/>
              </a:ext>
            </a:extLst>
          </p:cNvPr>
          <p:cNvSpPr/>
          <p:nvPr/>
        </p:nvSpPr>
        <p:spPr>
          <a:xfrm>
            <a:off x="8887003" y="1913938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46BD5642-F652-4378-9D12-8850A40ECAC9}"/>
              </a:ext>
            </a:extLst>
          </p:cNvPr>
          <p:cNvSpPr/>
          <p:nvPr/>
        </p:nvSpPr>
        <p:spPr>
          <a:xfrm>
            <a:off x="8658544" y="1741395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72" name="Multiply 749">
            <a:extLst>
              <a:ext uri="{FF2B5EF4-FFF2-40B4-BE49-F238E27FC236}">
                <a16:creationId xmlns:a16="http://schemas.microsoft.com/office/drawing/2014/main" id="{2B99735A-159D-49D6-9CA1-AD953F3BA35B}"/>
              </a:ext>
            </a:extLst>
          </p:cNvPr>
          <p:cNvSpPr/>
          <p:nvPr/>
        </p:nvSpPr>
        <p:spPr>
          <a:xfrm>
            <a:off x="10707636" y="1914529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BDA579AB-208E-4EDC-8E6F-515FA033B540}"/>
              </a:ext>
            </a:extLst>
          </p:cNvPr>
          <p:cNvSpPr/>
          <p:nvPr/>
        </p:nvSpPr>
        <p:spPr>
          <a:xfrm>
            <a:off x="10479177" y="1741986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3794B2D5-68C3-4850-BA88-7F41E4A29AF7}"/>
              </a:ext>
            </a:extLst>
          </p:cNvPr>
          <p:cNvCxnSpPr>
            <a:cxnSpLocks/>
          </p:cNvCxnSpPr>
          <p:nvPr/>
        </p:nvCxnSpPr>
        <p:spPr>
          <a:xfrm>
            <a:off x="4107624" y="5871310"/>
            <a:ext cx="706338" cy="319605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1C7BECE1-E89D-4227-86EB-87FCA326316D}"/>
              </a:ext>
            </a:extLst>
          </p:cNvPr>
          <p:cNvCxnSpPr>
            <a:cxnSpLocks/>
          </p:cNvCxnSpPr>
          <p:nvPr/>
        </p:nvCxnSpPr>
        <p:spPr>
          <a:xfrm flipH="1">
            <a:off x="6868254" y="5837887"/>
            <a:ext cx="1322374" cy="346902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548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B560A4-A709-437D-B78A-3A64A2E10F2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03395"/>
          </a:xfrm>
          <a:prstGeom prst="rect">
            <a:avLst/>
          </a:prstGeom>
          <a:solidFill>
            <a:srgbClr val="0000CC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Activity 2 : Link Weight Check System FA-SCM-OQC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194D1A-3E30-4129-8958-917C5568133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E chop for OQC inspection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6F352-E524-405A-88FB-A0D3B51BB849}"/>
              </a:ext>
            </a:extLst>
          </p:cNvPr>
          <p:cNvSpPr/>
          <p:nvPr/>
        </p:nvSpPr>
        <p:spPr>
          <a:xfrm>
            <a:off x="162579" y="1268628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2A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3993D1-8590-475C-9207-A121F818E2AE}"/>
              </a:ext>
            </a:extLst>
          </p:cNvPr>
          <p:cNvSpPr/>
          <p:nvPr/>
        </p:nvSpPr>
        <p:spPr>
          <a:xfrm>
            <a:off x="162579" y="883042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1A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0498E4-FA83-46B4-843F-AFDEC46B9A2F}"/>
              </a:ext>
            </a:extLst>
          </p:cNvPr>
          <p:cNvSpPr/>
          <p:nvPr/>
        </p:nvSpPr>
        <p:spPr>
          <a:xfrm>
            <a:off x="162579" y="1622163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3A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172A3E-BC2E-418F-8359-468A92A7327E}"/>
              </a:ext>
            </a:extLst>
          </p:cNvPr>
          <p:cNvSpPr/>
          <p:nvPr/>
        </p:nvSpPr>
        <p:spPr>
          <a:xfrm>
            <a:off x="162579" y="2007749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4A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96D807-0932-44B5-AAB0-77C08B03B688}"/>
              </a:ext>
            </a:extLst>
          </p:cNvPr>
          <p:cNvSpPr/>
          <p:nvPr/>
        </p:nvSpPr>
        <p:spPr>
          <a:xfrm>
            <a:off x="162579" y="2395210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5A</a:t>
            </a:r>
          </a:p>
        </p:txBody>
      </p:sp>
      <p:grpSp>
        <p:nvGrpSpPr>
          <p:cNvPr id="13" name="Group 692">
            <a:extLst>
              <a:ext uri="{FF2B5EF4-FFF2-40B4-BE49-F238E27FC236}">
                <a16:creationId xmlns:a16="http://schemas.microsoft.com/office/drawing/2014/main" id="{AA77E1AD-1C9C-4070-81A3-1EFF645435D8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790969"/>
            <a:ext cx="389650" cy="318496"/>
            <a:chOff x="768" y="3187"/>
            <a:chExt cx="690" cy="752"/>
          </a:xfrm>
        </p:grpSpPr>
        <p:sp>
          <p:nvSpPr>
            <p:cNvPr id="14" name="AutoShape 693" descr="50%">
              <a:extLst>
                <a:ext uri="{FF2B5EF4-FFF2-40B4-BE49-F238E27FC236}">
                  <a16:creationId xmlns:a16="http://schemas.microsoft.com/office/drawing/2014/main" id="{9D176743-77CA-461D-8732-7674E0030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AutoShape 694" descr="50%">
              <a:extLst>
                <a:ext uri="{FF2B5EF4-FFF2-40B4-BE49-F238E27FC236}">
                  <a16:creationId xmlns:a16="http://schemas.microsoft.com/office/drawing/2014/main" id="{21351570-EDC0-4187-BEC7-8399CD620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AutoShape 695" descr="50%">
              <a:extLst>
                <a:ext uri="{FF2B5EF4-FFF2-40B4-BE49-F238E27FC236}">
                  <a16:creationId xmlns:a16="http://schemas.microsoft.com/office/drawing/2014/main" id="{70F94A08-BD13-4ED2-86A7-0E1911AA2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AutoShape 696" descr="50%">
              <a:extLst>
                <a:ext uri="{FF2B5EF4-FFF2-40B4-BE49-F238E27FC236}">
                  <a16:creationId xmlns:a16="http://schemas.microsoft.com/office/drawing/2014/main" id="{9CB77E7B-CFD9-4D46-9886-6D9BB171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AutoShape 697" descr="50%">
              <a:extLst>
                <a:ext uri="{FF2B5EF4-FFF2-40B4-BE49-F238E27FC236}">
                  <a16:creationId xmlns:a16="http://schemas.microsoft.com/office/drawing/2014/main" id="{81772413-21E5-4CA2-BA5B-C70FE6019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AutoShape 698" descr="50%">
              <a:extLst>
                <a:ext uri="{FF2B5EF4-FFF2-40B4-BE49-F238E27FC236}">
                  <a16:creationId xmlns:a16="http://schemas.microsoft.com/office/drawing/2014/main" id="{463E1753-0379-43E2-ADEE-FED94CE98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AutoShape 699" descr="50%">
              <a:extLst>
                <a:ext uri="{FF2B5EF4-FFF2-40B4-BE49-F238E27FC236}">
                  <a16:creationId xmlns:a16="http://schemas.microsoft.com/office/drawing/2014/main" id="{632BD81D-62F9-4168-8270-2AF0C0449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700">
              <a:extLst>
                <a:ext uri="{FF2B5EF4-FFF2-40B4-BE49-F238E27FC236}">
                  <a16:creationId xmlns:a16="http://schemas.microsoft.com/office/drawing/2014/main" id="{D3D882F9-4889-4683-B650-8300B9318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Oval 701">
              <a:extLst>
                <a:ext uri="{FF2B5EF4-FFF2-40B4-BE49-F238E27FC236}">
                  <a16:creationId xmlns:a16="http://schemas.microsoft.com/office/drawing/2014/main" id="{3BCFE7DA-36D6-4938-AD32-CAB5A1BAF1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702">
              <a:extLst>
                <a:ext uri="{FF2B5EF4-FFF2-40B4-BE49-F238E27FC236}">
                  <a16:creationId xmlns:a16="http://schemas.microsoft.com/office/drawing/2014/main" id="{8398AAC6-B880-4C87-ABD5-3ED062FE68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utoShape 703">
              <a:extLst>
                <a:ext uri="{FF2B5EF4-FFF2-40B4-BE49-F238E27FC236}">
                  <a16:creationId xmlns:a16="http://schemas.microsoft.com/office/drawing/2014/main" id="{D67CA808-2867-48DA-AB86-54B9EBD9C5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Oval 704">
              <a:extLst>
                <a:ext uri="{FF2B5EF4-FFF2-40B4-BE49-F238E27FC236}">
                  <a16:creationId xmlns:a16="http://schemas.microsoft.com/office/drawing/2014/main" id="{CCA6DCBF-5BB6-4AF3-BDCF-8FE994CFBF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Line 705">
              <a:extLst>
                <a:ext uri="{FF2B5EF4-FFF2-40B4-BE49-F238E27FC236}">
                  <a16:creationId xmlns:a16="http://schemas.microsoft.com/office/drawing/2014/main" id="{7BC799C4-32EC-4C27-B89B-C7F61AF259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AutoShape 706">
              <a:extLst>
                <a:ext uri="{FF2B5EF4-FFF2-40B4-BE49-F238E27FC236}">
                  <a16:creationId xmlns:a16="http://schemas.microsoft.com/office/drawing/2014/main" id="{6E4FC669-2E08-49D2-B5E3-542835563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707">
              <a:extLst>
                <a:ext uri="{FF2B5EF4-FFF2-40B4-BE49-F238E27FC236}">
                  <a16:creationId xmlns:a16="http://schemas.microsoft.com/office/drawing/2014/main" id="{40735CF4-4B53-46D8-8592-713D353BC1A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708">
              <a:extLst>
                <a:ext uri="{FF2B5EF4-FFF2-40B4-BE49-F238E27FC236}">
                  <a16:creationId xmlns:a16="http://schemas.microsoft.com/office/drawing/2014/main" id="{FA9FDFAA-E403-4B24-8373-8A1F141CA8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AutoShape 709">
              <a:extLst>
                <a:ext uri="{FF2B5EF4-FFF2-40B4-BE49-F238E27FC236}">
                  <a16:creationId xmlns:a16="http://schemas.microsoft.com/office/drawing/2014/main" id="{33F9F236-7E74-41C3-BCFC-AA9BB3C83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Line 710">
              <a:extLst>
                <a:ext uri="{FF2B5EF4-FFF2-40B4-BE49-F238E27FC236}">
                  <a16:creationId xmlns:a16="http://schemas.microsoft.com/office/drawing/2014/main" id="{94F1364B-2257-4229-9ADC-B264F96F9A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Oval 711">
              <a:extLst>
                <a:ext uri="{FF2B5EF4-FFF2-40B4-BE49-F238E27FC236}">
                  <a16:creationId xmlns:a16="http://schemas.microsoft.com/office/drawing/2014/main" id="{37FCDA82-93CC-4A81-A829-A0EA3F4C8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AutoShape 712">
              <a:extLst>
                <a:ext uri="{FF2B5EF4-FFF2-40B4-BE49-F238E27FC236}">
                  <a16:creationId xmlns:a16="http://schemas.microsoft.com/office/drawing/2014/main" id="{0C716C00-709C-4D9B-AD10-D00E19B9F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Line 713">
              <a:extLst>
                <a:ext uri="{FF2B5EF4-FFF2-40B4-BE49-F238E27FC236}">
                  <a16:creationId xmlns:a16="http://schemas.microsoft.com/office/drawing/2014/main" id="{2057B20C-223F-4522-B11C-973AC199FF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714">
              <a:extLst>
                <a:ext uri="{FF2B5EF4-FFF2-40B4-BE49-F238E27FC236}">
                  <a16:creationId xmlns:a16="http://schemas.microsoft.com/office/drawing/2014/main" id="{0FE1635B-64A4-48BF-90B3-2B6C7A7AA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AutoShape 715">
              <a:extLst>
                <a:ext uri="{FF2B5EF4-FFF2-40B4-BE49-F238E27FC236}">
                  <a16:creationId xmlns:a16="http://schemas.microsoft.com/office/drawing/2014/main" id="{8694ADF6-876B-497E-AFFC-58DC3A016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Line 716">
              <a:extLst>
                <a:ext uri="{FF2B5EF4-FFF2-40B4-BE49-F238E27FC236}">
                  <a16:creationId xmlns:a16="http://schemas.microsoft.com/office/drawing/2014/main" id="{0F842F62-8051-425F-A150-C90F991209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Oval 717">
              <a:extLst>
                <a:ext uri="{FF2B5EF4-FFF2-40B4-BE49-F238E27FC236}">
                  <a16:creationId xmlns:a16="http://schemas.microsoft.com/office/drawing/2014/main" id="{967215B0-C3DF-4BD1-A9D9-C7DE7ED3C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AutoShape 718">
              <a:extLst>
                <a:ext uri="{FF2B5EF4-FFF2-40B4-BE49-F238E27FC236}">
                  <a16:creationId xmlns:a16="http://schemas.microsoft.com/office/drawing/2014/main" id="{AA1EE6CB-59D6-463E-A24F-91B90978D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19">
              <a:extLst>
                <a:ext uri="{FF2B5EF4-FFF2-40B4-BE49-F238E27FC236}">
                  <a16:creationId xmlns:a16="http://schemas.microsoft.com/office/drawing/2014/main" id="{DBAC4017-3D06-4EC4-AFA5-6F82CD02F2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720">
              <a:extLst>
                <a:ext uri="{FF2B5EF4-FFF2-40B4-BE49-F238E27FC236}">
                  <a16:creationId xmlns:a16="http://schemas.microsoft.com/office/drawing/2014/main" id="{6AC504BA-934D-4DD9-8E07-513514538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AutoShape 721">
              <a:extLst>
                <a:ext uri="{FF2B5EF4-FFF2-40B4-BE49-F238E27FC236}">
                  <a16:creationId xmlns:a16="http://schemas.microsoft.com/office/drawing/2014/main" id="{984F6A8B-35CB-4283-BFF2-91E89715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Line 722">
              <a:extLst>
                <a:ext uri="{FF2B5EF4-FFF2-40B4-BE49-F238E27FC236}">
                  <a16:creationId xmlns:a16="http://schemas.microsoft.com/office/drawing/2014/main" id="{2911F3F4-CD8E-4140-8191-187DBE0A41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Oval 723">
              <a:extLst>
                <a:ext uri="{FF2B5EF4-FFF2-40B4-BE49-F238E27FC236}">
                  <a16:creationId xmlns:a16="http://schemas.microsoft.com/office/drawing/2014/main" id="{B06B9799-CB26-4422-A35A-091FE8567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AutoShape 724">
              <a:extLst>
                <a:ext uri="{FF2B5EF4-FFF2-40B4-BE49-F238E27FC236}">
                  <a16:creationId xmlns:a16="http://schemas.microsoft.com/office/drawing/2014/main" id="{8454FC68-68F0-4D85-BECB-B26366158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Line 725">
              <a:extLst>
                <a:ext uri="{FF2B5EF4-FFF2-40B4-BE49-F238E27FC236}">
                  <a16:creationId xmlns:a16="http://schemas.microsoft.com/office/drawing/2014/main" id="{B895311D-F5A2-4F70-8FD7-527CA3DC2E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Oval 726">
              <a:extLst>
                <a:ext uri="{FF2B5EF4-FFF2-40B4-BE49-F238E27FC236}">
                  <a16:creationId xmlns:a16="http://schemas.microsoft.com/office/drawing/2014/main" id="{29559412-CC29-42F9-9EB2-12407AEDE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8" name="Group 692">
            <a:extLst>
              <a:ext uri="{FF2B5EF4-FFF2-40B4-BE49-F238E27FC236}">
                <a16:creationId xmlns:a16="http://schemas.microsoft.com/office/drawing/2014/main" id="{A4FF5809-C63F-4214-A833-71B0CF1525A7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1196792"/>
            <a:ext cx="389650" cy="318496"/>
            <a:chOff x="768" y="3187"/>
            <a:chExt cx="690" cy="752"/>
          </a:xfrm>
        </p:grpSpPr>
        <p:sp>
          <p:nvSpPr>
            <p:cNvPr id="49" name="AutoShape 693" descr="50%">
              <a:extLst>
                <a:ext uri="{FF2B5EF4-FFF2-40B4-BE49-F238E27FC236}">
                  <a16:creationId xmlns:a16="http://schemas.microsoft.com/office/drawing/2014/main" id="{E726EDA3-FDB9-46EB-AAFA-B69B3A7FC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AutoShape 694" descr="50%">
              <a:extLst>
                <a:ext uri="{FF2B5EF4-FFF2-40B4-BE49-F238E27FC236}">
                  <a16:creationId xmlns:a16="http://schemas.microsoft.com/office/drawing/2014/main" id="{A967E61B-6872-4835-9796-76D3F8480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AutoShape 695" descr="50%">
              <a:extLst>
                <a:ext uri="{FF2B5EF4-FFF2-40B4-BE49-F238E27FC236}">
                  <a16:creationId xmlns:a16="http://schemas.microsoft.com/office/drawing/2014/main" id="{6925DD2D-A6E4-47E3-8D22-A760412D1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AutoShape 696" descr="50%">
              <a:extLst>
                <a:ext uri="{FF2B5EF4-FFF2-40B4-BE49-F238E27FC236}">
                  <a16:creationId xmlns:a16="http://schemas.microsoft.com/office/drawing/2014/main" id="{E16519C9-D2AD-4CF4-A512-A26D896BA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AutoShape 697" descr="50%">
              <a:extLst>
                <a:ext uri="{FF2B5EF4-FFF2-40B4-BE49-F238E27FC236}">
                  <a16:creationId xmlns:a16="http://schemas.microsoft.com/office/drawing/2014/main" id="{737DB5D5-7370-43E5-A777-824D97311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AutoShape 698" descr="50%">
              <a:extLst>
                <a:ext uri="{FF2B5EF4-FFF2-40B4-BE49-F238E27FC236}">
                  <a16:creationId xmlns:a16="http://schemas.microsoft.com/office/drawing/2014/main" id="{76916422-BF31-4FC6-91DC-17513CF31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AutoShape 699" descr="50%">
              <a:extLst>
                <a:ext uri="{FF2B5EF4-FFF2-40B4-BE49-F238E27FC236}">
                  <a16:creationId xmlns:a16="http://schemas.microsoft.com/office/drawing/2014/main" id="{A8643762-ED80-4AC1-872A-07F810949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AutoShape 700">
              <a:extLst>
                <a:ext uri="{FF2B5EF4-FFF2-40B4-BE49-F238E27FC236}">
                  <a16:creationId xmlns:a16="http://schemas.microsoft.com/office/drawing/2014/main" id="{48EE9F0B-D658-4F30-B453-798B58F3B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Oval 701">
              <a:extLst>
                <a:ext uri="{FF2B5EF4-FFF2-40B4-BE49-F238E27FC236}">
                  <a16:creationId xmlns:a16="http://schemas.microsoft.com/office/drawing/2014/main" id="{E6AE4B18-317A-45C1-9447-2186E1DD21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Line 702">
              <a:extLst>
                <a:ext uri="{FF2B5EF4-FFF2-40B4-BE49-F238E27FC236}">
                  <a16:creationId xmlns:a16="http://schemas.microsoft.com/office/drawing/2014/main" id="{655AD745-335D-4513-8DA7-DBE1D8E007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AutoShape 703">
              <a:extLst>
                <a:ext uri="{FF2B5EF4-FFF2-40B4-BE49-F238E27FC236}">
                  <a16:creationId xmlns:a16="http://schemas.microsoft.com/office/drawing/2014/main" id="{6B979335-88DD-4AD2-B395-5A66160D5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Oval 704">
              <a:extLst>
                <a:ext uri="{FF2B5EF4-FFF2-40B4-BE49-F238E27FC236}">
                  <a16:creationId xmlns:a16="http://schemas.microsoft.com/office/drawing/2014/main" id="{0C25625E-25E5-4CBA-B4B3-A202714EE4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Line 705">
              <a:extLst>
                <a:ext uri="{FF2B5EF4-FFF2-40B4-BE49-F238E27FC236}">
                  <a16:creationId xmlns:a16="http://schemas.microsoft.com/office/drawing/2014/main" id="{19F0415E-A51D-4D71-B9FF-7A38FFDB78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AutoShape 706">
              <a:extLst>
                <a:ext uri="{FF2B5EF4-FFF2-40B4-BE49-F238E27FC236}">
                  <a16:creationId xmlns:a16="http://schemas.microsoft.com/office/drawing/2014/main" id="{5ECE07D0-D90C-44F7-A585-28F5229DC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Oval 707">
              <a:extLst>
                <a:ext uri="{FF2B5EF4-FFF2-40B4-BE49-F238E27FC236}">
                  <a16:creationId xmlns:a16="http://schemas.microsoft.com/office/drawing/2014/main" id="{A0E4F2EC-E0A4-4470-90C3-702B2248A2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Line 708">
              <a:extLst>
                <a:ext uri="{FF2B5EF4-FFF2-40B4-BE49-F238E27FC236}">
                  <a16:creationId xmlns:a16="http://schemas.microsoft.com/office/drawing/2014/main" id="{4146B4DA-9C25-48A4-8E0A-3EB45F086D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AutoShape 709">
              <a:extLst>
                <a:ext uri="{FF2B5EF4-FFF2-40B4-BE49-F238E27FC236}">
                  <a16:creationId xmlns:a16="http://schemas.microsoft.com/office/drawing/2014/main" id="{241119F9-E084-4319-AF86-F63AC5304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Line 710">
              <a:extLst>
                <a:ext uri="{FF2B5EF4-FFF2-40B4-BE49-F238E27FC236}">
                  <a16:creationId xmlns:a16="http://schemas.microsoft.com/office/drawing/2014/main" id="{38EE835B-3391-4D89-B213-FCE678A960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Oval 711">
              <a:extLst>
                <a:ext uri="{FF2B5EF4-FFF2-40B4-BE49-F238E27FC236}">
                  <a16:creationId xmlns:a16="http://schemas.microsoft.com/office/drawing/2014/main" id="{57F4169B-5B4A-4323-B6AD-53E1DF565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AutoShape 712">
              <a:extLst>
                <a:ext uri="{FF2B5EF4-FFF2-40B4-BE49-F238E27FC236}">
                  <a16:creationId xmlns:a16="http://schemas.microsoft.com/office/drawing/2014/main" id="{63A6EFE3-D0BC-4D0B-BD49-EE2C3DDCC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Line 713">
              <a:extLst>
                <a:ext uri="{FF2B5EF4-FFF2-40B4-BE49-F238E27FC236}">
                  <a16:creationId xmlns:a16="http://schemas.microsoft.com/office/drawing/2014/main" id="{01A1ABB8-5034-4F49-95B4-730CF8059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Oval 714">
              <a:extLst>
                <a:ext uri="{FF2B5EF4-FFF2-40B4-BE49-F238E27FC236}">
                  <a16:creationId xmlns:a16="http://schemas.microsoft.com/office/drawing/2014/main" id="{06736387-3171-4FAF-883C-7421D007B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AutoShape 715">
              <a:extLst>
                <a:ext uri="{FF2B5EF4-FFF2-40B4-BE49-F238E27FC236}">
                  <a16:creationId xmlns:a16="http://schemas.microsoft.com/office/drawing/2014/main" id="{F17FB8AA-3E1B-47B5-96AA-9B2CAFE28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Line 716">
              <a:extLst>
                <a:ext uri="{FF2B5EF4-FFF2-40B4-BE49-F238E27FC236}">
                  <a16:creationId xmlns:a16="http://schemas.microsoft.com/office/drawing/2014/main" id="{AFE358BA-B0DE-4CE3-8632-9D1301A09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717">
              <a:extLst>
                <a:ext uri="{FF2B5EF4-FFF2-40B4-BE49-F238E27FC236}">
                  <a16:creationId xmlns:a16="http://schemas.microsoft.com/office/drawing/2014/main" id="{C189C0A4-78A7-4730-AE0D-737DB4BB9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AutoShape 718">
              <a:extLst>
                <a:ext uri="{FF2B5EF4-FFF2-40B4-BE49-F238E27FC236}">
                  <a16:creationId xmlns:a16="http://schemas.microsoft.com/office/drawing/2014/main" id="{CA31A471-373E-4C83-8802-E4065ACFC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Line 719">
              <a:extLst>
                <a:ext uri="{FF2B5EF4-FFF2-40B4-BE49-F238E27FC236}">
                  <a16:creationId xmlns:a16="http://schemas.microsoft.com/office/drawing/2014/main" id="{0D77A69F-03C2-4DCF-86C1-DBC7E119CD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Oval 720">
              <a:extLst>
                <a:ext uri="{FF2B5EF4-FFF2-40B4-BE49-F238E27FC236}">
                  <a16:creationId xmlns:a16="http://schemas.microsoft.com/office/drawing/2014/main" id="{4E28938A-8C56-49D2-8B87-2D7BD9C07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AutoShape 721">
              <a:extLst>
                <a:ext uri="{FF2B5EF4-FFF2-40B4-BE49-F238E27FC236}">
                  <a16:creationId xmlns:a16="http://schemas.microsoft.com/office/drawing/2014/main" id="{F1F89AC6-F227-49B2-B2A5-F25DD463A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Line 722">
              <a:extLst>
                <a:ext uri="{FF2B5EF4-FFF2-40B4-BE49-F238E27FC236}">
                  <a16:creationId xmlns:a16="http://schemas.microsoft.com/office/drawing/2014/main" id="{B9482CC8-10B9-4CB7-9D5B-5D6BCAA70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Oval 723">
              <a:extLst>
                <a:ext uri="{FF2B5EF4-FFF2-40B4-BE49-F238E27FC236}">
                  <a16:creationId xmlns:a16="http://schemas.microsoft.com/office/drawing/2014/main" id="{39FAA6D6-9AB5-44B1-AAE0-5F21B39B1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AutoShape 724">
              <a:extLst>
                <a:ext uri="{FF2B5EF4-FFF2-40B4-BE49-F238E27FC236}">
                  <a16:creationId xmlns:a16="http://schemas.microsoft.com/office/drawing/2014/main" id="{CFC0A5CF-3D02-4DE0-9F11-5554B64F7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Line 725">
              <a:extLst>
                <a:ext uri="{FF2B5EF4-FFF2-40B4-BE49-F238E27FC236}">
                  <a16:creationId xmlns:a16="http://schemas.microsoft.com/office/drawing/2014/main" id="{6592F1C5-AA63-45F0-9EF4-9D6836FF80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Oval 726">
              <a:extLst>
                <a:ext uri="{FF2B5EF4-FFF2-40B4-BE49-F238E27FC236}">
                  <a16:creationId xmlns:a16="http://schemas.microsoft.com/office/drawing/2014/main" id="{1E0811EB-8B4A-4CC0-8257-413BE4DE9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3" name="Group 692">
            <a:extLst>
              <a:ext uri="{FF2B5EF4-FFF2-40B4-BE49-F238E27FC236}">
                <a16:creationId xmlns:a16="http://schemas.microsoft.com/office/drawing/2014/main" id="{43ECBB9B-CC84-47B3-AE0C-3C90250D1156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1596645"/>
            <a:ext cx="389650" cy="318496"/>
            <a:chOff x="768" y="3187"/>
            <a:chExt cx="690" cy="752"/>
          </a:xfrm>
        </p:grpSpPr>
        <p:sp>
          <p:nvSpPr>
            <p:cNvPr id="84" name="AutoShape 693" descr="50%">
              <a:extLst>
                <a:ext uri="{FF2B5EF4-FFF2-40B4-BE49-F238E27FC236}">
                  <a16:creationId xmlns:a16="http://schemas.microsoft.com/office/drawing/2014/main" id="{CA0C37F6-15BE-4BDD-AFD0-CF8053568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AutoShape 694" descr="50%">
              <a:extLst>
                <a:ext uri="{FF2B5EF4-FFF2-40B4-BE49-F238E27FC236}">
                  <a16:creationId xmlns:a16="http://schemas.microsoft.com/office/drawing/2014/main" id="{5AB0F339-C8AA-44C6-ACE6-EB7943433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AutoShape 695" descr="50%">
              <a:extLst>
                <a:ext uri="{FF2B5EF4-FFF2-40B4-BE49-F238E27FC236}">
                  <a16:creationId xmlns:a16="http://schemas.microsoft.com/office/drawing/2014/main" id="{A8722622-C2B1-48D2-859F-5B0EE504D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AutoShape 696" descr="50%">
              <a:extLst>
                <a:ext uri="{FF2B5EF4-FFF2-40B4-BE49-F238E27FC236}">
                  <a16:creationId xmlns:a16="http://schemas.microsoft.com/office/drawing/2014/main" id="{FC07EFB6-92E0-4918-812D-C842A1726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AutoShape 697" descr="50%">
              <a:extLst>
                <a:ext uri="{FF2B5EF4-FFF2-40B4-BE49-F238E27FC236}">
                  <a16:creationId xmlns:a16="http://schemas.microsoft.com/office/drawing/2014/main" id="{B7FFEE30-AFEF-4B7B-ABD0-0B5B4BF83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AutoShape 698" descr="50%">
              <a:extLst>
                <a:ext uri="{FF2B5EF4-FFF2-40B4-BE49-F238E27FC236}">
                  <a16:creationId xmlns:a16="http://schemas.microsoft.com/office/drawing/2014/main" id="{5066F7F5-A5DC-4CAF-B02D-A42F26663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AutoShape 699" descr="50%">
              <a:extLst>
                <a:ext uri="{FF2B5EF4-FFF2-40B4-BE49-F238E27FC236}">
                  <a16:creationId xmlns:a16="http://schemas.microsoft.com/office/drawing/2014/main" id="{0739EB64-D541-45C3-BBEC-D1A7F5EFF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AutoShape 700">
              <a:extLst>
                <a:ext uri="{FF2B5EF4-FFF2-40B4-BE49-F238E27FC236}">
                  <a16:creationId xmlns:a16="http://schemas.microsoft.com/office/drawing/2014/main" id="{43749438-D984-476E-B910-0D1661996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Oval 701">
              <a:extLst>
                <a:ext uri="{FF2B5EF4-FFF2-40B4-BE49-F238E27FC236}">
                  <a16:creationId xmlns:a16="http://schemas.microsoft.com/office/drawing/2014/main" id="{EAA2B428-EDF1-49AF-9505-FCECEA8D5D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Line 702">
              <a:extLst>
                <a:ext uri="{FF2B5EF4-FFF2-40B4-BE49-F238E27FC236}">
                  <a16:creationId xmlns:a16="http://schemas.microsoft.com/office/drawing/2014/main" id="{49E536FF-63C7-4F49-A7A0-F3F66014F2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AutoShape 703">
              <a:extLst>
                <a:ext uri="{FF2B5EF4-FFF2-40B4-BE49-F238E27FC236}">
                  <a16:creationId xmlns:a16="http://schemas.microsoft.com/office/drawing/2014/main" id="{ED18F4A4-927E-4151-9CF3-90224A45D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Oval 704">
              <a:extLst>
                <a:ext uri="{FF2B5EF4-FFF2-40B4-BE49-F238E27FC236}">
                  <a16:creationId xmlns:a16="http://schemas.microsoft.com/office/drawing/2014/main" id="{000A6C48-65DC-4E16-B49A-8DD0EDF745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Line 705">
              <a:extLst>
                <a:ext uri="{FF2B5EF4-FFF2-40B4-BE49-F238E27FC236}">
                  <a16:creationId xmlns:a16="http://schemas.microsoft.com/office/drawing/2014/main" id="{0B82B3CF-981B-4AD7-9839-E73C5E8F07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AutoShape 706">
              <a:extLst>
                <a:ext uri="{FF2B5EF4-FFF2-40B4-BE49-F238E27FC236}">
                  <a16:creationId xmlns:a16="http://schemas.microsoft.com/office/drawing/2014/main" id="{847DC2A9-8BE2-4ADF-A56D-FE7C19761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Oval 707">
              <a:extLst>
                <a:ext uri="{FF2B5EF4-FFF2-40B4-BE49-F238E27FC236}">
                  <a16:creationId xmlns:a16="http://schemas.microsoft.com/office/drawing/2014/main" id="{31BECDEC-6D29-49F5-A3E5-F4910AA3A3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Line 708">
              <a:extLst>
                <a:ext uri="{FF2B5EF4-FFF2-40B4-BE49-F238E27FC236}">
                  <a16:creationId xmlns:a16="http://schemas.microsoft.com/office/drawing/2014/main" id="{5BF7BE7A-CBFE-48A0-9BFE-0753599DF9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AutoShape 709">
              <a:extLst>
                <a:ext uri="{FF2B5EF4-FFF2-40B4-BE49-F238E27FC236}">
                  <a16:creationId xmlns:a16="http://schemas.microsoft.com/office/drawing/2014/main" id="{D4C41B1F-7C20-44C9-89B4-28D19FF32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Line 710">
              <a:extLst>
                <a:ext uri="{FF2B5EF4-FFF2-40B4-BE49-F238E27FC236}">
                  <a16:creationId xmlns:a16="http://schemas.microsoft.com/office/drawing/2014/main" id="{023B9D1F-6004-4091-B522-E21DF24F79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Oval 711">
              <a:extLst>
                <a:ext uri="{FF2B5EF4-FFF2-40B4-BE49-F238E27FC236}">
                  <a16:creationId xmlns:a16="http://schemas.microsoft.com/office/drawing/2014/main" id="{6E9A7C97-04EF-4094-9DEA-3D3A4ECF2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AutoShape 712">
              <a:extLst>
                <a:ext uri="{FF2B5EF4-FFF2-40B4-BE49-F238E27FC236}">
                  <a16:creationId xmlns:a16="http://schemas.microsoft.com/office/drawing/2014/main" id="{A102B264-FB4F-414E-A1E3-ADAEC52F7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Line 713">
              <a:extLst>
                <a:ext uri="{FF2B5EF4-FFF2-40B4-BE49-F238E27FC236}">
                  <a16:creationId xmlns:a16="http://schemas.microsoft.com/office/drawing/2014/main" id="{9ADECEEE-1FC8-44B9-9FDC-618F2B15F5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Oval 714">
              <a:extLst>
                <a:ext uri="{FF2B5EF4-FFF2-40B4-BE49-F238E27FC236}">
                  <a16:creationId xmlns:a16="http://schemas.microsoft.com/office/drawing/2014/main" id="{BA5C82A6-20D8-42FD-8BCF-7EDE601F1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AutoShape 715">
              <a:extLst>
                <a:ext uri="{FF2B5EF4-FFF2-40B4-BE49-F238E27FC236}">
                  <a16:creationId xmlns:a16="http://schemas.microsoft.com/office/drawing/2014/main" id="{782AF6C0-C0F6-494F-BAD4-F59151BB2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Line 716">
              <a:extLst>
                <a:ext uri="{FF2B5EF4-FFF2-40B4-BE49-F238E27FC236}">
                  <a16:creationId xmlns:a16="http://schemas.microsoft.com/office/drawing/2014/main" id="{47B8B7BE-FDD2-46D4-8E00-E80178573C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Oval 717">
              <a:extLst>
                <a:ext uri="{FF2B5EF4-FFF2-40B4-BE49-F238E27FC236}">
                  <a16:creationId xmlns:a16="http://schemas.microsoft.com/office/drawing/2014/main" id="{2BB1EF4A-4296-4CB2-8377-82BAD80F3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AutoShape 718">
              <a:extLst>
                <a:ext uri="{FF2B5EF4-FFF2-40B4-BE49-F238E27FC236}">
                  <a16:creationId xmlns:a16="http://schemas.microsoft.com/office/drawing/2014/main" id="{4B31E0E6-97E8-42E1-BCC1-007B49F96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Line 719">
              <a:extLst>
                <a:ext uri="{FF2B5EF4-FFF2-40B4-BE49-F238E27FC236}">
                  <a16:creationId xmlns:a16="http://schemas.microsoft.com/office/drawing/2014/main" id="{9571E5CF-33F7-45D5-BCC0-59D90120E7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Oval 720">
              <a:extLst>
                <a:ext uri="{FF2B5EF4-FFF2-40B4-BE49-F238E27FC236}">
                  <a16:creationId xmlns:a16="http://schemas.microsoft.com/office/drawing/2014/main" id="{C4FA1911-B7CB-4593-A5CF-F226CA440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AutoShape 721">
              <a:extLst>
                <a:ext uri="{FF2B5EF4-FFF2-40B4-BE49-F238E27FC236}">
                  <a16:creationId xmlns:a16="http://schemas.microsoft.com/office/drawing/2014/main" id="{2094DF56-EF57-475B-92A7-10650C14A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Line 722">
              <a:extLst>
                <a:ext uri="{FF2B5EF4-FFF2-40B4-BE49-F238E27FC236}">
                  <a16:creationId xmlns:a16="http://schemas.microsoft.com/office/drawing/2014/main" id="{1D186CE4-2D51-426D-B8BB-C25AE6955B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Oval 723">
              <a:extLst>
                <a:ext uri="{FF2B5EF4-FFF2-40B4-BE49-F238E27FC236}">
                  <a16:creationId xmlns:a16="http://schemas.microsoft.com/office/drawing/2014/main" id="{5F9DF69A-153A-4927-8AF7-2C022C694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AutoShape 724">
              <a:extLst>
                <a:ext uri="{FF2B5EF4-FFF2-40B4-BE49-F238E27FC236}">
                  <a16:creationId xmlns:a16="http://schemas.microsoft.com/office/drawing/2014/main" id="{18B26127-74F0-4A52-95CF-5589A9701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Line 725">
              <a:extLst>
                <a:ext uri="{FF2B5EF4-FFF2-40B4-BE49-F238E27FC236}">
                  <a16:creationId xmlns:a16="http://schemas.microsoft.com/office/drawing/2014/main" id="{5B483AB3-4A39-4C0A-A084-783F63DB45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Oval 726">
              <a:extLst>
                <a:ext uri="{FF2B5EF4-FFF2-40B4-BE49-F238E27FC236}">
                  <a16:creationId xmlns:a16="http://schemas.microsoft.com/office/drawing/2014/main" id="{BC54B453-397F-4189-94AC-4C56BF5D0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8" name="Group 692">
            <a:extLst>
              <a:ext uri="{FF2B5EF4-FFF2-40B4-BE49-F238E27FC236}">
                <a16:creationId xmlns:a16="http://schemas.microsoft.com/office/drawing/2014/main" id="{5B368F21-86FD-439F-9848-41A81A9C7C1C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1982231"/>
            <a:ext cx="389650" cy="318496"/>
            <a:chOff x="768" y="3187"/>
            <a:chExt cx="690" cy="752"/>
          </a:xfrm>
        </p:grpSpPr>
        <p:sp>
          <p:nvSpPr>
            <p:cNvPr id="119" name="AutoShape 693" descr="50%">
              <a:extLst>
                <a:ext uri="{FF2B5EF4-FFF2-40B4-BE49-F238E27FC236}">
                  <a16:creationId xmlns:a16="http://schemas.microsoft.com/office/drawing/2014/main" id="{09999549-075F-45E3-A0CF-F316A2F72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AutoShape 694" descr="50%">
              <a:extLst>
                <a:ext uri="{FF2B5EF4-FFF2-40B4-BE49-F238E27FC236}">
                  <a16:creationId xmlns:a16="http://schemas.microsoft.com/office/drawing/2014/main" id="{018A7241-0D66-4B6E-A8D2-DDDE08B42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AutoShape 695" descr="50%">
              <a:extLst>
                <a:ext uri="{FF2B5EF4-FFF2-40B4-BE49-F238E27FC236}">
                  <a16:creationId xmlns:a16="http://schemas.microsoft.com/office/drawing/2014/main" id="{C2C6D0EB-0C82-43FA-B678-1DD71A0FA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AutoShape 696" descr="50%">
              <a:extLst>
                <a:ext uri="{FF2B5EF4-FFF2-40B4-BE49-F238E27FC236}">
                  <a16:creationId xmlns:a16="http://schemas.microsoft.com/office/drawing/2014/main" id="{A4EC8C0E-03C6-428C-801F-C55874AFC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AutoShape 697" descr="50%">
              <a:extLst>
                <a:ext uri="{FF2B5EF4-FFF2-40B4-BE49-F238E27FC236}">
                  <a16:creationId xmlns:a16="http://schemas.microsoft.com/office/drawing/2014/main" id="{86EA0A55-0A7C-47EE-8D46-CFA9EB4D7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AutoShape 698" descr="50%">
              <a:extLst>
                <a:ext uri="{FF2B5EF4-FFF2-40B4-BE49-F238E27FC236}">
                  <a16:creationId xmlns:a16="http://schemas.microsoft.com/office/drawing/2014/main" id="{5FE1A0CA-3DC6-4D6B-BB6F-66FD571CB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AutoShape 699" descr="50%">
              <a:extLst>
                <a:ext uri="{FF2B5EF4-FFF2-40B4-BE49-F238E27FC236}">
                  <a16:creationId xmlns:a16="http://schemas.microsoft.com/office/drawing/2014/main" id="{779506CD-CA47-4088-B3C6-6D6283137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" name="AutoShape 700">
              <a:extLst>
                <a:ext uri="{FF2B5EF4-FFF2-40B4-BE49-F238E27FC236}">
                  <a16:creationId xmlns:a16="http://schemas.microsoft.com/office/drawing/2014/main" id="{33D02AC3-F61B-4F6D-9A19-BF386979F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Oval 701">
              <a:extLst>
                <a:ext uri="{FF2B5EF4-FFF2-40B4-BE49-F238E27FC236}">
                  <a16:creationId xmlns:a16="http://schemas.microsoft.com/office/drawing/2014/main" id="{39B62785-395C-4ABF-9575-4D8A7EA7C54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Line 702">
              <a:extLst>
                <a:ext uri="{FF2B5EF4-FFF2-40B4-BE49-F238E27FC236}">
                  <a16:creationId xmlns:a16="http://schemas.microsoft.com/office/drawing/2014/main" id="{2B4C62C4-6824-49A5-A58C-21F145333D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AutoShape 703">
              <a:extLst>
                <a:ext uri="{FF2B5EF4-FFF2-40B4-BE49-F238E27FC236}">
                  <a16:creationId xmlns:a16="http://schemas.microsoft.com/office/drawing/2014/main" id="{4CBCE21F-3E99-4498-A0CE-3E33EF681E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Oval 704">
              <a:extLst>
                <a:ext uri="{FF2B5EF4-FFF2-40B4-BE49-F238E27FC236}">
                  <a16:creationId xmlns:a16="http://schemas.microsoft.com/office/drawing/2014/main" id="{8F64C52A-4FFE-4240-9430-F65ED9D305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Line 705">
              <a:extLst>
                <a:ext uri="{FF2B5EF4-FFF2-40B4-BE49-F238E27FC236}">
                  <a16:creationId xmlns:a16="http://schemas.microsoft.com/office/drawing/2014/main" id="{786530C5-FF6F-47B7-9FAD-85A70D6A22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AutoShape 706">
              <a:extLst>
                <a:ext uri="{FF2B5EF4-FFF2-40B4-BE49-F238E27FC236}">
                  <a16:creationId xmlns:a16="http://schemas.microsoft.com/office/drawing/2014/main" id="{758E967F-CE70-4D16-867B-F3728830F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" name="Oval 707">
              <a:extLst>
                <a:ext uri="{FF2B5EF4-FFF2-40B4-BE49-F238E27FC236}">
                  <a16:creationId xmlns:a16="http://schemas.microsoft.com/office/drawing/2014/main" id="{C7457654-72B3-4C28-BD95-55902167F7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Line 708">
              <a:extLst>
                <a:ext uri="{FF2B5EF4-FFF2-40B4-BE49-F238E27FC236}">
                  <a16:creationId xmlns:a16="http://schemas.microsoft.com/office/drawing/2014/main" id="{F20C0AE2-4BCF-41AD-BCAC-71F148FFE0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AutoShape 709">
              <a:extLst>
                <a:ext uri="{FF2B5EF4-FFF2-40B4-BE49-F238E27FC236}">
                  <a16:creationId xmlns:a16="http://schemas.microsoft.com/office/drawing/2014/main" id="{99D44A8E-8EB3-4200-AB48-ABC430FFF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Line 710">
              <a:extLst>
                <a:ext uri="{FF2B5EF4-FFF2-40B4-BE49-F238E27FC236}">
                  <a16:creationId xmlns:a16="http://schemas.microsoft.com/office/drawing/2014/main" id="{309CFCC5-95DD-472A-A272-8BCE0091E7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" name="Oval 711">
              <a:extLst>
                <a:ext uri="{FF2B5EF4-FFF2-40B4-BE49-F238E27FC236}">
                  <a16:creationId xmlns:a16="http://schemas.microsoft.com/office/drawing/2014/main" id="{FF230D11-5C40-4886-B55C-77F565703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AutoShape 712">
              <a:extLst>
                <a:ext uri="{FF2B5EF4-FFF2-40B4-BE49-F238E27FC236}">
                  <a16:creationId xmlns:a16="http://schemas.microsoft.com/office/drawing/2014/main" id="{5A806083-ED70-486E-99FD-B690C9878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Line 713">
              <a:extLst>
                <a:ext uri="{FF2B5EF4-FFF2-40B4-BE49-F238E27FC236}">
                  <a16:creationId xmlns:a16="http://schemas.microsoft.com/office/drawing/2014/main" id="{582A7502-9343-4C57-B43F-2AC7815D4B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Oval 714">
              <a:extLst>
                <a:ext uri="{FF2B5EF4-FFF2-40B4-BE49-F238E27FC236}">
                  <a16:creationId xmlns:a16="http://schemas.microsoft.com/office/drawing/2014/main" id="{2E97E4EE-D434-441D-A28A-288D6DF70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AutoShape 715">
              <a:extLst>
                <a:ext uri="{FF2B5EF4-FFF2-40B4-BE49-F238E27FC236}">
                  <a16:creationId xmlns:a16="http://schemas.microsoft.com/office/drawing/2014/main" id="{DC66FB28-C889-4B72-85DA-2A439BB6C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Line 716">
              <a:extLst>
                <a:ext uri="{FF2B5EF4-FFF2-40B4-BE49-F238E27FC236}">
                  <a16:creationId xmlns:a16="http://schemas.microsoft.com/office/drawing/2014/main" id="{F7CA8C5C-4064-420F-A2A2-6FF9D47E20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Oval 717">
              <a:extLst>
                <a:ext uri="{FF2B5EF4-FFF2-40B4-BE49-F238E27FC236}">
                  <a16:creationId xmlns:a16="http://schemas.microsoft.com/office/drawing/2014/main" id="{C3616A59-48F8-4E90-BB2C-1771BBA51E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" name="AutoShape 718">
              <a:extLst>
                <a:ext uri="{FF2B5EF4-FFF2-40B4-BE49-F238E27FC236}">
                  <a16:creationId xmlns:a16="http://schemas.microsoft.com/office/drawing/2014/main" id="{5C47C93A-FCFD-4458-9A28-8A5822DDC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Line 719">
              <a:extLst>
                <a:ext uri="{FF2B5EF4-FFF2-40B4-BE49-F238E27FC236}">
                  <a16:creationId xmlns:a16="http://schemas.microsoft.com/office/drawing/2014/main" id="{653CBB3B-D4D9-4268-8A15-FDB3F4237A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" name="Oval 720">
              <a:extLst>
                <a:ext uri="{FF2B5EF4-FFF2-40B4-BE49-F238E27FC236}">
                  <a16:creationId xmlns:a16="http://schemas.microsoft.com/office/drawing/2014/main" id="{F0174A65-B064-4F33-8988-0F3B8203D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" name="AutoShape 721">
              <a:extLst>
                <a:ext uri="{FF2B5EF4-FFF2-40B4-BE49-F238E27FC236}">
                  <a16:creationId xmlns:a16="http://schemas.microsoft.com/office/drawing/2014/main" id="{88641C2E-25BB-434C-A737-1B393CE87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8" name="Line 722">
              <a:extLst>
                <a:ext uri="{FF2B5EF4-FFF2-40B4-BE49-F238E27FC236}">
                  <a16:creationId xmlns:a16="http://schemas.microsoft.com/office/drawing/2014/main" id="{916E8279-1B04-4742-8660-C19BA1AC85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Oval 723">
              <a:extLst>
                <a:ext uri="{FF2B5EF4-FFF2-40B4-BE49-F238E27FC236}">
                  <a16:creationId xmlns:a16="http://schemas.microsoft.com/office/drawing/2014/main" id="{D8A4CC03-A7D6-4CA1-A933-6E9A5B029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AutoShape 724">
              <a:extLst>
                <a:ext uri="{FF2B5EF4-FFF2-40B4-BE49-F238E27FC236}">
                  <a16:creationId xmlns:a16="http://schemas.microsoft.com/office/drawing/2014/main" id="{2E1B2A5D-3DBA-418E-8C06-DBFDE1059D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Line 725">
              <a:extLst>
                <a:ext uri="{FF2B5EF4-FFF2-40B4-BE49-F238E27FC236}">
                  <a16:creationId xmlns:a16="http://schemas.microsoft.com/office/drawing/2014/main" id="{5EBA8AAC-EFD9-43B4-B643-6825086ACD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Oval 726">
              <a:extLst>
                <a:ext uri="{FF2B5EF4-FFF2-40B4-BE49-F238E27FC236}">
                  <a16:creationId xmlns:a16="http://schemas.microsoft.com/office/drawing/2014/main" id="{33E31F9E-D73F-4CDF-815B-0C060BB6A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3" name="Group 692">
            <a:extLst>
              <a:ext uri="{FF2B5EF4-FFF2-40B4-BE49-F238E27FC236}">
                <a16:creationId xmlns:a16="http://schemas.microsoft.com/office/drawing/2014/main" id="{6E522021-4711-45E1-8A48-78E4D4C5FEE9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2369692"/>
            <a:ext cx="389650" cy="318496"/>
            <a:chOff x="768" y="3187"/>
            <a:chExt cx="690" cy="752"/>
          </a:xfrm>
        </p:grpSpPr>
        <p:sp>
          <p:nvSpPr>
            <p:cNvPr id="154" name="AutoShape 693" descr="50%">
              <a:extLst>
                <a:ext uri="{FF2B5EF4-FFF2-40B4-BE49-F238E27FC236}">
                  <a16:creationId xmlns:a16="http://schemas.microsoft.com/office/drawing/2014/main" id="{AF0D0486-7B45-4EA0-854F-9F334EF57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AutoShape 694" descr="50%">
              <a:extLst>
                <a:ext uri="{FF2B5EF4-FFF2-40B4-BE49-F238E27FC236}">
                  <a16:creationId xmlns:a16="http://schemas.microsoft.com/office/drawing/2014/main" id="{4FA052FC-2EBC-407A-BDAD-3A8DAB0F0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AutoShape 695" descr="50%">
              <a:extLst>
                <a:ext uri="{FF2B5EF4-FFF2-40B4-BE49-F238E27FC236}">
                  <a16:creationId xmlns:a16="http://schemas.microsoft.com/office/drawing/2014/main" id="{D6B178CA-6F2C-4630-B73C-B0B6C20B26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AutoShape 696" descr="50%">
              <a:extLst>
                <a:ext uri="{FF2B5EF4-FFF2-40B4-BE49-F238E27FC236}">
                  <a16:creationId xmlns:a16="http://schemas.microsoft.com/office/drawing/2014/main" id="{6D6DC6D6-E74C-4451-859C-12AF82449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AutoShape 697" descr="50%">
              <a:extLst>
                <a:ext uri="{FF2B5EF4-FFF2-40B4-BE49-F238E27FC236}">
                  <a16:creationId xmlns:a16="http://schemas.microsoft.com/office/drawing/2014/main" id="{F32945ED-1A2E-4468-A059-2BBA3156F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AutoShape 698" descr="50%">
              <a:extLst>
                <a:ext uri="{FF2B5EF4-FFF2-40B4-BE49-F238E27FC236}">
                  <a16:creationId xmlns:a16="http://schemas.microsoft.com/office/drawing/2014/main" id="{7650EB0B-AF33-4237-AC72-9C805F28E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AutoShape 699" descr="50%">
              <a:extLst>
                <a:ext uri="{FF2B5EF4-FFF2-40B4-BE49-F238E27FC236}">
                  <a16:creationId xmlns:a16="http://schemas.microsoft.com/office/drawing/2014/main" id="{C8DE2256-7FBC-4105-B404-F15F6D1AA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AutoShape 700">
              <a:extLst>
                <a:ext uri="{FF2B5EF4-FFF2-40B4-BE49-F238E27FC236}">
                  <a16:creationId xmlns:a16="http://schemas.microsoft.com/office/drawing/2014/main" id="{0C29B1E7-E892-4EBF-82D7-1FB3044D8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Oval 701">
              <a:extLst>
                <a:ext uri="{FF2B5EF4-FFF2-40B4-BE49-F238E27FC236}">
                  <a16:creationId xmlns:a16="http://schemas.microsoft.com/office/drawing/2014/main" id="{CFEE2D57-48C7-47A3-9D72-A4EA671B2E7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Line 702">
              <a:extLst>
                <a:ext uri="{FF2B5EF4-FFF2-40B4-BE49-F238E27FC236}">
                  <a16:creationId xmlns:a16="http://schemas.microsoft.com/office/drawing/2014/main" id="{386B1E8D-86F2-4793-8937-D12A94B8B8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AutoShape 703">
              <a:extLst>
                <a:ext uri="{FF2B5EF4-FFF2-40B4-BE49-F238E27FC236}">
                  <a16:creationId xmlns:a16="http://schemas.microsoft.com/office/drawing/2014/main" id="{F4B0A33A-4855-4F4D-8341-2AF5D959F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Oval 704">
              <a:extLst>
                <a:ext uri="{FF2B5EF4-FFF2-40B4-BE49-F238E27FC236}">
                  <a16:creationId xmlns:a16="http://schemas.microsoft.com/office/drawing/2014/main" id="{2DB292E1-C807-484E-A064-EBC091BC39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Line 705">
              <a:extLst>
                <a:ext uri="{FF2B5EF4-FFF2-40B4-BE49-F238E27FC236}">
                  <a16:creationId xmlns:a16="http://schemas.microsoft.com/office/drawing/2014/main" id="{4EEFD99C-A9A2-4CE3-9A29-8E9AB9DBEA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AutoShape 706">
              <a:extLst>
                <a:ext uri="{FF2B5EF4-FFF2-40B4-BE49-F238E27FC236}">
                  <a16:creationId xmlns:a16="http://schemas.microsoft.com/office/drawing/2014/main" id="{9DD9D7E9-71E0-44F8-A165-758F2873C7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Oval 707">
              <a:extLst>
                <a:ext uri="{FF2B5EF4-FFF2-40B4-BE49-F238E27FC236}">
                  <a16:creationId xmlns:a16="http://schemas.microsoft.com/office/drawing/2014/main" id="{20C9CC50-F0F8-4A61-9897-E163313429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Line 708">
              <a:extLst>
                <a:ext uri="{FF2B5EF4-FFF2-40B4-BE49-F238E27FC236}">
                  <a16:creationId xmlns:a16="http://schemas.microsoft.com/office/drawing/2014/main" id="{5D3A4ADB-4786-4904-A30A-6260F6296E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AutoShape 709">
              <a:extLst>
                <a:ext uri="{FF2B5EF4-FFF2-40B4-BE49-F238E27FC236}">
                  <a16:creationId xmlns:a16="http://schemas.microsoft.com/office/drawing/2014/main" id="{25AA3499-A1F7-4FD6-AC11-F5C45EA56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Line 710">
              <a:extLst>
                <a:ext uri="{FF2B5EF4-FFF2-40B4-BE49-F238E27FC236}">
                  <a16:creationId xmlns:a16="http://schemas.microsoft.com/office/drawing/2014/main" id="{A0021E61-816B-4E9E-8AC5-2A64040A19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Oval 711">
              <a:extLst>
                <a:ext uri="{FF2B5EF4-FFF2-40B4-BE49-F238E27FC236}">
                  <a16:creationId xmlns:a16="http://schemas.microsoft.com/office/drawing/2014/main" id="{8113A256-561E-4455-8170-4FD5666F25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AutoShape 712">
              <a:extLst>
                <a:ext uri="{FF2B5EF4-FFF2-40B4-BE49-F238E27FC236}">
                  <a16:creationId xmlns:a16="http://schemas.microsoft.com/office/drawing/2014/main" id="{B51F837C-9081-4446-B676-35B9F0486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Line 713">
              <a:extLst>
                <a:ext uri="{FF2B5EF4-FFF2-40B4-BE49-F238E27FC236}">
                  <a16:creationId xmlns:a16="http://schemas.microsoft.com/office/drawing/2014/main" id="{05CF15CE-7387-42DA-935C-37E646D3B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Oval 714">
              <a:extLst>
                <a:ext uri="{FF2B5EF4-FFF2-40B4-BE49-F238E27FC236}">
                  <a16:creationId xmlns:a16="http://schemas.microsoft.com/office/drawing/2014/main" id="{400EAE38-F4D8-4A28-9C59-E275E7985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AutoShape 715">
              <a:extLst>
                <a:ext uri="{FF2B5EF4-FFF2-40B4-BE49-F238E27FC236}">
                  <a16:creationId xmlns:a16="http://schemas.microsoft.com/office/drawing/2014/main" id="{057DC463-123C-4322-9FA1-3EFE5A24B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Line 716">
              <a:extLst>
                <a:ext uri="{FF2B5EF4-FFF2-40B4-BE49-F238E27FC236}">
                  <a16:creationId xmlns:a16="http://schemas.microsoft.com/office/drawing/2014/main" id="{6D842E35-C952-4A91-928F-C6CE76D7C2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Oval 717">
              <a:extLst>
                <a:ext uri="{FF2B5EF4-FFF2-40B4-BE49-F238E27FC236}">
                  <a16:creationId xmlns:a16="http://schemas.microsoft.com/office/drawing/2014/main" id="{A81A1A8A-7217-4C90-8F85-1F0D698CE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AutoShape 718">
              <a:extLst>
                <a:ext uri="{FF2B5EF4-FFF2-40B4-BE49-F238E27FC236}">
                  <a16:creationId xmlns:a16="http://schemas.microsoft.com/office/drawing/2014/main" id="{2783910B-7DDE-4C30-AA69-07BB6CD05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Line 719">
              <a:extLst>
                <a:ext uri="{FF2B5EF4-FFF2-40B4-BE49-F238E27FC236}">
                  <a16:creationId xmlns:a16="http://schemas.microsoft.com/office/drawing/2014/main" id="{392D7392-0020-4D41-BA58-7F2908FA46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Oval 720">
              <a:extLst>
                <a:ext uri="{FF2B5EF4-FFF2-40B4-BE49-F238E27FC236}">
                  <a16:creationId xmlns:a16="http://schemas.microsoft.com/office/drawing/2014/main" id="{7D5B08C8-755F-46C3-90D5-026898034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AutoShape 721">
              <a:extLst>
                <a:ext uri="{FF2B5EF4-FFF2-40B4-BE49-F238E27FC236}">
                  <a16:creationId xmlns:a16="http://schemas.microsoft.com/office/drawing/2014/main" id="{D8B5517D-4B79-43D3-8020-C5D884FCD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Line 722">
              <a:extLst>
                <a:ext uri="{FF2B5EF4-FFF2-40B4-BE49-F238E27FC236}">
                  <a16:creationId xmlns:a16="http://schemas.microsoft.com/office/drawing/2014/main" id="{2E65B6D3-7308-4530-9965-9B7444828A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Oval 723">
              <a:extLst>
                <a:ext uri="{FF2B5EF4-FFF2-40B4-BE49-F238E27FC236}">
                  <a16:creationId xmlns:a16="http://schemas.microsoft.com/office/drawing/2014/main" id="{3D96FA9F-0495-4B0E-80A8-B73EFFB9A6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AutoShape 724">
              <a:extLst>
                <a:ext uri="{FF2B5EF4-FFF2-40B4-BE49-F238E27FC236}">
                  <a16:creationId xmlns:a16="http://schemas.microsoft.com/office/drawing/2014/main" id="{CC3F52FD-E9CF-4E62-A0EA-629797D3D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Line 725">
              <a:extLst>
                <a:ext uri="{FF2B5EF4-FFF2-40B4-BE49-F238E27FC236}">
                  <a16:creationId xmlns:a16="http://schemas.microsoft.com/office/drawing/2014/main" id="{EC5C1E8E-0B6C-4556-AE91-E034090D2C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Oval 726">
              <a:extLst>
                <a:ext uri="{FF2B5EF4-FFF2-40B4-BE49-F238E27FC236}">
                  <a16:creationId xmlns:a16="http://schemas.microsoft.com/office/drawing/2014/main" id="{B396FCFA-CD4F-476E-B9EF-FD4565527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B4F7F45-B4DE-4739-ADC5-A789DC8B0ED4}"/>
              </a:ext>
            </a:extLst>
          </p:cNvPr>
          <p:cNvGrpSpPr/>
          <p:nvPr/>
        </p:nvGrpSpPr>
        <p:grpSpPr>
          <a:xfrm>
            <a:off x="2109082" y="1410827"/>
            <a:ext cx="408568" cy="448196"/>
            <a:chOff x="2382725" y="2529679"/>
            <a:chExt cx="408568" cy="448196"/>
          </a:xfrm>
        </p:grpSpPr>
        <p:graphicFrame>
          <p:nvGraphicFramePr>
            <p:cNvPr id="191" name="Object 808">
              <a:extLst>
                <a:ext uri="{FF2B5EF4-FFF2-40B4-BE49-F238E27FC236}">
                  <a16:creationId xmlns:a16="http://schemas.microsoft.com/office/drawing/2014/main" id="{980D731F-455D-42C6-A17C-3DE4D232050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777874101"/>
                </p:ext>
              </p:extLst>
            </p:nvPr>
          </p:nvGraphicFramePr>
          <p:xfrm>
            <a:off x="2382725" y="2529679"/>
            <a:ext cx="408568" cy="448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14" name="ｸﾘｯﾌﾟ" r:id="rId4" imgW="768350" imgH="1003300" progId="MS_ClipArt_Gallery.2">
                    <p:embed/>
                  </p:oleObj>
                </mc:Choice>
                <mc:Fallback>
                  <p:oleObj name="ｸﾘｯﾌﾟ" r:id="rId4" imgW="768350" imgH="1003300" progId="MS_ClipArt_Gallery.2">
                    <p:embed/>
                    <p:pic>
                      <p:nvPicPr>
                        <p:cNvPr id="159" name="Object 808">
                          <a:extLst>
                            <a:ext uri="{FF2B5EF4-FFF2-40B4-BE49-F238E27FC236}">
                              <a16:creationId xmlns:a16="http://schemas.microsoft.com/office/drawing/2014/main" id="{7107DD73-52BA-4E92-A1A9-9552D9EF5685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2725" y="2529679"/>
                          <a:ext cx="408568" cy="448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2B7DBBC3-401D-48AD-8481-EE152D779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612429" y="2699180"/>
              <a:ext cx="113573" cy="77887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</p:grpSp>
      <p:sp>
        <p:nvSpPr>
          <p:cNvPr id="190" name="Rectangle 189">
            <a:extLst>
              <a:ext uri="{FF2B5EF4-FFF2-40B4-BE49-F238E27FC236}">
                <a16:creationId xmlns:a16="http://schemas.microsoft.com/office/drawing/2014/main" id="{3C424551-4B60-407B-BC83-FB22EC0823A6}"/>
              </a:ext>
            </a:extLst>
          </p:cNvPr>
          <p:cNvSpPr/>
          <p:nvPr/>
        </p:nvSpPr>
        <p:spPr>
          <a:xfrm>
            <a:off x="1806354" y="1890666"/>
            <a:ext cx="1185765" cy="3440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OQC member pick up sample</a:t>
            </a:r>
          </a:p>
        </p:txBody>
      </p:sp>
      <p:sp>
        <p:nvSpPr>
          <p:cNvPr id="196" name="Arrow: Right 195">
            <a:extLst>
              <a:ext uri="{FF2B5EF4-FFF2-40B4-BE49-F238E27FC236}">
                <a16:creationId xmlns:a16="http://schemas.microsoft.com/office/drawing/2014/main" id="{3CC79395-7438-417F-8091-167401E2E5B5}"/>
              </a:ext>
            </a:extLst>
          </p:cNvPr>
          <p:cNvSpPr/>
          <p:nvPr/>
        </p:nvSpPr>
        <p:spPr>
          <a:xfrm>
            <a:off x="2547580" y="166597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7" name="Picture 161" descr="sagyoW020">
            <a:extLst>
              <a:ext uri="{FF2B5EF4-FFF2-40B4-BE49-F238E27FC236}">
                <a16:creationId xmlns:a16="http://schemas.microsoft.com/office/drawing/2014/main" id="{7BB1A67C-81E1-409F-B113-559B47D7C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216" y="894311"/>
            <a:ext cx="735264" cy="55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9" name="Rectangle 198">
            <a:extLst>
              <a:ext uri="{FF2B5EF4-FFF2-40B4-BE49-F238E27FC236}">
                <a16:creationId xmlns:a16="http://schemas.microsoft.com/office/drawing/2014/main" id="{E0E52A14-7774-4A18-A86F-0385F0F8CBFE}"/>
              </a:ext>
            </a:extLst>
          </p:cNvPr>
          <p:cNvSpPr/>
          <p:nvPr/>
        </p:nvSpPr>
        <p:spPr>
          <a:xfrm>
            <a:off x="2878612" y="790970"/>
            <a:ext cx="9220255" cy="2306539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" name="Picture 7">
            <a:extLst>
              <a:ext uri="{FF2B5EF4-FFF2-40B4-BE49-F238E27FC236}">
                <a16:creationId xmlns:a16="http://schemas.microsoft.com/office/drawing/2014/main" id="{9612E642-9E5D-46C1-BAF3-EDBC51CA7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3896" y="917303"/>
            <a:ext cx="285076" cy="335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" name="Rectangle 204">
            <a:extLst>
              <a:ext uri="{FF2B5EF4-FFF2-40B4-BE49-F238E27FC236}">
                <a16:creationId xmlns:a16="http://schemas.microsoft.com/office/drawing/2014/main" id="{1BA80814-A7CC-4605-AC59-93EB82331265}"/>
              </a:ext>
            </a:extLst>
          </p:cNvPr>
          <p:cNvSpPr/>
          <p:nvPr/>
        </p:nvSpPr>
        <p:spPr>
          <a:xfrm>
            <a:off x="4937586" y="1382455"/>
            <a:ext cx="857952" cy="37555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check 1</a:t>
            </a:r>
          </a:p>
        </p:txBody>
      </p:sp>
      <p:sp>
        <p:nvSpPr>
          <p:cNvPr id="206" name="AutoShape 380">
            <a:extLst>
              <a:ext uri="{FF2B5EF4-FFF2-40B4-BE49-F238E27FC236}">
                <a16:creationId xmlns:a16="http://schemas.microsoft.com/office/drawing/2014/main" id="{6C4FF335-55A6-4E9F-971F-4E379D68C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6180" y="1143901"/>
            <a:ext cx="338439" cy="272600"/>
          </a:xfrm>
          <a:prstGeom prst="cube">
            <a:avLst>
              <a:gd name="adj" fmla="val 25000"/>
            </a:avLst>
          </a:prstGeom>
          <a:solidFill>
            <a:srgbClr val="FFE5C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sz="1189">
              <a:solidFill>
                <a:srgbClr val="000000"/>
              </a:solidFill>
              <a:ea typeface="HGP創英角ｺﾞｼｯｸUB" pitchFamily="50" charset="-128"/>
            </a:endParaRP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54112287-7C32-4FC0-B583-AADA4D11B7C9}"/>
              </a:ext>
            </a:extLst>
          </p:cNvPr>
          <p:cNvGrpSpPr/>
          <p:nvPr/>
        </p:nvGrpSpPr>
        <p:grpSpPr>
          <a:xfrm>
            <a:off x="2992640" y="1436473"/>
            <a:ext cx="581378" cy="167539"/>
            <a:chOff x="4524320" y="2673583"/>
            <a:chExt cx="715542" cy="206202"/>
          </a:xfrm>
        </p:grpSpPr>
        <p:sp>
          <p:nvSpPr>
            <p:cNvPr id="208" name="L-Shape 207">
              <a:extLst>
                <a:ext uri="{FF2B5EF4-FFF2-40B4-BE49-F238E27FC236}">
                  <a16:creationId xmlns:a16="http://schemas.microsoft.com/office/drawing/2014/main" id="{8459683C-B4FF-48A2-801B-963010FEEC48}"/>
                </a:ext>
              </a:extLst>
            </p:cNvPr>
            <p:cNvSpPr/>
            <p:nvPr/>
          </p:nvSpPr>
          <p:spPr bwMode="auto">
            <a:xfrm rot="10800000">
              <a:off x="4575835" y="2676585"/>
              <a:ext cx="664027" cy="203200"/>
            </a:xfrm>
            <a:prstGeom prst="corner">
              <a:avLst/>
            </a:prstGeom>
            <a:solidFill>
              <a:srgbClr val="1703AF"/>
            </a:solidFill>
            <a:ln w="952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788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endParaRPr>
            </a:p>
          </p:txBody>
        </p:sp>
        <p:sp>
          <p:nvSpPr>
            <p:cNvPr id="209" name="L-Shape 208">
              <a:extLst>
                <a:ext uri="{FF2B5EF4-FFF2-40B4-BE49-F238E27FC236}">
                  <a16:creationId xmlns:a16="http://schemas.microsoft.com/office/drawing/2014/main" id="{EED9EFDE-2765-4B7F-814E-8DE29BE85212}"/>
                </a:ext>
              </a:extLst>
            </p:cNvPr>
            <p:cNvSpPr/>
            <p:nvPr/>
          </p:nvSpPr>
          <p:spPr bwMode="auto">
            <a:xfrm rot="10800000" flipH="1">
              <a:off x="4524320" y="2673583"/>
              <a:ext cx="301173" cy="203200"/>
            </a:xfrm>
            <a:prstGeom prst="corner">
              <a:avLst/>
            </a:prstGeom>
            <a:solidFill>
              <a:srgbClr val="1703AF"/>
            </a:solidFill>
            <a:ln w="952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788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endParaRPr>
            </a:p>
          </p:txBody>
        </p:sp>
      </p:grpSp>
      <p:graphicFrame>
        <p:nvGraphicFramePr>
          <p:cNvPr id="210" name="Object 209">
            <a:extLst>
              <a:ext uri="{FF2B5EF4-FFF2-40B4-BE49-F238E27FC236}">
                <a16:creationId xmlns:a16="http://schemas.microsoft.com/office/drawing/2014/main" id="{8C548B1A-1E92-4092-8480-E05940FB7F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3614876"/>
              </p:ext>
            </p:extLst>
          </p:nvPr>
        </p:nvGraphicFramePr>
        <p:xfrm>
          <a:off x="3275550" y="1145809"/>
          <a:ext cx="169937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5" name="ｸﾘｯﾌﾟ" r:id="rId9" imgW="1666667" imgH="1695238" progId="">
                  <p:embed/>
                </p:oleObj>
              </mc:Choice>
              <mc:Fallback>
                <p:oleObj name="ｸﾘｯﾌﾟ" r:id="rId9" imgW="1666667" imgH="1695238" progId="">
                  <p:embed/>
                  <p:pic>
                    <p:nvPicPr>
                      <p:cNvPr id="119" name="Object 1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550" y="1145809"/>
                        <a:ext cx="169937" cy="1651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1" name="Arrow: Right 210">
            <a:extLst>
              <a:ext uri="{FF2B5EF4-FFF2-40B4-BE49-F238E27FC236}">
                <a16:creationId xmlns:a16="http://schemas.microsoft.com/office/drawing/2014/main" id="{AD8B22C5-30F9-4B0B-84F2-E7F32130C63B}"/>
              </a:ext>
            </a:extLst>
          </p:cNvPr>
          <p:cNvSpPr/>
          <p:nvPr/>
        </p:nvSpPr>
        <p:spPr>
          <a:xfrm>
            <a:off x="3862994" y="1058614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Arrow: Right 211">
            <a:extLst>
              <a:ext uri="{FF2B5EF4-FFF2-40B4-BE49-F238E27FC236}">
                <a16:creationId xmlns:a16="http://schemas.microsoft.com/office/drawing/2014/main" id="{C36D2A24-0A71-4253-A1AF-3C05CAD98230}"/>
              </a:ext>
            </a:extLst>
          </p:cNvPr>
          <p:cNvSpPr/>
          <p:nvPr/>
        </p:nvSpPr>
        <p:spPr>
          <a:xfrm>
            <a:off x="4869902" y="105861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3" name="Picture 212">
            <a:extLst>
              <a:ext uri="{FF2B5EF4-FFF2-40B4-BE49-F238E27FC236}">
                <a16:creationId xmlns:a16="http://schemas.microsoft.com/office/drawing/2014/main" id="{0B9AEE48-CE24-4AF7-8CF7-EC79466E071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6983" t="19447" r="33637" b="6285"/>
          <a:stretch/>
        </p:blipFill>
        <p:spPr>
          <a:xfrm>
            <a:off x="4255100" y="922507"/>
            <a:ext cx="505266" cy="367614"/>
          </a:xfrm>
          <a:prstGeom prst="rect">
            <a:avLst/>
          </a:prstGeom>
        </p:spPr>
      </p:pic>
      <p:sp>
        <p:nvSpPr>
          <p:cNvPr id="214" name="Rectangle 213">
            <a:extLst>
              <a:ext uri="{FF2B5EF4-FFF2-40B4-BE49-F238E27FC236}">
                <a16:creationId xmlns:a16="http://schemas.microsoft.com/office/drawing/2014/main" id="{3893A248-9246-4FA3-B662-830E4C0018E1}"/>
              </a:ext>
            </a:extLst>
          </p:cNvPr>
          <p:cNvSpPr/>
          <p:nvPr/>
        </p:nvSpPr>
        <p:spPr>
          <a:xfrm>
            <a:off x="3878264" y="1427878"/>
            <a:ext cx="917621" cy="28128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 serial outer / inner the first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3FC3CC3E-8CFC-4DAA-B695-49837BD83E53}"/>
              </a:ext>
            </a:extLst>
          </p:cNvPr>
          <p:cNvSpPr/>
          <p:nvPr/>
        </p:nvSpPr>
        <p:spPr>
          <a:xfrm>
            <a:off x="6115443" y="1554310"/>
            <a:ext cx="917621" cy="17159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 inspection</a:t>
            </a:r>
          </a:p>
        </p:txBody>
      </p:sp>
      <p:sp>
        <p:nvSpPr>
          <p:cNvPr id="217" name="Arrow: Right 216">
            <a:extLst>
              <a:ext uri="{FF2B5EF4-FFF2-40B4-BE49-F238E27FC236}">
                <a16:creationId xmlns:a16="http://schemas.microsoft.com/office/drawing/2014/main" id="{0D85C866-F9F3-4424-B010-D942665E5B7F}"/>
              </a:ext>
            </a:extLst>
          </p:cNvPr>
          <p:cNvSpPr/>
          <p:nvPr/>
        </p:nvSpPr>
        <p:spPr>
          <a:xfrm>
            <a:off x="5648878" y="1049534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8" name="Picture 217">
            <a:extLst>
              <a:ext uri="{FF2B5EF4-FFF2-40B4-BE49-F238E27FC236}">
                <a16:creationId xmlns:a16="http://schemas.microsoft.com/office/drawing/2014/main" id="{40269D40-142B-4B5C-AB99-1B49204E4BA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6983" t="19447" r="33637" b="6285"/>
          <a:stretch/>
        </p:blipFill>
        <p:spPr>
          <a:xfrm>
            <a:off x="7426823" y="973607"/>
            <a:ext cx="505266" cy="367614"/>
          </a:xfrm>
          <a:prstGeom prst="rect">
            <a:avLst/>
          </a:prstGeom>
        </p:spPr>
      </p:pic>
      <p:sp>
        <p:nvSpPr>
          <p:cNvPr id="219" name="Rectangle 218">
            <a:extLst>
              <a:ext uri="{FF2B5EF4-FFF2-40B4-BE49-F238E27FC236}">
                <a16:creationId xmlns:a16="http://schemas.microsoft.com/office/drawing/2014/main" id="{9DAC8282-4F58-4EFA-9EA0-A87133FFD676}"/>
              </a:ext>
            </a:extLst>
          </p:cNvPr>
          <p:cNvSpPr/>
          <p:nvPr/>
        </p:nvSpPr>
        <p:spPr>
          <a:xfrm>
            <a:off x="7244897" y="1498365"/>
            <a:ext cx="917621" cy="28128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 serial outer / inner the second</a:t>
            </a:r>
          </a:p>
        </p:txBody>
      </p:sp>
      <p:pic>
        <p:nvPicPr>
          <p:cNvPr id="220" name="Picture 7">
            <a:extLst>
              <a:ext uri="{FF2B5EF4-FFF2-40B4-BE49-F238E27FC236}">
                <a16:creationId xmlns:a16="http://schemas.microsoft.com/office/drawing/2014/main" id="{DA7CF64D-8138-4599-A590-E465D8B75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8999" y="992969"/>
            <a:ext cx="285076" cy="335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1" name="Rectangle 220">
            <a:extLst>
              <a:ext uri="{FF2B5EF4-FFF2-40B4-BE49-F238E27FC236}">
                <a16:creationId xmlns:a16="http://schemas.microsoft.com/office/drawing/2014/main" id="{2921892B-6425-41EB-8E2F-A53DE0C48D9F}"/>
              </a:ext>
            </a:extLst>
          </p:cNvPr>
          <p:cNvSpPr/>
          <p:nvPr/>
        </p:nvSpPr>
        <p:spPr>
          <a:xfrm>
            <a:off x="8274132" y="1458383"/>
            <a:ext cx="917621" cy="17159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check 2</a:t>
            </a:r>
          </a:p>
        </p:txBody>
      </p:sp>
      <p:pic>
        <p:nvPicPr>
          <p:cNvPr id="225" name="Picture 224">
            <a:extLst>
              <a:ext uri="{FF2B5EF4-FFF2-40B4-BE49-F238E27FC236}">
                <a16:creationId xmlns:a16="http://schemas.microsoft.com/office/drawing/2014/main" id="{E0A9A4F8-9FDB-41B7-824D-231CF0953CE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6983" t="19447" r="33637" b="6285"/>
          <a:stretch/>
        </p:blipFill>
        <p:spPr>
          <a:xfrm>
            <a:off x="9629081" y="1011474"/>
            <a:ext cx="505266" cy="367614"/>
          </a:xfrm>
          <a:prstGeom prst="rect">
            <a:avLst/>
          </a:prstGeom>
        </p:spPr>
      </p:pic>
      <p:sp>
        <p:nvSpPr>
          <p:cNvPr id="226" name="Rectangle 225">
            <a:extLst>
              <a:ext uri="{FF2B5EF4-FFF2-40B4-BE49-F238E27FC236}">
                <a16:creationId xmlns:a16="http://schemas.microsoft.com/office/drawing/2014/main" id="{5AFF8AFF-F366-4B0F-B675-0BD511EDCF9D}"/>
              </a:ext>
            </a:extLst>
          </p:cNvPr>
          <p:cNvSpPr/>
          <p:nvPr/>
        </p:nvSpPr>
        <p:spPr>
          <a:xfrm>
            <a:off x="9389054" y="1537706"/>
            <a:ext cx="917621" cy="28128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inspection result on excel file</a:t>
            </a:r>
          </a:p>
        </p:txBody>
      </p:sp>
      <p:sp>
        <p:nvSpPr>
          <p:cNvPr id="233" name="Arrow: Right 232">
            <a:extLst>
              <a:ext uri="{FF2B5EF4-FFF2-40B4-BE49-F238E27FC236}">
                <a16:creationId xmlns:a16="http://schemas.microsoft.com/office/drawing/2014/main" id="{98EF1F12-BA64-45C2-8134-CEF3F41FA87A}"/>
              </a:ext>
            </a:extLst>
          </p:cNvPr>
          <p:cNvSpPr/>
          <p:nvPr/>
        </p:nvSpPr>
        <p:spPr>
          <a:xfrm>
            <a:off x="7005516" y="1046877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Arrow: Right 233">
            <a:extLst>
              <a:ext uri="{FF2B5EF4-FFF2-40B4-BE49-F238E27FC236}">
                <a16:creationId xmlns:a16="http://schemas.microsoft.com/office/drawing/2014/main" id="{E750A2BE-DB6C-4C0F-BA9D-CD74EC9A951D}"/>
              </a:ext>
            </a:extLst>
          </p:cNvPr>
          <p:cNvSpPr/>
          <p:nvPr/>
        </p:nvSpPr>
        <p:spPr>
          <a:xfrm>
            <a:off x="8182143" y="105861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E0F3EBC2-0214-43D3-8EA7-F751A9E97A26}"/>
              </a:ext>
            </a:extLst>
          </p:cNvPr>
          <p:cNvSpPr/>
          <p:nvPr/>
        </p:nvSpPr>
        <p:spPr>
          <a:xfrm>
            <a:off x="9149107" y="1075422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6" name="Group 149">
            <a:extLst>
              <a:ext uri="{FF2B5EF4-FFF2-40B4-BE49-F238E27FC236}">
                <a16:creationId xmlns:a16="http://schemas.microsoft.com/office/drawing/2014/main" id="{A738DDB2-324E-4CF0-B7E8-7507B23639C2}"/>
              </a:ext>
            </a:extLst>
          </p:cNvPr>
          <p:cNvGrpSpPr>
            <a:grpSpLocks/>
          </p:cNvGrpSpPr>
          <p:nvPr/>
        </p:nvGrpSpPr>
        <p:grpSpPr bwMode="auto">
          <a:xfrm>
            <a:off x="4055185" y="3333664"/>
            <a:ext cx="729176" cy="497682"/>
            <a:chOff x="2763" y="1573"/>
            <a:chExt cx="1152" cy="875"/>
          </a:xfrm>
        </p:grpSpPr>
        <p:sp>
          <p:nvSpPr>
            <p:cNvPr id="237" name="AutoShape 150">
              <a:extLst>
                <a:ext uri="{FF2B5EF4-FFF2-40B4-BE49-F238E27FC236}">
                  <a16:creationId xmlns:a16="http://schemas.microsoft.com/office/drawing/2014/main" id="{69FA18CA-4D78-4AFA-9F6D-6EE2FE6AC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3" y="1872"/>
              <a:ext cx="1152" cy="576"/>
            </a:xfrm>
            <a:prstGeom prst="cube">
              <a:avLst>
                <a:gd name="adj" fmla="val 29333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8" name="Group 151">
              <a:extLst>
                <a:ext uri="{FF2B5EF4-FFF2-40B4-BE49-F238E27FC236}">
                  <a16:creationId xmlns:a16="http://schemas.microsoft.com/office/drawing/2014/main" id="{3A329A28-8F08-4177-AC89-B9143C6D5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3" y="1624"/>
              <a:ext cx="319" cy="488"/>
              <a:chOff x="672" y="960"/>
              <a:chExt cx="319" cy="488"/>
            </a:xfrm>
          </p:grpSpPr>
          <p:sp>
            <p:nvSpPr>
              <p:cNvPr id="434" name="AutoShape 152">
                <a:extLst>
                  <a:ext uri="{FF2B5EF4-FFF2-40B4-BE49-F238E27FC236}">
                    <a16:creationId xmlns:a16="http://schemas.microsoft.com/office/drawing/2014/main" id="{A5071ECC-8643-416B-A97F-26D9BA667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960"/>
                <a:ext cx="319" cy="390"/>
              </a:xfrm>
              <a:prstGeom prst="cube">
                <a:avLst>
                  <a:gd name="adj" fmla="val 44870"/>
                </a:avLst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5" name="Freeform 153">
                <a:extLst>
                  <a:ext uri="{FF2B5EF4-FFF2-40B4-BE49-F238E27FC236}">
                    <a16:creationId xmlns:a16="http://schemas.microsoft.com/office/drawing/2014/main" id="{A704A48E-4F99-4C36-A39B-3950C615DA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1225"/>
                <a:ext cx="123" cy="223"/>
              </a:xfrm>
              <a:custGeom>
                <a:avLst/>
                <a:gdLst>
                  <a:gd name="T0" fmla="*/ 96 w 528"/>
                  <a:gd name="T1" fmla="*/ 0 h 432"/>
                  <a:gd name="T2" fmla="*/ 528 w 528"/>
                  <a:gd name="T3" fmla="*/ 0 h 432"/>
                  <a:gd name="T4" fmla="*/ 480 w 528"/>
                  <a:gd name="T5" fmla="*/ 96 h 432"/>
                  <a:gd name="T6" fmla="*/ 480 w 528"/>
                  <a:gd name="T7" fmla="*/ 192 h 432"/>
                  <a:gd name="T8" fmla="*/ 480 w 528"/>
                  <a:gd name="T9" fmla="*/ 384 h 432"/>
                  <a:gd name="T10" fmla="*/ 480 w 528"/>
                  <a:gd name="T11" fmla="*/ 432 h 432"/>
                  <a:gd name="T12" fmla="*/ 0 w 528"/>
                  <a:gd name="T13" fmla="*/ 432 h 432"/>
                  <a:gd name="T14" fmla="*/ 0 w 528"/>
                  <a:gd name="T15" fmla="*/ 336 h 432"/>
                  <a:gd name="T16" fmla="*/ 0 w 528"/>
                  <a:gd name="T17" fmla="*/ 192 h 432"/>
                  <a:gd name="T18" fmla="*/ 48 w 528"/>
                  <a:gd name="T19" fmla="*/ 96 h 432"/>
                  <a:gd name="T20" fmla="*/ 96 w 528"/>
                  <a:gd name="T21" fmla="*/ 0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8" h="432">
                    <a:moveTo>
                      <a:pt x="96" y="0"/>
                    </a:moveTo>
                    <a:lnTo>
                      <a:pt x="528" y="0"/>
                    </a:lnTo>
                    <a:lnTo>
                      <a:pt x="480" y="96"/>
                    </a:lnTo>
                    <a:lnTo>
                      <a:pt x="480" y="192"/>
                    </a:lnTo>
                    <a:lnTo>
                      <a:pt x="480" y="384"/>
                    </a:lnTo>
                    <a:lnTo>
                      <a:pt x="480" y="432"/>
                    </a:lnTo>
                    <a:lnTo>
                      <a:pt x="0" y="432"/>
                    </a:lnTo>
                    <a:lnTo>
                      <a:pt x="0" y="336"/>
                    </a:lnTo>
                    <a:lnTo>
                      <a:pt x="0" y="192"/>
                    </a:lnTo>
                    <a:lnTo>
                      <a:pt x="48" y="96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6" name="Rectangle 154">
                <a:extLst>
                  <a:ext uri="{FF2B5EF4-FFF2-40B4-BE49-F238E27FC236}">
                    <a16:creationId xmlns:a16="http://schemas.microsoft.com/office/drawing/2014/main" id="{B412654D-14D1-401A-AFC1-C2DF8FBC9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" y="1155"/>
                <a:ext cx="38" cy="84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7" name="Line 155">
                <a:extLst>
                  <a:ext uri="{FF2B5EF4-FFF2-40B4-BE49-F238E27FC236}">
                    <a16:creationId xmlns:a16="http://schemas.microsoft.com/office/drawing/2014/main" id="{9AF33893-773F-49D6-8C32-12A0B5D6A0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55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8" name="Line 156">
                <a:extLst>
                  <a:ext uri="{FF2B5EF4-FFF2-40B4-BE49-F238E27FC236}">
                    <a16:creationId xmlns:a16="http://schemas.microsoft.com/office/drawing/2014/main" id="{867B9486-99B5-4700-965E-90810D5F0A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69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9" name="Line 157">
                <a:extLst>
                  <a:ext uri="{FF2B5EF4-FFF2-40B4-BE49-F238E27FC236}">
                    <a16:creationId xmlns:a16="http://schemas.microsoft.com/office/drawing/2014/main" id="{8797C914-65D7-4AEA-A744-F413C2B58F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83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" name="Line 158">
                <a:extLst>
                  <a:ext uri="{FF2B5EF4-FFF2-40B4-BE49-F238E27FC236}">
                    <a16:creationId xmlns:a16="http://schemas.microsoft.com/office/drawing/2014/main" id="{AF5AF16F-526D-4DE1-A09E-490C2DC70A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97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" name="Line 159">
                <a:extLst>
                  <a:ext uri="{FF2B5EF4-FFF2-40B4-BE49-F238E27FC236}">
                    <a16:creationId xmlns:a16="http://schemas.microsoft.com/office/drawing/2014/main" id="{6BCC787B-2284-467A-9C71-0B010C7822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76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" name="Line 160">
                <a:extLst>
                  <a:ext uri="{FF2B5EF4-FFF2-40B4-BE49-F238E27FC236}">
                    <a16:creationId xmlns:a16="http://schemas.microsoft.com/office/drawing/2014/main" id="{05E8702F-4159-4970-8000-AC1D6709B7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90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3" name="Line 161">
                <a:extLst>
                  <a:ext uri="{FF2B5EF4-FFF2-40B4-BE49-F238E27FC236}">
                    <a16:creationId xmlns:a16="http://schemas.microsoft.com/office/drawing/2014/main" id="{A284EE2E-8BCE-4602-857D-F83833D1A6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205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9" name="Group 162">
              <a:extLst>
                <a:ext uri="{FF2B5EF4-FFF2-40B4-BE49-F238E27FC236}">
                  <a16:creationId xmlns:a16="http://schemas.microsoft.com/office/drawing/2014/main" id="{3C25F0BB-6D0F-4D3F-A0F4-38C777C008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04" y="1573"/>
              <a:ext cx="383" cy="395"/>
              <a:chOff x="960" y="1104"/>
              <a:chExt cx="383" cy="395"/>
            </a:xfrm>
          </p:grpSpPr>
          <p:sp>
            <p:nvSpPr>
              <p:cNvPr id="246" name="Freeform 163">
                <a:extLst>
                  <a:ext uri="{FF2B5EF4-FFF2-40B4-BE49-F238E27FC236}">
                    <a16:creationId xmlns:a16="http://schemas.microsoft.com/office/drawing/2014/main" id="{3B80563F-E5E5-41BC-8395-E99E21AEB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0" y="1392"/>
                <a:ext cx="43" cy="107"/>
              </a:xfrm>
              <a:custGeom>
                <a:avLst/>
                <a:gdLst>
                  <a:gd name="T0" fmla="*/ 0 w 87"/>
                  <a:gd name="T1" fmla="*/ 213 h 213"/>
                  <a:gd name="T2" fmla="*/ 87 w 87"/>
                  <a:gd name="T3" fmla="*/ 129 h 213"/>
                  <a:gd name="T4" fmla="*/ 87 w 87"/>
                  <a:gd name="T5" fmla="*/ 0 h 213"/>
                  <a:gd name="T6" fmla="*/ 0 w 87"/>
                  <a:gd name="T7" fmla="*/ 86 h 213"/>
                  <a:gd name="T8" fmla="*/ 0 w 87"/>
                  <a:gd name="T9" fmla="*/ 21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213">
                    <a:moveTo>
                      <a:pt x="0" y="213"/>
                    </a:moveTo>
                    <a:lnTo>
                      <a:pt x="87" y="129"/>
                    </a:lnTo>
                    <a:lnTo>
                      <a:pt x="87" y="0"/>
                    </a:lnTo>
                    <a:lnTo>
                      <a:pt x="0" y="86"/>
                    </a:lnTo>
                    <a:lnTo>
                      <a:pt x="0" y="21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" name="Freeform 164">
                <a:extLst>
                  <a:ext uri="{FF2B5EF4-FFF2-40B4-BE49-F238E27FC236}">
                    <a16:creationId xmlns:a16="http://schemas.microsoft.com/office/drawing/2014/main" id="{637843B4-2093-4840-9FC9-9CBFE31CF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392"/>
                <a:ext cx="64" cy="33"/>
              </a:xfrm>
              <a:custGeom>
                <a:avLst/>
                <a:gdLst>
                  <a:gd name="T0" fmla="*/ 64 w 129"/>
                  <a:gd name="T1" fmla="*/ 65 h 65"/>
                  <a:gd name="T2" fmla="*/ 129 w 129"/>
                  <a:gd name="T3" fmla="*/ 0 h 65"/>
                  <a:gd name="T4" fmla="*/ 0 w 129"/>
                  <a:gd name="T5" fmla="*/ 0 h 65"/>
                  <a:gd name="T6" fmla="*/ 64 w 129"/>
                  <a:gd name="T7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9" h="65">
                    <a:moveTo>
                      <a:pt x="64" y="65"/>
                    </a:moveTo>
                    <a:lnTo>
                      <a:pt x="129" y="0"/>
                    </a:lnTo>
                    <a:lnTo>
                      <a:pt x="0" y="0"/>
                    </a:lnTo>
                    <a:lnTo>
                      <a:pt x="64" y="65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165">
                <a:extLst>
                  <a:ext uri="{FF2B5EF4-FFF2-40B4-BE49-F238E27FC236}">
                    <a16:creationId xmlns:a16="http://schemas.microsoft.com/office/drawing/2014/main" id="{613C1C05-EBBD-4C74-8320-5AF1F19A3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414"/>
                <a:ext cx="84" cy="21"/>
              </a:xfrm>
              <a:custGeom>
                <a:avLst/>
                <a:gdLst>
                  <a:gd name="T0" fmla="*/ 169 w 169"/>
                  <a:gd name="T1" fmla="*/ 42 h 42"/>
                  <a:gd name="T2" fmla="*/ 42 w 169"/>
                  <a:gd name="T3" fmla="*/ 0 h 42"/>
                  <a:gd name="T4" fmla="*/ 0 w 169"/>
                  <a:gd name="T5" fmla="*/ 42 h 42"/>
                  <a:gd name="T6" fmla="*/ 169 w 169"/>
                  <a:gd name="T7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9" h="42">
                    <a:moveTo>
                      <a:pt x="169" y="42"/>
                    </a:moveTo>
                    <a:lnTo>
                      <a:pt x="42" y="0"/>
                    </a:lnTo>
                    <a:lnTo>
                      <a:pt x="0" y="42"/>
                    </a:lnTo>
                    <a:lnTo>
                      <a:pt x="169" y="4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166">
                <a:extLst>
                  <a:ext uri="{FF2B5EF4-FFF2-40B4-BE49-F238E27FC236}">
                    <a16:creationId xmlns:a16="http://schemas.microsoft.com/office/drawing/2014/main" id="{93EC54A7-B9CC-4BAE-B7DC-B97EA654A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" y="1392"/>
                <a:ext cx="352" cy="43"/>
              </a:xfrm>
              <a:custGeom>
                <a:avLst/>
                <a:gdLst>
                  <a:gd name="T0" fmla="*/ 704 w 704"/>
                  <a:gd name="T1" fmla="*/ 23 h 86"/>
                  <a:gd name="T2" fmla="*/ 660 w 704"/>
                  <a:gd name="T3" fmla="*/ 0 h 86"/>
                  <a:gd name="T4" fmla="*/ 42 w 704"/>
                  <a:gd name="T5" fmla="*/ 0 h 86"/>
                  <a:gd name="T6" fmla="*/ 0 w 704"/>
                  <a:gd name="T7" fmla="*/ 44 h 86"/>
                  <a:gd name="T8" fmla="*/ 127 w 704"/>
                  <a:gd name="T9" fmla="*/ 86 h 86"/>
                  <a:gd name="T10" fmla="*/ 638 w 704"/>
                  <a:gd name="T11" fmla="*/ 86 h 86"/>
                  <a:gd name="T12" fmla="*/ 704 w 704"/>
                  <a:gd name="T13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4" h="86">
                    <a:moveTo>
                      <a:pt x="704" y="23"/>
                    </a:moveTo>
                    <a:lnTo>
                      <a:pt x="660" y="0"/>
                    </a:lnTo>
                    <a:lnTo>
                      <a:pt x="42" y="0"/>
                    </a:lnTo>
                    <a:lnTo>
                      <a:pt x="0" y="44"/>
                    </a:lnTo>
                    <a:lnTo>
                      <a:pt x="127" y="86"/>
                    </a:lnTo>
                    <a:lnTo>
                      <a:pt x="638" y="86"/>
                    </a:lnTo>
                    <a:lnTo>
                      <a:pt x="704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167">
                <a:extLst>
                  <a:ext uri="{FF2B5EF4-FFF2-40B4-BE49-F238E27FC236}">
                    <a16:creationId xmlns:a16="http://schemas.microsoft.com/office/drawing/2014/main" id="{8315B5BE-8A1E-4113-8046-0E66B8EA8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81 w 481"/>
                  <a:gd name="T39" fmla="*/ 33 h 33"/>
                  <a:gd name="T40" fmla="*/ 0 w 481"/>
                  <a:gd name="T4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81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168">
                <a:extLst>
                  <a:ext uri="{FF2B5EF4-FFF2-40B4-BE49-F238E27FC236}">
                    <a16:creationId xmlns:a16="http://schemas.microsoft.com/office/drawing/2014/main" id="{542FCB22-3499-4C7C-8500-22C0DDF168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75 w 481"/>
                  <a:gd name="T39" fmla="*/ 0 h 33"/>
                  <a:gd name="T40" fmla="*/ 473 w 481"/>
                  <a:gd name="T41" fmla="*/ 4 h 33"/>
                  <a:gd name="T42" fmla="*/ 467 w 481"/>
                  <a:gd name="T43" fmla="*/ 6 h 33"/>
                  <a:gd name="T44" fmla="*/ 458 w 481"/>
                  <a:gd name="T45" fmla="*/ 10 h 33"/>
                  <a:gd name="T46" fmla="*/ 446 w 481"/>
                  <a:gd name="T47" fmla="*/ 12 h 33"/>
                  <a:gd name="T48" fmla="*/ 431 w 481"/>
                  <a:gd name="T49" fmla="*/ 13 h 33"/>
                  <a:gd name="T50" fmla="*/ 411 w 481"/>
                  <a:gd name="T51" fmla="*/ 17 h 33"/>
                  <a:gd name="T52" fmla="*/ 388 w 481"/>
                  <a:gd name="T53" fmla="*/ 19 h 33"/>
                  <a:gd name="T54" fmla="*/ 363 w 481"/>
                  <a:gd name="T55" fmla="*/ 21 h 33"/>
                  <a:gd name="T56" fmla="*/ 336 w 481"/>
                  <a:gd name="T57" fmla="*/ 23 h 33"/>
                  <a:gd name="T58" fmla="*/ 306 w 481"/>
                  <a:gd name="T59" fmla="*/ 25 h 33"/>
                  <a:gd name="T60" fmla="*/ 273 w 481"/>
                  <a:gd name="T61" fmla="*/ 27 h 33"/>
                  <a:gd name="T62" fmla="*/ 238 w 481"/>
                  <a:gd name="T63" fmla="*/ 29 h 33"/>
                  <a:gd name="T64" fmla="*/ 202 w 481"/>
                  <a:gd name="T65" fmla="*/ 29 h 33"/>
                  <a:gd name="T66" fmla="*/ 163 w 481"/>
                  <a:gd name="T67" fmla="*/ 31 h 33"/>
                  <a:gd name="T68" fmla="*/ 123 w 481"/>
                  <a:gd name="T69" fmla="*/ 33 h 33"/>
                  <a:gd name="T70" fmla="*/ 83 w 481"/>
                  <a:gd name="T71" fmla="*/ 33 h 33"/>
                  <a:gd name="T72" fmla="*/ 42 w 481"/>
                  <a:gd name="T73" fmla="*/ 33 h 33"/>
                  <a:gd name="T74" fmla="*/ 0 w 481"/>
                  <a:gd name="T75" fmla="*/ 33 h 33"/>
                  <a:gd name="T76" fmla="*/ 0 w 481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75" y="0"/>
                    </a:lnTo>
                    <a:lnTo>
                      <a:pt x="473" y="4"/>
                    </a:lnTo>
                    <a:lnTo>
                      <a:pt x="467" y="6"/>
                    </a:lnTo>
                    <a:lnTo>
                      <a:pt x="458" y="10"/>
                    </a:lnTo>
                    <a:lnTo>
                      <a:pt x="446" y="12"/>
                    </a:lnTo>
                    <a:lnTo>
                      <a:pt x="431" y="13"/>
                    </a:lnTo>
                    <a:lnTo>
                      <a:pt x="411" y="17"/>
                    </a:lnTo>
                    <a:lnTo>
                      <a:pt x="388" y="19"/>
                    </a:lnTo>
                    <a:lnTo>
                      <a:pt x="363" y="21"/>
                    </a:lnTo>
                    <a:lnTo>
                      <a:pt x="336" y="23"/>
                    </a:lnTo>
                    <a:lnTo>
                      <a:pt x="306" y="25"/>
                    </a:lnTo>
                    <a:lnTo>
                      <a:pt x="273" y="27"/>
                    </a:lnTo>
                    <a:lnTo>
                      <a:pt x="238" y="29"/>
                    </a:lnTo>
                    <a:lnTo>
                      <a:pt x="202" y="29"/>
                    </a:lnTo>
                    <a:lnTo>
                      <a:pt x="163" y="31"/>
                    </a:lnTo>
                    <a:lnTo>
                      <a:pt x="123" y="33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Freeform 169">
                <a:extLst>
                  <a:ext uri="{FF2B5EF4-FFF2-40B4-BE49-F238E27FC236}">
                    <a16:creationId xmlns:a16="http://schemas.microsoft.com/office/drawing/2014/main" id="{C3A4E8A8-DE4C-4D99-95F6-40052494DA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7" cy="16"/>
              </a:xfrm>
              <a:custGeom>
                <a:avLst/>
                <a:gdLst>
                  <a:gd name="T0" fmla="*/ 0 w 475"/>
                  <a:gd name="T1" fmla="*/ 33 h 33"/>
                  <a:gd name="T2" fmla="*/ 42 w 475"/>
                  <a:gd name="T3" fmla="*/ 33 h 33"/>
                  <a:gd name="T4" fmla="*/ 83 w 475"/>
                  <a:gd name="T5" fmla="*/ 33 h 33"/>
                  <a:gd name="T6" fmla="*/ 123 w 475"/>
                  <a:gd name="T7" fmla="*/ 33 h 33"/>
                  <a:gd name="T8" fmla="*/ 163 w 475"/>
                  <a:gd name="T9" fmla="*/ 31 h 33"/>
                  <a:gd name="T10" fmla="*/ 202 w 475"/>
                  <a:gd name="T11" fmla="*/ 29 h 33"/>
                  <a:gd name="T12" fmla="*/ 238 w 475"/>
                  <a:gd name="T13" fmla="*/ 29 h 33"/>
                  <a:gd name="T14" fmla="*/ 273 w 475"/>
                  <a:gd name="T15" fmla="*/ 27 h 33"/>
                  <a:gd name="T16" fmla="*/ 306 w 475"/>
                  <a:gd name="T17" fmla="*/ 25 h 33"/>
                  <a:gd name="T18" fmla="*/ 336 w 475"/>
                  <a:gd name="T19" fmla="*/ 23 h 33"/>
                  <a:gd name="T20" fmla="*/ 363 w 475"/>
                  <a:gd name="T21" fmla="*/ 21 h 33"/>
                  <a:gd name="T22" fmla="*/ 388 w 475"/>
                  <a:gd name="T23" fmla="*/ 19 h 33"/>
                  <a:gd name="T24" fmla="*/ 411 w 475"/>
                  <a:gd name="T25" fmla="*/ 17 h 33"/>
                  <a:gd name="T26" fmla="*/ 431 w 475"/>
                  <a:gd name="T27" fmla="*/ 13 h 33"/>
                  <a:gd name="T28" fmla="*/ 446 w 475"/>
                  <a:gd name="T29" fmla="*/ 12 h 33"/>
                  <a:gd name="T30" fmla="*/ 458 w 475"/>
                  <a:gd name="T31" fmla="*/ 10 h 33"/>
                  <a:gd name="T32" fmla="*/ 467 w 475"/>
                  <a:gd name="T33" fmla="*/ 6 h 33"/>
                  <a:gd name="T34" fmla="*/ 473 w 475"/>
                  <a:gd name="T35" fmla="*/ 4 h 33"/>
                  <a:gd name="T36" fmla="*/ 475 w 475"/>
                  <a:gd name="T37" fmla="*/ 0 h 33"/>
                  <a:gd name="T38" fmla="*/ 469 w 475"/>
                  <a:gd name="T39" fmla="*/ 0 h 33"/>
                  <a:gd name="T40" fmla="*/ 467 w 475"/>
                  <a:gd name="T41" fmla="*/ 4 h 33"/>
                  <a:gd name="T42" fmla="*/ 461 w 475"/>
                  <a:gd name="T43" fmla="*/ 6 h 33"/>
                  <a:gd name="T44" fmla="*/ 454 w 475"/>
                  <a:gd name="T45" fmla="*/ 10 h 33"/>
                  <a:gd name="T46" fmla="*/ 440 w 475"/>
                  <a:gd name="T47" fmla="*/ 12 h 33"/>
                  <a:gd name="T48" fmla="*/ 425 w 475"/>
                  <a:gd name="T49" fmla="*/ 13 h 33"/>
                  <a:gd name="T50" fmla="*/ 406 w 475"/>
                  <a:gd name="T51" fmla="*/ 17 h 33"/>
                  <a:gd name="T52" fmla="*/ 385 w 475"/>
                  <a:gd name="T53" fmla="*/ 19 h 33"/>
                  <a:gd name="T54" fmla="*/ 360 w 475"/>
                  <a:gd name="T55" fmla="*/ 21 h 33"/>
                  <a:gd name="T56" fmla="*/ 333 w 475"/>
                  <a:gd name="T57" fmla="*/ 23 h 33"/>
                  <a:gd name="T58" fmla="*/ 302 w 475"/>
                  <a:gd name="T59" fmla="*/ 25 h 33"/>
                  <a:gd name="T60" fmla="*/ 269 w 475"/>
                  <a:gd name="T61" fmla="*/ 27 h 33"/>
                  <a:gd name="T62" fmla="*/ 235 w 475"/>
                  <a:gd name="T63" fmla="*/ 29 h 33"/>
                  <a:gd name="T64" fmla="*/ 198 w 475"/>
                  <a:gd name="T65" fmla="*/ 29 h 33"/>
                  <a:gd name="T66" fmla="*/ 161 w 475"/>
                  <a:gd name="T67" fmla="*/ 31 h 33"/>
                  <a:gd name="T68" fmla="*/ 121 w 475"/>
                  <a:gd name="T69" fmla="*/ 31 h 33"/>
                  <a:gd name="T70" fmla="*/ 83 w 475"/>
                  <a:gd name="T71" fmla="*/ 33 h 33"/>
                  <a:gd name="T72" fmla="*/ 42 w 475"/>
                  <a:gd name="T73" fmla="*/ 33 h 33"/>
                  <a:gd name="T74" fmla="*/ 0 w 475"/>
                  <a:gd name="T75" fmla="*/ 33 h 33"/>
                  <a:gd name="T76" fmla="*/ 0 w 475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5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3" y="33"/>
                    </a:lnTo>
                    <a:lnTo>
                      <a:pt x="163" y="31"/>
                    </a:lnTo>
                    <a:lnTo>
                      <a:pt x="202" y="29"/>
                    </a:lnTo>
                    <a:lnTo>
                      <a:pt x="238" y="29"/>
                    </a:lnTo>
                    <a:lnTo>
                      <a:pt x="273" y="27"/>
                    </a:lnTo>
                    <a:lnTo>
                      <a:pt x="306" y="25"/>
                    </a:lnTo>
                    <a:lnTo>
                      <a:pt x="336" y="23"/>
                    </a:lnTo>
                    <a:lnTo>
                      <a:pt x="363" y="21"/>
                    </a:lnTo>
                    <a:lnTo>
                      <a:pt x="388" y="19"/>
                    </a:lnTo>
                    <a:lnTo>
                      <a:pt x="411" y="17"/>
                    </a:lnTo>
                    <a:lnTo>
                      <a:pt x="431" y="13"/>
                    </a:lnTo>
                    <a:lnTo>
                      <a:pt x="446" y="12"/>
                    </a:lnTo>
                    <a:lnTo>
                      <a:pt x="458" y="10"/>
                    </a:lnTo>
                    <a:lnTo>
                      <a:pt x="467" y="6"/>
                    </a:lnTo>
                    <a:lnTo>
                      <a:pt x="473" y="4"/>
                    </a:lnTo>
                    <a:lnTo>
                      <a:pt x="475" y="0"/>
                    </a:lnTo>
                    <a:lnTo>
                      <a:pt x="469" y="0"/>
                    </a:lnTo>
                    <a:lnTo>
                      <a:pt x="467" y="4"/>
                    </a:lnTo>
                    <a:lnTo>
                      <a:pt x="461" y="6"/>
                    </a:lnTo>
                    <a:lnTo>
                      <a:pt x="454" y="10"/>
                    </a:lnTo>
                    <a:lnTo>
                      <a:pt x="440" y="12"/>
                    </a:lnTo>
                    <a:lnTo>
                      <a:pt x="425" y="13"/>
                    </a:lnTo>
                    <a:lnTo>
                      <a:pt x="406" y="17"/>
                    </a:lnTo>
                    <a:lnTo>
                      <a:pt x="385" y="19"/>
                    </a:lnTo>
                    <a:lnTo>
                      <a:pt x="360" y="21"/>
                    </a:lnTo>
                    <a:lnTo>
                      <a:pt x="333" y="23"/>
                    </a:lnTo>
                    <a:lnTo>
                      <a:pt x="302" y="25"/>
                    </a:lnTo>
                    <a:lnTo>
                      <a:pt x="269" y="27"/>
                    </a:lnTo>
                    <a:lnTo>
                      <a:pt x="235" y="29"/>
                    </a:lnTo>
                    <a:lnTo>
                      <a:pt x="198" y="29"/>
                    </a:lnTo>
                    <a:lnTo>
                      <a:pt x="161" y="31"/>
                    </a:lnTo>
                    <a:lnTo>
                      <a:pt x="121" y="31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" name="Freeform 170">
                <a:extLst>
                  <a:ext uri="{FF2B5EF4-FFF2-40B4-BE49-F238E27FC236}">
                    <a16:creationId xmlns:a16="http://schemas.microsoft.com/office/drawing/2014/main" id="{BAE9DADD-62EC-41DF-A4AD-03EE55B8F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5" cy="16"/>
              </a:xfrm>
              <a:custGeom>
                <a:avLst/>
                <a:gdLst>
                  <a:gd name="T0" fmla="*/ 0 w 469"/>
                  <a:gd name="T1" fmla="*/ 33 h 33"/>
                  <a:gd name="T2" fmla="*/ 42 w 469"/>
                  <a:gd name="T3" fmla="*/ 33 h 33"/>
                  <a:gd name="T4" fmla="*/ 83 w 469"/>
                  <a:gd name="T5" fmla="*/ 33 h 33"/>
                  <a:gd name="T6" fmla="*/ 121 w 469"/>
                  <a:gd name="T7" fmla="*/ 31 h 33"/>
                  <a:gd name="T8" fmla="*/ 161 w 469"/>
                  <a:gd name="T9" fmla="*/ 31 h 33"/>
                  <a:gd name="T10" fmla="*/ 198 w 469"/>
                  <a:gd name="T11" fmla="*/ 29 h 33"/>
                  <a:gd name="T12" fmla="*/ 235 w 469"/>
                  <a:gd name="T13" fmla="*/ 29 h 33"/>
                  <a:gd name="T14" fmla="*/ 269 w 469"/>
                  <a:gd name="T15" fmla="*/ 27 h 33"/>
                  <a:gd name="T16" fmla="*/ 302 w 469"/>
                  <a:gd name="T17" fmla="*/ 25 h 33"/>
                  <a:gd name="T18" fmla="*/ 333 w 469"/>
                  <a:gd name="T19" fmla="*/ 23 h 33"/>
                  <a:gd name="T20" fmla="*/ 360 w 469"/>
                  <a:gd name="T21" fmla="*/ 21 h 33"/>
                  <a:gd name="T22" fmla="*/ 385 w 469"/>
                  <a:gd name="T23" fmla="*/ 19 h 33"/>
                  <a:gd name="T24" fmla="*/ 406 w 469"/>
                  <a:gd name="T25" fmla="*/ 17 h 33"/>
                  <a:gd name="T26" fmla="*/ 425 w 469"/>
                  <a:gd name="T27" fmla="*/ 13 h 33"/>
                  <a:gd name="T28" fmla="*/ 440 w 469"/>
                  <a:gd name="T29" fmla="*/ 12 h 33"/>
                  <a:gd name="T30" fmla="*/ 454 w 469"/>
                  <a:gd name="T31" fmla="*/ 10 h 33"/>
                  <a:gd name="T32" fmla="*/ 461 w 469"/>
                  <a:gd name="T33" fmla="*/ 6 h 33"/>
                  <a:gd name="T34" fmla="*/ 467 w 469"/>
                  <a:gd name="T35" fmla="*/ 4 h 33"/>
                  <a:gd name="T36" fmla="*/ 469 w 469"/>
                  <a:gd name="T37" fmla="*/ 0 h 33"/>
                  <a:gd name="T38" fmla="*/ 463 w 469"/>
                  <a:gd name="T39" fmla="*/ 0 h 33"/>
                  <a:gd name="T40" fmla="*/ 461 w 469"/>
                  <a:gd name="T41" fmla="*/ 4 h 33"/>
                  <a:gd name="T42" fmla="*/ 456 w 469"/>
                  <a:gd name="T43" fmla="*/ 6 h 33"/>
                  <a:gd name="T44" fmla="*/ 448 w 469"/>
                  <a:gd name="T45" fmla="*/ 8 h 33"/>
                  <a:gd name="T46" fmla="*/ 435 w 469"/>
                  <a:gd name="T47" fmla="*/ 12 h 33"/>
                  <a:gd name="T48" fmla="*/ 419 w 469"/>
                  <a:gd name="T49" fmla="*/ 13 h 33"/>
                  <a:gd name="T50" fmla="*/ 402 w 469"/>
                  <a:gd name="T51" fmla="*/ 15 h 33"/>
                  <a:gd name="T52" fmla="*/ 379 w 469"/>
                  <a:gd name="T53" fmla="*/ 19 h 33"/>
                  <a:gd name="T54" fmla="*/ 356 w 469"/>
                  <a:gd name="T55" fmla="*/ 21 h 33"/>
                  <a:gd name="T56" fmla="*/ 327 w 469"/>
                  <a:gd name="T57" fmla="*/ 23 h 33"/>
                  <a:gd name="T58" fmla="*/ 298 w 469"/>
                  <a:gd name="T59" fmla="*/ 25 h 33"/>
                  <a:gd name="T60" fmla="*/ 265 w 469"/>
                  <a:gd name="T61" fmla="*/ 27 h 33"/>
                  <a:gd name="T62" fmla="*/ 233 w 469"/>
                  <a:gd name="T63" fmla="*/ 27 h 33"/>
                  <a:gd name="T64" fmla="*/ 196 w 469"/>
                  <a:gd name="T65" fmla="*/ 29 h 33"/>
                  <a:gd name="T66" fmla="*/ 159 w 469"/>
                  <a:gd name="T67" fmla="*/ 31 h 33"/>
                  <a:gd name="T68" fmla="*/ 121 w 469"/>
                  <a:gd name="T69" fmla="*/ 31 h 33"/>
                  <a:gd name="T70" fmla="*/ 81 w 469"/>
                  <a:gd name="T71" fmla="*/ 31 h 33"/>
                  <a:gd name="T72" fmla="*/ 40 w 469"/>
                  <a:gd name="T73" fmla="*/ 33 h 33"/>
                  <a:gd name="T74" fmla="*/ 0 w 469"/>
                  <a:gd name="T75" fmla="*/ 33 h 33"/>
                  <a:gd name="T76" fmla="*/ 0 w 469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9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1" y="31"/>
                    </a:lnTo>
                    <a:lnTo>
                      <a:pt x="161" y="31"/>
                    </a:lnTo>
                    <a:lnTo>
                      <a:pt x="198" y="29"/>
                    </a:lnTo>
                    <a:lnTo>
                      <a:pt x="235" y="29"/>
                    </a:lnTo>
                    <a:lnTo>
                      <a:pt x="269" y="27"/>
                    </a:lnTo>
                    <a:lnTo>
                      <a:pt x="302" y="25"/>
                    </a:lnTo>
                    <a:lnTo>
                      <a:pt x="333" y="23"/>
                    </a:lnTo>
                    <a:lnTo>
                      <a:pt x="360" y="21"/>
                    </a:lnTo>
                    <a:lnTo>
                      <a:pt x="385" y="19"/>
                    </a:lnTo>
                    <a:lnTo>
                      <a:pt x="406" y="17"/>
                    </a:lnTo>
                    <a:lnTo>
                      <a:pt x="425" y="13"/>
                    </a:lnTo>
                    <a:lnTo>
                      <a:pt x="440" y="12"/>
                    </a:lnTo>
                    <a:lnTo>
                      <a:pt x="454" y="10"/>
                    </a:lnTo>
                    <a:lnTo>
                      <a:pt x="461" y="6"/>
                    </a:lnTo>
                    <a:lnTo>
                      <a:pt x="467" y="4"/>
                    </a:lnTo>
                    <a:lnTo>
                      <a:pt x="469" y="0"/>
                    </a:lnTo>
                    <a:lnTo>
                      <a:pt x="463" y="0"/>
                    </a:lnTo>
                    <a:lnTo>
                      <a:pt x="461" y="4"/>
                    </a:lnTo>
                    <a:lnTo>
                      <a:pt x="456" y="6"/>
                    </a:lnTo>
                    <a:lnTo>
                      <a:pt x="448" y="8"/>
                    </a:lnTo>
                    <a:lnTo>
                      <a:pt x="435" y="12"/>
                    </a:lnTo>
                    <a:lnTo>
                      <a:pt x="419" y="13"/>
                    </a:lnTo>
                    <a:lnTo>
                      <a:pt x="402" y="15"/>
                    </a:lnTo>
                    <a:lnTo>
                      <a:pt x="379" y="19"/>
                    </a:lnTo>
                    <a:lnTo>
                      <a:pt x="356" y="21"/>
                    </a:lnTo>
                    <a:lnTo>
                      <a:pt x="327" y="23"/>
                    </a:lnTo>
                    <a:lnTo>
                      <a:pt x="298" y="25"/>
                    </a:lnTo>
                    <a:lnTo>
                      <a:pt x="265" y="27"/>
                    </a:lnTo>
                    <a:lnTo>
                      <a:pt x="233" y="27"/>
                    </a:lnTo>
                    <a:lnTo>
                      <a:pt x="196" y="29"/>
                    </a:lnTo>
                    <a:lnTo>
                      <a:pt x="159" y="31"/>
                    </a:lnTo>
                    <a:lnTo>
                      <a:pt x="121" y="31"/>
                    </a:lnTo>
                    <a:lnTo>
                      <a:pt x="81" y="31"/>
                    </a:lnTo>
                    <a:lnTo>
                      <a:pt x="40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171">
                <a:extLst>
                  <a:ext uri="{FF2B5EF4-FFF2-40B4-BE49-F238E27FC236}">
                    <a16:creationId xmlns:a16="http://schemas.microsoft.com/office/drawing/2014/main" id="{68A5D97C-7BF5-458C-8B74-BC1C31907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2" cy="16"/>
              </a:xfrm>
              <a:custGeom>
                <a:avLst/>
                <a:gdLst>
                  <a:gd name="T0" fmla="*/ 0 w 463"/>
                  <a:gd name="T1" fmla="*/ 33 h 33"/>
                  <a:gd name="T2" fmla="*/ 40 w 463"/>
                  <a:gd name="T3" fmla="*/ 33 h 33"/>
                  <a:gd name="T4" fmla="*/ 81 w 463"/>
                  <a:gd name="T5" fmla="*/ 31 h 33"/>
                  <a:gd name="T6" fmla="*/ 121 w 463"/>
                  <a:gd name="T7" fmla="*/ 31 h 33"/>
                  <a:gd name="T8" fmla="*/ 159 w 463"/>
                  <a:gd name="T9" fmla="*/ 31 h 33"/>
                  <a:gd name="T10" fmla="*/ 196 w 463"/>
                  <a:gd name="T11" fmla="*/ 29 h 33"/>
                  <a:gd name="T12" fmla="*/ 233 w 463"/>
                  <a:gd name="T13" fmla="*/ 27 h 33"/>
                  <a:gd name="T14" fmla="*/ 265 w 463"/>
                  <a:gd name="T15" fmla="*/ 27 h 33"/>
                  <a:gd name="T16" fmla="*/ 298 w 463"/>
                  <a:gd name="T17" fmla="*/ 25 h 33"/>
                  <a:gd name="T18" fmla="*/ 327 w 463"/>
                  <a:gd name="T19" fmla="*/ 23 h 33"/>
                  <a:gd name="T20" fmla="*/ 356 w 463"/>
                  <a:gd name="T21" fmla="*/ 21 h 33"/>
                  <a:gd name="T22" fmla="*/ 379 w 463"/>
                  <a:gd name="T23" fmla="*/ 19 h 33"/>
                  <a:gd name="T24" fmla="*/ 402 w 463"/>
                  <a:gd name="T25" fmla="*/ 15 h 33"/>
                  <a:gd name="T26" fmla="*/ 419 w 463"/>
                  <a:gd name="T27" fmla="*/ 13 h 33"/>
                  <a:gd name="T28" fmla="*/ 435 w 463"/>
                  <a:gd name="T29" fmla="*/ 12 h 33"/>
                  <a:gd name="T30" fmla="*/ 448 w 463"/>
                  <a:gd name="T31" fmla="*/ 8 h 33"/>
                  <a:gd name="T32" fmla="*/ 456 w 463"/>
                  <a:gd name="T33" fmla="*/ 6 h 33"/>
                  <a:gd name="T34" fmla="*/ 461 w 463"/>
                  <a:gd name="T35" fmla="*/ 4 h 33"/>
                  <a:gd name="T36" fmla="*/ 463 w 463"/>
                  <a:gd name="T37" fmla="*/ 0 h 33"/>
                  <a:gd name="T38" fmla="*/ 458 w 463"/>
                  <a:gd name="T39" fmla="*/ 0 h 33"/>
                  <a:gd name="T40" fmla="*/ 456 w 463"/>
                  <a:gd name="T41" fmla="*/ 4 h 33"/>
                  <a:gd name="T42" fmla="*/ 450 w 463"/>
                  <a:gd name="T43" fmla="*/ 6 h 33"/>
                  <a:gd name="T44" fmla="*/ 442 w 463"/>
                  <a:gd name="T45" fmla="*/ 8 h 33"/>
                  <a:gd name="T46" fmla="*/ 431 w 463"/>
                  <a:gd name="T47" fmla="*/ 12 h 33"/>
                  <a:gd name="T48" fmla="*/ 415 w 463"/>
                  <a:gd name="T49" fmla="*/ 13 h 33"/>
                  <a:gd name="T50" fmla="*/ 396 w 463"/>
                  <a:gd name="T51" fmla="*/ 15 h 33"/>
                  <a:gd name="T52" fmla="*/ 375 w 463"/>
                  <a:gd name="T53" fmla="*/ 19 h 33"/>
                  <a:gd name="T54" fmla="*/ 350 w 463"/>
                  <a:gd name="T55" fmla="*/ 21 h 33"/>
                  <a:gd name="T56" fmla="*/ 323 w 463"/>
                  <a:gd name="T57" fmla="*/ 23 h 33"/>
                  <a:gd name="T58" fmla="*/ 294 w 463"/>
                  <a:gd name="T59" fmla="*/ 25 h 33"/>
                  <a:gd name="T60" fmla="*/ 263 w 463"/>
                  <a:gd name="T61" fmla="*/ 27 h 33"/>
                  <a:gd name="T62" fmla="*/ 229 w 463"/>
                  <a:gd name="T63" fmla="*/ 27 h 33"/>
                  <a:gd name="T64" fmla="*/ 194 w 463"/>
                  <a:gd name="T65" fmla="*/ 29 h 33"/>
                  <a:gd name="T66" fmla="*/ 158 w 463"/>
                  <a:gd name="T67" fmla="*/ 29 h 33"/>
                  <a:gd name="T68" fmla="*/ 119 w 463"/>
                  <a:gd name="T69" fmla="*/ 31 h 33"/>
                  <a:gd name="T70" fmla="*/ 81 w 463"/>
                  <a:gd name="T71" fmla="*/ 31 h 33"/>
                  <a:gd name="T72" fmla="*/ 40 w 463"/>
                  <a:gd name="T73" fmla="*/ 31 h 33"/>
                  <a:gd name="T74" fmla="*/ 0 w 463"/>
                  <a:gd name="T75" fmla="*/ 31 h 33"/>
                  <a:gd name="T76" fmla="*/ 0 w 463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3" h="33">
                    <a:moveTo>
                      <a:pt x="0" y="33"/>
                    </a:moveTo>
                    <a:lnTo>
                      <a:pt x="40" y="33"/>
                    </a:lnTo>
                    <a:lnTo>
                      <a:pt x="81" y="31"/>
                    </a:lnTo>
                    <a:lnTo>
                      <a:pt x="121" y="31"/>
                    </a:lnTo>
                    <a:lnTo>
                      <a:pt x="159" y="31"/>
                    </a:lnTo>
                    <a:lnTo>
                      <a:pt x="196" y="29"/>
                    </a:lnTo>
                    <a:lnTo>
                      <a:pt x="233" y="27"/>
                    </a:lnTo>
                    <a:lnTo>
                      <a:pt x="265" y="27"/>
                    </a:lnTo>
                    <a:lnTo>
                      <a:pt x="298" y="25"/>
                    </a:lnTo>
                    <a:lnTo>
                      <a:pt x="327" y="23"/>
                    </a:lnTo>
                    <a:lnTo>
                      <a:pt x="356" y="21"/>
                    </a:lnTo>
                    <a:lnTo>
                      <a:pt x="379" y="19"/>
                    </a:lnTo>
                    <a:lnTo>
                      <a:pt x="402" y="15"/>
                    </a:lnTo>
                    <a:lnTo>
                      <a:pt x="419" y="13"/>
                    </a:lnTo>
                    <a:lnTo>
                      <a:pt x="435" y="12"/>
                    </a:lnTo>
                    <a:lnTo>
                      <a:pt x="448" y="8"/>
                    </a:lnTo>
                    <a:lnTo>
                      <a:pt x="456" y="6"/>
                    </a:lnTo>
                    <a:lnTo>
                      <a:pt x="461" y="4"/>
                    </a:lnTo>
                    <a:lnTo>
                      <a:pt x="463" y="0"/>
                    </a:lnTo>
                    <a:lnTo>
                      <a:pt x="458" y="0"/>
                    </a:lnTo>
                    <a:lnTo>
                      <a:pt x="456" y="4"/>
                    </a:lnTo>
                    <a:lnTo>
                      <a:pt x="450" y="6"/>
                    </a:lnTo>
                    <a:lnTo>
                      <a:pt x="442" y="8"/>
                    </a:lnTo>
                    <a:lnTo>
                      <a:pt x="431" y="12"/>
                    </a:lnTo>
                    <a:lnTo>
                      <a:pt x="415" y="13"/>
                    </a:lnTo>
                    <a:lnTo>
                      <a:pt x="396" y="15"/>
                    </a:lnTo>
                    <a:lnTo>
                      <a:pt x="375" y="19"/>
                    </a:lnTo>
                    <a:lnTo>
                      <a:pt x="350" y="21"/>
                    </a:lnTo>
                    <a:lnTo>
                      <a:pt x="323" y="23"/>
                    </a:lnTo>
                    <a:lnTo>
                      <a:pt x="294" y="25"/>
                    </a:lnTo>
                    <a:lnTo>
                      <a:pt x="263" y="27"/>
                    </a:lnTo>
                    <a:lnTo>
                      <a:pt x="229" y="27"/>
                    </a:lnTo>
                    <a:lnTo>
                      <a:pt x="194" y="29"/>
                    </a:lnTo>
                    <a:lnTo>
                      <a:pt x="158" y="29"/>
                    </a:lnTo>
                    <a:lnTo>
                      <a:pt x="119" y="31"/>
                    </a:lnTo>
                    <a:lnTo>
                      <a:pt x="81" y="31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172">
                <a:extLst>
                  <a:ext uri="{FF2B5EF4-FFF2-40B4-BE49-F238E27FC236}">
                    <a16:creationId xmlns:a16="http://schemas.microsoft.com/office/drawing/2014/main" id="{45A82C5C-7A6A-416C-B3D1-28E8CC275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9" cy="15"/>
              </a:xfrm>
              <a:custGeom>
                <a:avLst/>
                <a:gdLst>
                  <a:gd name="T0" fmla="*/ 0 w 458"/>
                  <a:gd name="T1" fmla="*/ 31 h 31"/>
                  <a:gd name="T2" fmla="*/ 40 w 458"/>
                  <a:gd name="T3" fmla="*/ 31 h 31"/>
                  <a:gd name="T4" fmla="*/ 81 w 458"/>
                  <a:gd name="T5" fmla="*/ 31 h 31"/>
                  <a:gd name="T6" fmla="*/ 119 w 458"/>
                  <a:gd name="T7" fmla="*/ 31 h 31"/>
                  <a:gd name="T8" fmla="*/ 158 w 458"/>
                  <a:gd name="T9" fmla="*/ 29 h 31"/>
                  <a:gd name="T10" fmla="*/ 194 w 458"/>
                  <a:gd name="T11" fmla="*/ 29 h 31"/>
                  <a:gd name="T12" fmla="*/ 229 w 458"/>
                  <a:gd name="T13" fmla="*/ 27 h 31"/>
                  <a:gd name="T14" fmla="*/ 263 w 458"/>
                  <a:gd name="T15" fmla="*/ 27 h 31"/>
                  <a:gd name="T16" fmla="*/ 294 w 458"/>
                  <a:gd name="T17" fmla="*/ 25 h 31"/>
                  <a:gd name="T18" fmla="*/ 323 w 458"/>
                  <a:gd name="T19" fmla="*/ 23 h 31"/>
                  <a:gd name="T20" fmla="*/ 350 w 458"/>
                  <a:gd name="T21" fmla="*/ 21 h 31"/>
                  <a:gd name="T22" fmla="*/ 375 w 458"/>
                  <a:gd name="T23" fmla="*/ 19 h 31"/>
                  <a:gd name="T24" fmla="*/ 396 w 458"/>
                  <a:gd name="T25" fmla="*/ 15 h 31"/>
                  <a:gd name="T26" fmla="*/ 415 w 458"/>
                  <a:gd name="T27" fmla="*/ 13 h 31"/>
                  <a:gd name="T28" fmla="*/ 431 w 458"/>
                  <a:gd name="T29" fmla="*/ 12 h 31"/>
                  <a:gd name="T30" fmla="*/ 442 w 458"/>
                  <a:gd name="T31" fmla="*/ 8 h 31"/>
                  <a:gd name="T32" fmla="*/ 450 w 458"/>
                  <a:gd name="T33" fmla="*/ 6 h 31"/>
                  <a:gd name="T34" fmla="*/ 456 w 458"/>
                  <a:gd name="T35" fmla="*/ 4 h 31"/>
                  <a:gd name="T36" fmla="*/ 458 w 458"/>
                  <a:gd name="T37" fmla="*/ 0 h 31"/>
                  <a:gd name="T38" fmla="*/ 452 w 458"/>
                  <a:gd name="T39" fmla="*/ 0 h 31"/>
                  <a:gd name="T40" fmla="*/ 450 w 458"/>
                  <a:gd name="T41" fmla="*/ 4 h 31"/>
                  <a:gd name="T42" fmla="*/ 444 w 458"/>
                  <a:gd name="T43" fmla="*/ 6 h 31"/>
                  <a:gd name="T44" fmla="*/ 435 w 458"/>
                  <a:gd name="T45" fmla="*/ 10 h 31"/>
                  <a:gd name="T46" fmla="*/ 421 w 458"/>
                  <a:gd name="T47" fmla="*/ 12 h 31"/>
                  <a:gd name="T48" fmla="*/ 404 w 458"/>
                  <a:gd name="T49" fmla="*/ 13 h 31"/>
                  <a:gd name="T50" fmla="*/ 385 w 458"/>
                  <a:gd name="T51" fmla="*/ 17 h 31"/>
                  <a:gd name="T52" fmla="*/ 361 w 458"/>
                  <a:gd name="T53" fmla="*/ 19 h 31"/>
                  <a:gd name="T54" fmla="*/ 335 w 458"/>
                  <a:gd name="T55" fmla="*/ 21 h 31"/>
                  <a:gd name="T56" fmla="*/ 304 w 458"/>
                  <a:gd name="T57" fmla="*/ 23 h 31"/>
                  <a:gd name="T58" fmla="*/ 273 w 458"/>
                  <a:gd name="T59" fmla="*/ 25 h 31"/>
                  <a:gd name="T60" fmla="*/ 238 w 458"/>
                  <a:gd name="T61" fmla="*/ 27 h 31"/>
                  <a:gd name="T62" fmla="*/ 202 w 458"/>
                  <a:gd name="T63" fmla="*/ 29 h 31"/>
                  <a:gd name="T64" fmla="*/ 163 w 458"/>
                  <a:gd name="T65" fmla="*/ 29 h 31"/>
                  <a:gd name="T66" fmla="*/ 125 w 458"/>
                  <a:gd name="T67" fmla="*/ 31 h 31"/>
                  <a:gd name="T68" fmla="*/ 84 w 458"/>
                  <a:gd name="T69" fmla="*/ 31 h 31"/>
                  <a:gd name="T70" fmla="*/ 42 w 458"/>
                  <a:gd name="T71" fmla="*/ 31 h 31"/>
                  <a:gd name="T72" fmla="*/ 0 w 458"/>
                  <a:gd name="T73" fmla="*/ 31 h 31"/>
                  <a:gd name="T74" fmla="*/ 0 w 458"/>
                  <a:gd name="T75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8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31"/>
                    </a:lnTo>
                    <a:lnTo>
                      <a:pt x="119" y="31"/>
                    </a:lnTo>
                    <a:lnTo>
                      <a:pt x="158" y="29"/>
                    </a:lnTo>
                    <a:lnTo>
                      <a:pt x="194" y="29"/>
                    </a:lnTo>
                    <a:lnTo>
                      <a:pt x="229" y="27"/>
                    </a:lnTo>
                    <a:lnTo>
                      <a:pt x="263" y="27"/>
                    </a:lnTo>
                    <a:lnTo>
                      <a:pt x="294" y="25"/>
                    </a:lnTo>
                    <a:lnTo>
                      <a:pt x="323" y="23"/>
                    </a:lnTo>
                    <a:lnTo>
                      <a:pt x="350" y="21"/>
                    </a:lnTo>
                    <a:lnTo>
                      <a:pt x="375" y="19"/>
                    </a:lnTo>
                    <a:lnTo>
                      <a:pt x="396" y="15"/>
                    </a:lnTo>
                    <a:lnTo>
                      <a:pt x="415" y="13"/>
                    </a:lnTo>
                    <a:lnTo>
                      <a:pt x="431" y="12"/>
                    </a:lnTo>
                    <a:lnTo>
                      <a:pt x="442" y="8"/>
                    </a:lnTo>
                    <a:lnTo>
                      <a:pt x="450" y="6"/>
                    </a:lnTo>
                    <a:lnTo>
                      <a:pt x="456" y="4"/>
                    </a:lnTo>
                    <a:lnTo>
                      <a:pt x="458" y="0"/>
                    </a:lnTo>
                    <a:lnTo>
                      <a:pt x="452" y="0"/>
                    </a:lnTo>
                    <a:lnTo>
                      <a:pt x="450" y="4"/>
                    </a:lnTo>
                    <a:lnTo>
                      <a:pt x="444" y="6"/>
                    </a:lnTo>
                    <a:lnTo>
                      <a:pt x="435" y="10"/>
                    </a:lnTo>
                    <a:lnTo>
                      <a:pt x="421" y="12"/>
                    </a:lnTo>
                    <a:lnTo>
                      <a:pt x="404" y="13"/>
                    </a:lnTo>
                    <a:lnTo>
                      <a:pt x="385" y="17"/>
                    </a:lnTo>
                    <a:lnTo>
                      <a:pt x="361" y="19"/>
                    </a:lnTo>
                    <a:lnTo>
                      <a:pt x="335" y="21"/>
                    </a:lnTo>
                    <a:lnTo>
                      <a:pt x="304" y="23"/>
                    </a:lnTo>
                    <a:lnTo>
                      <a:pt x="273" y="25"/>
                    </a:lnTo>
                    <a:lnTo>
                      <a:pt x="238" y="27"/>
                    </a:lnTo>
                    <a:lnTo>
                      <a:pt x="202" y="29"/>
                    </a:lnTo>
                    <a:lnTo>
                      <a:pt x="163" y="29"/>
                    </a:lnTo>
                    <a:lnTo>
                      <a:pt x="125" y="31"/>
                    </a:lnTo>
                    <a:lnTo>
                      <a:pt x="84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173">
                <a:extLst>
                  <a:ext uri="{FF2B5EF4-FFF2-40B4-BE49-F238E27FC236}">
                    <a16:creationId xmlns:a16="http://schemas.microsoft.com/office/drawing/2014/main" id="{87E95FBB-E1CC-4DB1-AC85-0EEF0D2D45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6" cy="15"/>
              </a:xfrm>
              <a:custGeom>
                <a:avLst/>
                <a:gdLst>
                  <a:gd name="T0" fmla="*/ 0 w 452"/>
                  <a:gd name="T1" fmla="*/ 31 h 31"/>
                  <a:gd name="T2" fmla="*/ 42 w 452"/>
                  <a:gd name="T3" fmla="*/ 31 h 31"/>
                  <a:gd name="T4" fmla="*/ 84 w 452"/>
                  <a:gd name="T5" fmla="*/ 31 h 31"/>
                  <a:gd name="T6" fmla="*/ 125 w 452"/>
                  <a:gd name="T7" fmla="*/ 31 h 31"/>
                  <a:gd name="T8" fmla="*/ 163 w 452"/>
                  <a:gd name="T9" fmla="*/ 29 h 31"/>
                  <a:gd name="T10" fmla="*/ 202 w 452"/>
                  <a:gd name="T11" fmla="*/ 29 h 31"/>
                  <a:gd name="T12" fmla="*/ 238 w 452"/>
                  <a:gd name="T13" fmla="*/ 27 h 31"/>
                  <a:gd name="T14" fmla="*/ 273 w 452"/>
                  <a:gd name="T15" fmla="*/ 25 h 31"/>
                  <a:gd name="T16" fmla="*/ 304 w 452"/>
                  <a:gd name="T17" fmla="*/ 23 h 31"/>
                  <a:gd name="T18" fmla="*/ 335 w 452"/>
                  <a:gd name="T19" fmla="*/ 21 h 31"/>
                  <a:gd name="T20" fmla="*/ 361 w 452"/>
                  <a:gd name="T21" fmla="*/ 19 h 31"/>
                  <a:gd name="T22" fmla="*/ 385 w 452"/>
                  <a:gd name="T23" fmla="*/ 17 h 31"/>
                  <a:gd name="T24" fmla="*/ 404 w 452"/>
                  <a:gd name="T25" fmla="*/ 13 h 31"/>
                  <a:gd name="T26" fmla="*/ 421 w 452"/>
                  <a:gd name="T27" fmla="*/ 12 h 31"/>
                  <a:gd name="T28" fmla="*/ 435 w 452"/>
                  <a:gd name="T29" fmla="*/ 10 h 31"/>
                  <a:gd name="T30" fmla="*/ 444 w 452"/>
                  <a:gd name="T31" fmla="*/ 6 h 31"/>
                  <a:gd name="T32" fmla="*/ 450 w 452"/>
                  <a:gd name="T33" fmla="*/ 4 h 31"/>
                  <a:gd name="T34" fmla="*/ 452 w 452"/>
                  <a:gd name="T35" fmla="*/ 0 h 31"/>
                  <a:gd name="T36" fmla="*/ 446 w 452"/>
                  <a:gd name="T37" fmla="*/ 0 h 31"/>
                  <a:gd name="T38" fmla="*/ 444 w 452"/>
                  <a:gd name="T39" fmla="*/ 4 h 31"/>
                  <a:gd name="T40" fmla="*/ 438 w 452"/>
                  <a:gd name="T41" fmla="*/ 6 h 31"/>
                  <a:gd name="T42" fmla="*/ 429 w 452"/>
                  <a:gd name="T43" fmla="*/ 10 h 31"/>
                  <a:gd name="T44" fmla="*/ 415 w 452"/>
                  <a:gd name="T45" fmla="*/ 12 h 31"/>
                  <a:gd name="T46" fmla="*/ 400 w 452"/>
                  <a:gd name="T47" fmla="*/ 13 h 31"/>
                  <a:gd name="T48" fmla="*/ 379 w 452"/>
                  <a:gd name="T49" fmla="*/ 17 h 31"/>
                  <a:gd name="T50" fmla="*/ 356 w 452"/>
                  <a:gd name="T51" fmla="*/ 19 h 31"/>
                  <a:gd name="T52" fmla="*/ 329 w 452"/>
                  <a:gd name="T53" fmla="*/ 21 h 31"/>
                  <a:gd name="T54" fmla="*/ 300 w 452"/>
                  <a:gd name="T55" fmla="*/ 23 h 31"/>
                  <a:gd name="T56" fmla="*/ 269 w 452"/>
                  <a:gd name="T57" fmla="*/ 25 h 31"/>
                  <a:gd name="T58" fmla="*/ 235 w 452"/>
                  <a:gd name="T59" fmla="*/ 27 h 31"/>
                  <a:gd name="T60" fmla="*/ 200 w 452"/>
                  <a:gd name="T61" fmla="*/ 27 h 31"/>
                  <a:gd name="T62" fmla="*/ 161 w 452"/>
                  <a:gd name="T63" fmla="*/ 29 h 31"/>
                  <a:gd name="T64" fmla="*/ 123 w 452"/>
                  <a:gd name="T65" fmla="*/ 29 h 31"/>
                  <a:gd name="T66" fmla="*/ 83 w 452"/>
                  <a:gd name="T67" fmla="*/ 31 h 31"/>
                  <a:gd name="T68" fmla="*/ 42 w 452"/>
                  <a:gd name="T69" fmla="*/ 31 h 31"/>
                  <a:gd name="T70" fmla="*/ 0 w 452"/>
                  <a:gd name="T71" fmla="*/ 31 h 31"/>
                  <a:gd name="T72" fmla="*/ 0 w 452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52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4" y="31"/>
                    </a:lnTo>
                    <a:lnTo>
                      <a:pt x="125" y="31"/>
                    </a:lnTo>
                    <a:lnTo>
                      <a:pt x="163" y="29"/>
                    </a:lnTo>
                    <a:lnTo>
                      <a:pt x="202" y="29"/>
                    </a:lnTo>
                    <a:lnTo>
                      <a:pt x="238" y="27"/>
                    </a:lnTo>
                    <a:lnTo>
                      <a:pt x="273" y="25"/>
                    </a:lnTo>
                    <a:lnTo>
                      <a:pt x="304" y="23"/>
                    </a:lnTo>
                    <a:lnTo>
                      <a:pt x="335" y="21"/>
                    </a:lnTo>
                    <a:lnTo>
                      <a:pt x="361" y="19"/>
                    </a:lnTo>
                    <a:lnTo>
                      <a:pt x="385" y="17"/>
                    </a:lnTo>
                    <a:lnTo>
                      <a:pt x="404" y="13"/>
                    </a:lnTo>
                    <a:lnTo>
                      <a:pt x="421" y="12"/>
                    </a:lnTo>
                    <a:lnTo>
                      <a:pt x="435" y="10"/>
                    </a:lnTo>
                    <a:lnTo>
                      <a:pt x="444" y="6"/>
                    </a:lnTo>
                    <a:lnTo>
                      <a:pt x="450" y="4"/>
                    </a:lnTo>
                    <a:lnTo>
                      <a:pt x="452" y="0"/>
                    </a:lnTo>
                    <a:lnTo>
                      <a:pt x="446" y="0"/>
                    </a:lnTo>
                    <a:lnTo>
                      <a:pt x="444" y="4"/>
                    </a:lnTo>
                    <a:lnTo>
                      <a:pt x="438" y="6"/>
                    </a:lnTo>
                    <a:lnTo>
                      <a:pt x="429" y="10"/>
                    </a:lnTo>
                    <a:lnTo>
                      <a:pt x="415" y="12"/>
                    </a:lnTo>
                    <a:lnTo>
                      <a:pt x="400" y="13"/>
                    </a:lnTo>
                    <a:lnTo>
                      <a:pt x="379" y="17"/>
                    </a:lnTo>
                    <a:lnTo>
                      <a:pt x="356" y="19"/>
                    </a:lnTo>
                    <a:lnTo>
                      <a:pt x="329" y="21"/>
                    </a:lnTo>
                    <a:lnTo>
                      <a:pt x="300" y="23"/>
                    </a:lnTo>
                    <a:lnTo>
                      <a:pt x="269" y="25"/>
                    </a:lnTo>
                    <a:lnTo>
                      <a:pt x="235" y="27"/>
                    </a:lnTo>
                    <a:lnTo>
                      <a:pt x="200" y="27"/>
                    </a:lnTo>
                    <a:lnTo>
                      <a:pt x="161" y="29"/>
                    </a:lnTo>
                    <a:lnTo>
                      <a:pt x="123" y="29"/>
                    </a:lnTo>
                    <a:lnTo>
                      <a:pt x="83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" name="Freeform 174">
                <a:extLst>
                  <a:ext uri="{FF2B5EF4-FFF2-40B4-BE49-F238E27FC236}">
                    <a16:creationId xmlns:a16="http://schemas.microsoft.com/office/drawing/2014/main" id="{80611FDA-41BD-45C5-BC89-273EAF7EF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3" cy="15"/>
              </a:xfrm>
              <a:custGeom>
                <a:avLst/>
                <a:gdLst>
                  <a:gd name="T0" fmla="*/ 0 w 446"/>
                  <a:gd name="T1" fmla="*/ 31 h 31"/>
                  <a:gd name="T2" fmla="*/ 42 w 446"/>
                  <a:gd name="T3" fmla="*/ 31 h 31"/>
                  <a:gd name="T4" fmla="*/ 83 w 446"/>
                  <a:gd name="T5" fmla="*/ 31 h 31"/>
                  <a:gd name="T6" fmla="*/ 123 w 446"/>
                  <a:gd name="T7" fmla="*/ 29 h 31"/>
                  <a:gd name="T8" fmla="*/ 161 w 446"/>
                  <a:gd name="T9" fmla="*/ 29 h 31"/>
                  <a:gd name="T10" fmla="*/ 200 w 446"/>
                  <a:gd name="T11" fmla="*/ 27 h 31"/>
                  <a:gd name="T12" fmla="*/ 235 w 446"/>
                  <a:gd name="T13" fmla="*/ 27 h 31"/>
                  <a:gd name="T14" fmla="*/ 269 w 446"/>
                  <a:gd name="T15" fmla="*/ 25 h 31"/>
                  <a:gd name="T16" fmla="*/ 300 w 446"/>
                  <a:gd name="T17" fmla="*/ 23 h 31"/>
                  <a:gd name="T18" fmla="*/ 329 w 446"/>
                  <a:gd name="T19" fmla="*/ 21 h 31"/>
                  <a:gd name="T20" fmla="*/ 356 w 446"/>
                  <a:gd name="T21" fmla="*/ 19 h 31"/>
                  <a:gd name="T22" fmla="*/ 379 w 446"/>
                  <a:gd name="T23" fmla="*/ 17 h 31"/>
                  <a:gd name="T24" fmla="*/ 400 w 446"/>
                  <a:gd name="T25" fmla="*/ 13 h 31"/>
                  <a:gd name="T26" fmla="*/ 415 w 446"/>
                  <a:gd name="T27" fmla="*/ 12 h 31"/>
                  <a:gd name="T28" fmla="*/ 429 w 446"/>
                  <a:gd name="T29" fmla="*/ 10 h 31"/>
                  <a:gd name="T30" fmla="*/ 438 w 446"/>
                  <a:gd name="T31" fmla="*/ 6 h 31"/>
                  <a:gd name="T32" fmla="*/ 444 w 446"/>
                  <a:gd name="T33" fmla="*/ 4 h 31"/>
                  <a:gd name="T34" fmla="*/ 446 w 446"/>
                  <a:gd name="T35" fmla="*/ 0 h 31"/>
                  <a:gd name="T36" fmla="*/ 440 w 446"/>
                  <a:gd name="T37" fmla="*/ 0 h 31"/>
                  <a:gd name="T38" fmla="*/ 438 w 446"/>
                  <a:gd name="T39" fmla="*/ 4 h 31"/>
                  <a:gd name="T40" fmla="*/ 433 w 446"/>
                  <a:gd name="T41" fmla="*/ 6 h 31"/>
                  <a:gd name="T42" fmla="*/ 423 w 446"/>
                  <a:gd name="T43" fmla="*/ 8 h 31"/>
                  <a:gd name="T44" fmla="*/ 410 w 446"/>
                  <a:gd name="T45" fmla="*/ 12 h 31"/>
                  <a:gd name="T46" fmla="*/ 394 w 446"/>
                  <a:gd name="T47" fmla="*/ 13 h 31"/>
                  <a:gd name="T48" fmla="*/ 375 w 446"/>
                  <a:gd name="T49" fmla="*/ 15 h 31"/>
                  <a:gd name="T50" fmla="*/ 352 w 446"/>
                  <a:gd name="T51" fmla="*/ 19 h 31"/>
                  <a:gd name="T52" fmla="*/ 325 w 446"/>
                  <a:gd name="T53" fmla="*/ 21 h 31"/>
                  <a:gd name="T54" fmla="*/ 296 w 446"/>
                  <a:gd name="T55" fmla="*/ 23 h 31"/>
                  <a:gd name="T56" fmla="*/ 265 w 446"/>
                  <a:gd name="T57" fmla="*/ 25 h 31"/>
                  <a:gd name="T58" fmla="*/ 233 w 446"/>
                  <a:gd name="T59" fmla="*/ 27 h 31"/>
                  <a:gd name="T60" fmla="*/ 196 w 446"/>
                  <a:gd name="T61" fmla="*/ 27 h 31"/>
                  <a:gd name="T62" fmla="*/ 159 w 446"/>
                  <a:gd name="T63" fmla="*/ 29 h 31"/>
                  <a:gd name="T64" fmla="*/ 121 w 446"/>
                  <a:gd name="T65" fmla="*/ 29 h 31"/>
                  <a:gd name="T66" fmla="*/ 81 w 446"/>
                  <a:gd name="T67" fmla="*/ 31 h 31"/>
                  <a:gd name="T68" fmla="*/ 42 w 446"/>
                  <a:gd name="T69" fmla="*/ 31 h 31"/>
                  <a:gd name="T70" fmla="*/ 0 w 446"/>
                  <a:gd name="T71" fmla="*/ 31 h 31"/>
                  <a:gd name="T72" fmla="*/ 0 w 446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6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3" y="31"/>
                    </a:lnTo>
                    <a:lnTo>
                      <a:pt x="123" y="29"/>
                    </a:lnTo>
                    <a:lnTo>
                      <a:pt x="161" y="29"/>
                    </a:lnTo>
                    <a:lnTo>
                      <a:pt x="200" y="27"/>
                    </a:lnTo>
                    <a:lnTo>
                      <a:pt x="235" y="27"/>
                    </a:lnTo>
                    <a:lnTo>
                      <a:pt x="269" y="25"/>
                    </a:lnTo>
                    <a:lnTo>
                      <a:pt x="300" y="23"/>
                    </a:lnTo>
                    <a:lnTo>
                      <a:pt x="329" y="21"/>
                    </a:lnTo>
                    <a:lnTo>
                      <a:pt x="356" y="19"/>
                    </a:lnTo>
                    <a:lnTo>
                      <a:pt x="379" y="17"/>
                    </a:lnTo>
                    <a:lnTo>
                      <a:pt x="400" y="13"/>
                    </a:lnTo>
                    <a:lnTo>
                      <a:pt x="415" y="12"/>
                    </a:lnTo>
                    <a:lnTo>
                      <a:pt x="429" y="10"/>
                    </a:lnTo>
                    <a:lnTo>
                      <a:pt x="438" y="6"/>
                    </a:lnTo>
                    <a:lnTo>
                      <a:pt x="444" y="4"/>
                    </a:lnTo>
                    <a:lnTo>
                      <a:pt x="446" y="0"/>
                    </a:lnTo>
                    <a:lnTo>
                      <a:pt x="440" y="0"/>
                    </a:lnTo>
                    <a:lnTo>
                      <a:pt x="438" y="4"/>
                    </a:lnTo>
                    <a:lnTo>
                      <a:pt x="433" y="6"/>
                    </a:lnTo>
                    <a:lnTo>
                      <a:pt x="423" y="8"/>
                    </a:lnTo>
                    <a:lnTo>
                      <a:pt x="410" y="12"/>
                    </a:lnTo>
                    <a:lnTo>
                      <a:pt x="394" y="13"/>
                    </a:lnTo>
                    <a:lnTo>
                      <a:pt x="375" y="15"/>
                    </a:lnTo>
                    <a:lnTo>
                      <a:pt x="352" y="19"/>
                    </a:lnTo>
                    <a:lnTo>
                      <a:pt x="325" y="21"/>
                    </a:lnTo>
                    <a:lnTo>
                      <a:pt x="296" y="23"/>
                    </a:lnTo>
                    <a:lnTo>
                      <a:pt x="265" y="25"/>
                    </a:lnTo>
                    <a:lnTo>
                      <a:pt x="233" y="27"/>
                    </a:lnTo>
                    <a:lnTo>
                      <a:pt x="196" y="27"/>
                    </a:lnTo>
                    <a:lnTo>
                      <a:pt x="159" y="29"/>
                    </a:lnTo>
                    <a:lnTo>
                      <a:pt x="121" y="29"/>
                    </a:lnTo>
                    <a:lnTo>
                      <a:pt x="81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175">
                <a:extLst>
                  <a:ext uri="{FF2B5EF4-FFF2-40B4-BE49-F238E27FC236}">
                    <a16:creationId xmlns:a16="http://schemas.microsoft.com/office/drawing/2014/main" id="{7517AA6F-16EF-401B-BF3A-8595C55A98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0" cy="15"/>
              </a:xfrm>
              <a:custGeom>
                <a:avLst/>
                <a:gdLst>
                  <a:gd name="T0" fmla="*/ 0 w 440"/>
                  <a:gd name="T1" fmla="*/ 31 h 31"/>
                  <a:gd name="T2" fmla="*/ 42 w 440"/>
                  <a:gd name="T3" fmla="*/ 31 h 31"/>
                  <a:gd name="T4" fmla="*/ 81 w 440"/>
                  <a:gd name="T5" fmla="*/ 31 h 31"/>
                  <a:gd name="T6" fmla="*/ 121 w 440"/>
                  <a:gd name="T7" fmla="*/ 29 h 31"/>
                  <a:gd name="T8" fmla="*/ 159 w 440"/>
                  <a:gd name="T9" fmla="*/ 29 h 31"/>
                  <a:gd name="T10" fmla="*/ 196 w 440"/>
                  <a:gd name="T11" fmla="*/ 27 h 31"/>
                  <a:gd name="T12" fmla="*/ 233 w 440"/>
                  <a:gd name="T13" fmla="*/ 27 h 31"/>
                  <a:gd name="T14" fmla="*/ 265 w 440"/>
                  <a:gd name="T15" fmla="*/ 25 h 31"/>
                  <a:gd name="T16" fmla="*/ 296 w 440"/>
                  <a:gd name="T17" fmla="*/ 23 h 31"/>
                  <a:gd name="T18" fmla="*/ 325 w 440"/>
                  <a:gd name="T19" fmla="*/ 21 h 31"/>
                  <a:gd name="T20" fmla="*/ 352 w 440"/>
                  <a:gd name="T21" fmla="*/ 19 h 31"/>
                  <a:gd name="T22" fmla="*/ 375 w 440"/>
                  <a:gd name="T23" fmla="*/ 15 h 31"/>
                  <a:gd name="T24" fmla="*/ 394 w 440"/>
                  <a:gd name="T25" fmla="*/ 13 h 31"/>
                  <a:gd name="T26" fmla="*/ 410 w 440"/>
                  <a:gd name="T27" fmla="*/ 12 h 31"/>
                  <a:gd name="T28" fmla="*/ 423 w 440"/>
                  <a:gd name="T29" fmla="*/ 8 h 31"/>
                  <a:gd name="T30" fmla="*/ 433 w 440"/>
                  <a:gd name="T31" fmla="*/ 6 h 31"/>
                  <a:gd name="T32" fmla="*/ 438 w 440"/>
                  <a:gd name="T33" fmla="*/ 4 h 31"/>
                  <a:gd name="T34" fmla="*/ 440 w 440"/>
                  <a:gd name="T35" fmla="*/ 0 h 31"/>
                  <a:gd name="T36" fmla="*/ 435 w 440"/>
                  <a:gd name="T37" fmla="*/ 0 h 31"/>
                  <a:gd name="T38" fmla="*/ 433 w 440"/>
                  <a:gd name="T39" fmla="*/ 4 h 31"/>
                  <a:gd name="T40" fmla="*/ 427 w 440"/>
                  <a:gd name="T41" fmla="*/ 6 h 31"/>
                  <a:gd name="T42" fmla="*/ 417 w 440"/>
                  <a:gd name="T43" fmla="*/ 8 h 31"/>
                  <a:gd name="T44" fmla="*/ 406 w 440"/>
                  <a:gd name="T45" fmla="*/ 12 h 31"/>
                  <a:gd name="T46" fmla="*/ 388 w 440"/>
                  <a:gd name="T47" fmla="*/ 13 h 31"/>
                  <a:gd name="T48" fmla="*/ 369 w 440"/>
                  <a:gd name="T49" fmla="*/ 15 h 31"/>
                  <a:gd name="T50" fmla="*/ 346 w 440"/>
                  <a:gd name="T51" fmla="*/ 19 h 31"/>
                  <a:gd name="T52" fmla="*/ 321 w 440"/>
                  <a:gd name="T53" fmla="*/ 21 h 31"/>
                  <a:gd name="T54" fmla="*/ 292 w 440"/>
                  <a:gd name="T55" fmla="*/ 23 h 31"/>
                  <a:gd name="T56" fmla="*/ 261 w 440"/>
                  <a:gd name="T57" fmla="*/ 25 h 31"/>
                  <a:gd name="T58" fmla="*/ 229 w 440"/>
                  <a:gd name="T59" fmla="*/ 25 h 31"/>
                  <a:gd name="T60" fmla="*/ 194 w 440"/>
                  <a:gd name="T61" fmla="*/ 27 h 31"/>
                  <a:gd name="T62" fmla="*/ 158 w 440"/>
                  <a:gd name="T63" fmla="*/ 29 h 31"/>
                  <a:gd name="T64" fmla="*/ 119 w 440"/>
                  <a:gd name="T65" fmla="*/ 29 h 31"/>
                  <a:gd name="T66" fmla="*/ 81 w 440"/>
                  <a:gd name="T67" fmla="*/ 29 h 31"/>
                  <a:gd name="T68" fmla="*/ 40 w 440"/>
                  <a:gd name="T69" fmla="*/ 31 h 31"/>
                  <a:gd name="T70" fmla="*/ 0 w 440"/>
                  <a:gd name="T71" fmla="*/ 31 h 31"/>
                  <a:gd name="T72" fmla="*/ 0 w 440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0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1" y="31"/>
                    </a:lnTo>
                    <a:lnTo>
                      <a:pt x="121" y="29"/>
                    </a:lnTo>
                    <a:lnTo>
                      <a:pt x="159" y="29"/>
                    </a:lnTo>
                    <a:lnTo>
                      <a:pt x="196" y="27"/>
                    </a:lnTo>
                    <a:lnTo>
                      <a:pt x="233" y="27"/>
                    </a:lnTo>
                    <a:lnTo>
                      <a:pt x="265" y="25"/>
                    </a:lnTo>
                    <a:lnTo>
                      <a:pt x="296" y="23"/>
                    </a:lnTo>
                    <a:lnTo>
                      <a:pt x="325" y="21"/>
                    </a:lnTo>
                    <a:lnTo>
                      <a:pt x="352" y="19"/>
                    </a:lnTo>
                    <a:lnTo>
                      <a:pt x="375" y="15"/>
                    </a:lnTo>
                    <a:lnTo>
                      <a:pt x="394" y="13"/>
                    </a:lnTo>
                    <a:lnTo>
                      <a:pt x="410" y="12"/>
                    </a:lnTo>
                    <a:lnTo>
                      <a:pt x="423" y="8"/>
                    </a:lnTo>
                    <a:lnTo>
                      <a:pt x="433" y="6"/>
                    </a:lnTo>
                    <a:lnTo>
                      <a:pt x="438" y="4"/>
                    </a:lnTo>
                    <a:lnTo>
                      <a:pt x="440" y="0"/>
                    </a:lnTo>
                    <a:lnTo>
                      <a:pt x="435" y="0"/>
                    </a:lnTo>
                    <a:lnTo>
                      <a:pt x="433" y="4"/>
                    </a:lnTo>
                    <a:lnTo>
                      <a:pt x="427" y="6"/>
                    </a:lnTo>
                    <a:lnTo>
                      <a:pt x="417" y="8"/>
                    </a:lnTo>
                    <a:lnTo>
                      <a:pt x="406" y="12"/>
                    </a:lnTo>
                    <a:lnTo>
                      <a:pt x="388" y="13"/>
                    </a:lnTo>
                    <a:lnTo>
                      <a:pt x="369" y="15"/>
                    </a:lnTo>
                    <a:lnTo>
                      <a:pt x="346" y="19"/>
                    </a:lnTo>
                    <a:lnTo>
                      <a:pt x="321" y="21"/>
                    </a:lnTo>
                    <a:lnTo>
                      <a:pt x="292" y="23"/>
                    </a:lnTo>
                    <a:lnTo>
                      <a:pt x="261" y="25"/>
                    </a:lnTo>
                    <a:lnTo>
                      <a:pt x="229" y="25"/>
                    </a:lnTo>
                    <a:lnTo>
                      <a:pt x="194" y="27"/>
                    </a:lnTo>
                    <a:lnTo>
                      <a:pt x="158" y="29"/>
                    </a:lnTo>
                    <a:lnTo>
                      <a:pt x="119" y="29"/>
                    </a:lnTo>
                    <a:lnTo>
                      <a:pt x="81" y="29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8B8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176">
                <a:extLst>
                  <a:ext uri="{FF2B5EF4-FFF2-40B4-BE49-F238E27FC236}">
                    <a16:creationId xmlns:a16="http://schemas.microsoft.com/office/drawing/2014/main" id="{4F2489FF-A9D2-4A93-BB73-D4DB341A3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7" cy="15"/>
              </a:xfrm>
              <a:custGeom>
                <a:avLst/>
                <a:gdLst>
                  <a:gd name="T0" fmla="*/ 0 w 435"/>
                  <a:gd name="T1" fmla="*/ 31 h 31"/>
                  <a:gd name="T2" fmla="*/ 40 w 435"/>
                  <a:gd name="T3" fmla="*/ 31 h 31"/>
                  <a:gd name="T4" fmla="*/ 81 w 435"/>
                  <a:gd name="T5" fmla="*/ 29 h 31"/>
                  <a:gd name="T6" fmla="*/ 119 w 435"/>
                  <a:gd name="T7" fmla="*/ 29 h 31"/>
                  <a:gd name="T8" fmla="*/ 158 w 435"/>
                  <a:gd name="T9" fmla="*/ 29 h 31"/>
                  <a:gd name="T10" fmla="*/ 194 w 435"/>
                  <a:gd name="T11" fmla="*/ 27 h 31"/>
                  <a:gd name="T12" fmla="*/ 229 w 435"/>
                  <a:gd name="T13" fmla="*/ 25 h 31"/>
                  <a:gd name="T14" fmla="*/ 261 w 435"/>
                  <a:gd name="T15" fmla="*/ 25 h 31"/>
                  <a:gd name="T16" fmla="*/ 292 w 435"/>
                  <a:gd name="T17" fmla="*/ 23 h 31"/>
                  <a:gd name="T18" fmla="*/ 321 w 435"/>
                  <a:gd name="T19" fmla="*/ 21 h 31"/>
                  <a:gd name="T20" fmla="*/ 346 w 435"/>
                  <a:gd name="T21" fmla="*/ 19 h 31"/>
                  <a:gd name="T22" fmla="*/ 369 w 435"/>
                  <a:gd name="T23" fmla="*/ 15 h 31"/>
                  <a:gd name="T24" fmla="*/ 388 w 435"/>
                  <a:gd name="T25" fmla="*/ 13 h 31"/>
                  <a:gd name="T26" fmla="*/ 406 w 435"/>
                  <a:gd name="T27" fmla="*/ 12 h 31"/>
                  <a:gd name="T28" fmla="*/ 417 w 435"/>
                  <a:gd name="T29" fmla="*/ 8 h 31"/>
                  <a:gd name="T30" fmla="*/ 427 w 435"/>
                  <a:gd name="T31" fmla="*/ 6 h 31"/>
                  <a:gd name="T32" fmla="*/ 433 w 435"/>
                  <a:gd name="T33" fmla="*/ 4 h 31"/>
                  <a:gd name="T34" fmla="*/ 435 w 435"/>
                  <a:gd name="T35" fmla="*/ 0 h 31"/>
                  <a:gd name="T36" fmla="*/ 429 w 435"/>
                  <a:gd name="T37" fmla="*/ 0 h 31"/>
                  <a:gd name="T38" fmla="*/ 427 w 435"/>
                  <a:gd name="T39" fmla="*/ 4 h 31"/>
                  <a:gd name="T40" fmla="*/ 421 w 435"/>
                  <a:gd name="T41" fmla="*/ 6 h 31"/>
                  <a:gd name="T42" fmla="*/ 411 w 435"/>
                  <a:gd name="T43" fmla="*/ 8 h 31"/>
                  <a:gd name="T44" fmla="*/ 400 w 435"/>
                  <a:gd name="T45" fmla="*/ 12 h 31"/>
                  <a:gd name="T46" fmla="*/ 385 w 435"/>
                  <a:gd name="T47" fmla="*/ 13 h 31"/>
                  <a:gd name="T48" fmla="*/ 365 w 435"/>
                  <a:gd name="T49" fmla="*/ 15 h 31"/>
                  <a:gd name="T50" fmla="*/ 342 w 435"/>
                  <a:gd name="T51" fmla="*/ 17 h 31"/>
                  <a:gd name="T52" fmla="*/ 317 w 435"/>
                  <a:gd name="T53" fmla="*/ 19 h 31"/>
                  <a:gd name="T54" fmla="*/ 288 w 435"/>
                  <a:gd name="T55" fmla="*/ 21 h 31"/>
                  <a:gd name="T56" fmla="*/ 258 w 435"/>
                  <a:gd name="T57" fmla="*/ 23 h 31"/>
                  <a:gd name="T58" fmla="*/ 227 w 435"/>
                  <a:gd name="T59" fmla="*/ 25 h 31"/>
                  <a:gd name="T60" fmla="*/ 192 w 435"/>
                  <a:gd name="T61" fmla="*/ 27 h 31"/>
                  <a:gd name="T62" fmla="*/ 156 w 435"/>
                  <a:gd name="T63" fmla="*/ 27 h 31"/>
                  <a:gd name="T64" fmla="*/ 117 w 435"/>
                  <a:gd name="T65" fmla="*/ 29 h 31"/>
                  <a:gd name="T66" fmla="*/ 79 w 435"/>
                  <a:gd name="T67" fmla="*/ 29 h 31"/>
                  <a:gd name="T68" fmla="*/ 40 w 435"/>
                  <a:gd name="T69" fmla="*/ 29 h 31"/>
                  <a:gd name="T70" fmla="*/ 0 w 435"/>
                  <a:gd name="T71" fmla="*/ 29 h 31"/>
                  <a:gd name="T72" fmla="*/ 0 w 435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5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29"/>
                    </a:lnTo>
                    <a:lnTo>
                      <a:pt x="119" y="29"/>
                    </a:lnTo>
                    <a:lnTo>
                      <a:pt x="158" y="29"/>
                    </a:lnTo>
                    <a:lnTo>
                      <a:pt x="194" y="27"/>
                    </a:lnTo>
                    <a:lnTo>
                      <a:pt x="229" y="25"/>
                    </a:lnTo>
                    <a:lnTo>
                      <a:pt x="261" y="25"/>
                    </a:lnTo>
                    <a:lnTo>
                      <a:pt x="292" y="23"/>
                    </a:lnTo>
                    <a:lnTo>
                      <a:pt x="321" y="21"/>
                    </a:lnTo>
                    <a:lnTo>
                      <a:pt x="346" y="19"/>
                    </a:lnTo>
                    <a:lnTo>
                      <a:pt x="369" y="15"/>
                    </a:lnTo>
                    <a:lnTo>
                      <a:pt x="388" y="13"/>
                    </a:lnTo>
                    <a:lnTo>
                      <a:pt x="406" y="12"/>
                    </a:lnTo>
                    <a:lnTo>
                      <a:pt x="417" y="8"/>
                    </a:lnTo>
                    <a:lnTo>
                      <a:pt x="427" y="6"/>
                    </a:lnTo>
                    <a:lnTo>
                      <a:pt x="433" y="4"/>
                    </a:lnTo>
                    <a:lnTo>
                      <a:pt x="435" y="0"/>
                    </a:lnTo>
                    <a:lnTo>
                      <a:pt x="429" y="0"/>
                    </a:lnTo>
                    <a:lnTo>
                      <a:pt x="427" y="4"/>
                    </a:lnTo>
                    <a:lnTo>
                      <a:pt x="421" y="6"/>
                    </a:lnTo>
                    <a:lnTo>
                      <a:pt x="411" y="8"/>
                    </a:lnTo>
                    <a:lnTo>
                      <a:pt x="400" y="12"/>
                    </a:lnTo>
                    <a:lnTo>
                      <a:pt x="385" y="13"/>
                    </a:lnTo>
                    <a:lnTo>
                      <a:pt x="365" y="15"/>
                    </a:lnTo>
                    <a:lnTo>
                      <a:pt x="342" y="17"/>
                    </a:lnTo>
                    <a:lnTo>
                      <a:pt x="317" y="19"/>
                    </a:lnTo>
                    <a:lnTo>
                      <a:pt x="288" y="21"/>
                    </a:lnTo>
                    <a:lnTo>
                      <a:pt x="258" y="23"/>
                    </a:lnTo>
                    <a:lnTo>
                      <a:pt x="227" y="25"/>
                    </a:lnTo>
                    <a:lnTo>
                      <a:pt x="192" y="27"/>
                    </a:lnTo>
                    <a:lnTo>
                      <a:pt x="156" y="27"/>
                    </a:lnTo>
                    <a:lnTo>
                      <a:pt x="117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177">
                <a:extLst>
                  <a:ext uri="{FF2B5EF4-FFF2-40B4-BE49-F238E27FC236}">
                    <a16:creationId xmlns:a16="http://schemas.microsoft.com/office/drawing/2014/main" id="{6A4B653C-E33F-4D1F-8C36-F53D1ADB8B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4" cy="14"/>
              </a:xfrm>
              <a:custGeom>
                <a:avLst/>
                <a:gdLst>
                  <a:gd name="T0" fmla="*/ 0 w 429"/>
                  <a:gd name="T1" fmla="*/ 29 h 29"/>
                  <a:gd name="T2" fmla="*/ 40 w 429"/>
                  <a:gd name="T3" fmla="*/ 29 h 29"/>
                  <a:gd name="T4" fmla="*/ 79 w 429"/>
                  <a:gd name="T5" fmla="*/ 29 h 29"/>
                  <a:gd name="T6" fmla="*/ 117 w 429"/>
                  <a:gd name="T7" fmla="*/ 29 h 29"/>
                  <a:gd name="T8" fmla="*/ 156 w 429"/>
                  <a:gd name="T9" fmla="*/ 27 h 29"/>
                  <a:gd name="T10" fmla="*/ 192 w 429"/>
                  <a:gd name="T11" fmla="*/ 27 h 29"/>
                  <a:gd name="T12" fmla="*/ 227 w 429"/>
                  <a:gd name="T13" fmla="*/ 25 h 29"/>
                  <a:gd name="T14" fmla="*/ 258 w 429"/>
                  <a:gd name="T15" fmla="*/ 23 h 29"/>
                  <a:gd name="T16" fmla="*/ 288 w 429"/>
                  <a:gd name="T17" fmla="*/ 21 h 29"/>
                  <a:gd name="T18" fmla="*/ 317 w 429"/>
                  <a:gd name="T19" fmla="*/ 19 h 29"/>
                  <a:gd name="T20" fmla="*/ 342 w 429"/>
                  <a:gd name="T21" fmla="*/ 17 h 29"/>
                  <a:gd name="T22" fmla="*/ 365 w 429"/>
                  <a:gd name="T23" fmla="*/ 15 h 29"/>
                  <a:gd name="T24" fmla="*/ 385 w 429"/>
                  <a:gd name="T25" fmla="*/ 13 h 29"/>
                  <a:gd name="T26" fmla="*/ 400 w 429"/>
                  <a:gd name="T27" fmla="*/ 12 h 29"/>
                  <a:gd name="T28" fmla="*/ 411 w 429"/>
                  <a:gd name="T29" fmla="*/ 8 h 29"/>
                  <a:gd name="T30" fmla="*/ 421 w 429"/>
                  <a:gd name="T31" fmla="*/ 6 h 29"/>
                  <a:gd name="T32" fmla="*/ 427 w 429"/>
                  <a:gd name="T33" fmla="*/ 4 h 29"/>
                  <a:gd name="T34" fmla="*/ 429 w 429"/>
                  <a:gd name="T35" fmla="*/ 0 h 29"/>
                  <a:gd name="T36" fmla="*/ 423 w 429"/>
                  <a:gd name="T37" fmla="*/ 0 h 29"/>
                  <a:gd name="T38" fmla="*/ 421 w 429"/>
                  <a:gd name="T39" fmla="*/ 4 h 29"/>
                  <a:gd name="T40" fmla="*/ 415 w 429"/>
                  <a:gd name="T41" fmla="*/ 6 h 29"/>
                  <a:gd name="T42" fmla="*/ 406 w 429"/>
                  <a:gd name="T43" fmla="*/ 8 h 29"/>
                  <a:gd name="T44" fmla="*/ 394 w 429"/>
                  <a:gd name="T45" fmla="*/ 12 h 29"/>
                  <a:gd name="T46" fmla="*/ 379 w 429"/>
                  <a:gd name="T47" fmla="*/ 13 h 29"/>
                  <a:gd name="T48" fmla="*/ 360 w 429"/>
                  <a:gd name="T49" fmla="*/ 15 h 29"/>
                  <a:gd name="T50" fmla="*/ 338 w 429"/>
                  <a:gd name="T51" fmla="*/ 17 h 29"/>
                  <a:gd name="T52" fmla="*/ 313 w 429"/>
                  <a:gd name="T53" fmla="*/ 19 h 29"/>
                  <a:gd name="T54" fmla="*/ 285 w 429"/>
                  <a:gd name="T55" fmla="*/ 21 h 29"/>
                  <a:gd name="T56" fmla="*/ 256 w 429"/>
                  <a:gd name="T57" fmla="*/ 23 h 29"/>
                  <a:gd name="T58" fmla="*/ 223 w 429"/>
                  <a:gd name="T59" fmla="*/ 25 h 29"/>
                  <a:gd name="T60" fmla="*/ 188 w 429"/>
                  <a:gd name="T61" fmla="*/ 27 h 29"/>
                  <a:gd name="T62" fmla="*/ 154 w 429"/>
                  <a:gd name="T63" fmla="*/ 27 h 29"/>
                  <a:gd name="T64" fmla="*/ 115 w 429"/>
                  <a:gd name="T65" fmla="*/ 29 h 29"/>
                  <a:gd name="T66" fmla="*/ 79 w 429"/>
                  <a:gd name="T67" fmla="*/ 29 h 29"/>
                  <a:gd name="T68" fmla="*/ 40 w 429"/>
                  <a:gd name="T69" fmla="*/ 29 h 29"/>
                  <a:gd name="T70" fmla="*/ 0 w 429"/>
                  <a:gd name="T71" fmla="*/ 29 h 29"/>
                  <a:gd name="T72" fmla="*/ 0 w 429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9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7" y="29"/>
                    </a:lnTo>
                    <a:lnTo>
                      <a:pt x="156" y="27"/>
                    </a:lnTo>
                    <a:lnTo>
                      <a:pt x="192" y="27"/>
                    </a:lnTo>
                    <a:lnTo>
                      <a:pt x="227" y="25"/>
                    </a:lnTo>
                    <a:lnTo>
                      <a:pt x="258" y="23"/>
                    </a:lnTo>
                    <a:lnTo>
                      <a:pt x="288" y="21"/>
                    </a:lnTo>
                    <a:lnTo>
                      <a:pt x="317" y="19"/>
                    </a:lnTo>
                    <a:lnTo>
                      <a:pt x="342" y="17"/>
                    </a:lnTo>
                    <a:lnTo>
                      <a:pt x="365" y="15"/>
                    </a:lnTo>
                    <a:lnTo>
                      <a:pt x="385" y="13"/>
                    </a:lnTo>
                    <a:lnTo>
                      <a:pt x="400" y="12"/>
                    </a:lnTo>
                    <a:lnTo>
                      <a:pt x="411" y="8"/>
                    </a:lnTo>
                    <a:lnTo>
                      <a:pt x="421" y="6"/>
                    </a:lnTo>
                    <a:lnTo>
                      <a:pt x="427" y="4"/>
                    </a:lnTo>
                    <a:lnTo>
                      <a:pt x="429" y="0"/>
                    </a:lnTo>
                    <a:lnTo>
                      <a:pt x="423" y="0"/>
                    </a:lnTo>
                    <a:lnTo>
                      <a:pt x="421" y="4"/>
                    </a:lnTo>
                    <a:lnTo>
                      <a:pt x="415" y="6"/>
                    </a:lnTo>
                    <a:lnTo>
                      <a:pt x="406" y="8"/>
                    </a:lnTo>
                    <a:lnTo>
                      <a:pt x="394" y="12"/>
                    </a:lnTo>
                    <a:lnTo>
                      <a:pt x="379" y="13"/>
                    </a:lnTo>
                    <a:lnTo>
                      <a:pt x="360" y="15"/>
                    </a:lnTo>
                    <a:lnTo>
                      <a:pt x="338" y="17"/>
                    </a:lnTo>
                    <a:lnTo>
                      <a:pt x="313" y="19"/>
                    </a:lnTo>
                    <a:lnTo>
                      <a:pt x="285" y="21"/>
                    </a:lnTo>
                    <a:lnTo>
                      <a:pt x="256" y="23"/>
                    </a:lnTo>
                    <a:lnTo>
                      <a:pt x="223" y="25"/>
                    </a:lnTo>
                    <a:lnTo>
                      <a:pt x="188" y="27"/>
                    </a:lnTo>
                    <a:lnTo>
                      <a:pt x="154" y="27"/>
                    </a:lnTo>
                    <a:lnTo>
                      <a:pt x="115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178">
                <a:extLst>
                  <a:ext uri="{FF2B5EF4-FFF2-40B4-BE49-F238E27FC236}">
                    <a16:creationId xmlns:a16="http://schemas.microsoft.com/office/drawing/2014/main" id="{3D5D6292-BF8B-481E-BDB8-D4A68B9DF9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2" cy="14"/>
              </a:xfrm>
              <a:custGeom>
                <a:avLst/>
                <a:gdLst>
                  <a:gd name="T0" fmla="*/ 0 w 423"/>
                  <a:gd name="T1" fmla="*/ 29 h 29"/>
                  <a:gd name="T2" fmla="*/ 40 w 423"/>
                  <a:gd name="T3" fmla="*/ 29 h 29"/>
                  <a:gd name="T4" fmla="*/ 79 w 423"/>
                  <a:gd name="T5" fmla="*/ 29 h 29"/>
                  <a:gd name="T6" fmla="*/ 115 w 423"/>
                  <a:gd name="T7" fmla="*/ 29 h 29"/>
                  <a:gd name="T8" fmla="*/ 154 w 423"/>
                  <a:gd name="T9" fmla="*/ 27 h 29"/>
                  <a:gd name="T10" fmla="*/ 188 w 423"/>
                  <a:gd name="T11" fmla="*/ 27 h 29"/>
                  <a:gd name="T12" fmla="*/ 223 w 423"/>
                  <a:gd name="T13" fmla="*/ 25 h 29"/>
                  <a:gd name="T14" fmla="*/ 256 w 423"/>
                  <a:gd name="T15" fmla="*/ 23 h 29"/>
                  <a:gd name="T16" fmla="*/ 285 w 423"/>
                  <a:gd name="T17" fmla="*/ 21 h 29"/>
                  <a:gd name="T18" fmla="*/ 313 w 423"/>
                  <a:gd name="T19" fmla="*/ 19 h 29"/>
                  <a:gd name="T20" fmla="*/ 338 w 423"/>
                  <a:gd name="T21" fmla="*/ 17 h 29"/>
                  <a:gd name="T22" fmla="*/ 360 w 423"/>
                  <a:gd name="T23" fmla="*/ 15 h 29"/>
                  <a:gd name="T24" fmla="*/ 379 w 423"/>
                  <a:gd name="T25" fmla="*/ 13 h 29"/>
                  <a:gd name="T26" fmla="*/ 394 w 423"/>
                  <a:gd name="T27" fmla="*/ 12 h 29"/>
                  <a:gd name="T28" fmla="*/ 406 w 423"/>
                  <a:gd name="T29" fmla="*/ 8 h 29"/>
                  <a:gd name="T30" fmla="*/ 415 w 423"/>
                  <a:gd name="T31" fmla="*/ 6 h 29"/>
                  <a:gd name="T32" fmla="*/ 421 w 423"/>
                  <a:gd name="T33" fmla="*/ 4 h 29"/>
                  <a:gd name="T34" fmla="*/ 423 w 423"/>
                  <a:gd name="T35" fmla="*/ 0 h 29"/>
                  <a:gd name="T36" fmla="*/ 417 w 423"/>
                  <a:gd name="T37" fmla="*/ 0 h 29"/>
                  <a:gd name="T38" fmla="*/ 415 w 423"/>
                  <a:gd name="T39" fmla="*/ 4 h 29"/>
                  <a:gd name="T40" fmla="*/ 410 w 423"/>
                  <a:gd name="T41" fmla="*/ 6 h 29"/>
                  <a:gd name="T42" fmla="*/ 402 w 423"/>
                  <a:gd name="T43" fmla="*/ 8 h 29"/>
                  <a:gd name="T44" fmla="*/ 388 w 423"/>
                  <a:gd name="T45" fmla="*/ 12 h 29"/>
                  <a:gd name="T46" fmla="*/ 373 w 423"/>
                  <a:gd name="T47" fmla="*/ 13 h 29"/>
                  <a:gd name="T48" fmla="*/ 354 w 423"/>
                  <a:gd name="T49" fmla="*/ 15 h 29"/>
                  <a:gd name="T50" fmla="*/ 333 w 423"/>
                  <a:gd name="T51" fmla="*/ 17 h 29"/>
                  <a:gd name="T52" fmla="*/ 308 w 423"/>
                  <a:gd name="T53" fmla="*/ 19 h 29"/>
                  <a:gd name="T54" fmla="*/ 281 w 423"/>
                  <a:gd name="T55" fmla="*/ 21 h 29"/>
                  <a:gd name="T56" fmla="*/ 252 w 423"/>
                  <a:gd name="T57" fmla="*/ 23 h 29"/>
                  <a:gd name="T58" fmla="*/ 219 w 423"/>
                  <a:gd name="T59" fmla="*/ 25 h 29"/>
                  <a:gd name="T60" fmla="*/ 186 w 423"/>
                  <a:gd name="T61" fmla="*/ 25 h 29"/>
                  <a:gd name="T62" fmla="*/ 152 w 423"/>
                  <a:gd name="T63" fmla="*/ 27 h 29"/>
                  <a:gd name="T64" fmla="*/ 115 w 423"/>
                  <a:gd name="T65" fmla="*/ 27 h 29"/>
                  <a:gd name="T66" fmla="*/ 77 w 423"/>
                  <a:gd name="T67" fmla="*/ 29 h 29"/>
                  <a:gd name="T68" fmla="*/ 38 w 423"/>
                  <a:gd name="T69" fmla="*/ 29 h 29"/>
                  <a:gd name="T70" fmla="*/ 0 w 423"/>
                  <a:gd name="T71" fmla="*/ 29 h 29"/>
                  <a:gd name="T72" fmla="*/ 0 w 423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3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5" y="29"/>
                    </a:lnTo>
                    <a:lnTo>
                      <a:pt x="154" y="27"/>
                    </a:lnTo>
                    <a:lnTo>
                      <a:pt x="188" y="27"/>
                    </a:lnTo>
                    <a:lnTo>
                      <a:pt x="223" y="25"/>
                    </a:lnTo>
                    <a:lnTo>
                      <a:pt x="256" y="23"/>
                    </a:lnTo>
                    <a:lnTo>
                      <a:pt x="285" y="21"/>
                    </a:lnTo>
                    <a:lnTo>
                      <a:pt x="313" y="19"/>
                    </a:lnTo>
                    <a:lnTo>
                      <a:pt x="338" y="17"/>
                    </a:lnTo>
                    <a:lnTo>
                      <a:pt x="360" y="15"/>
                    </a:lnTo>
                    <a:lnTo>
                      <a:pt x="379" y="13"/>
                    </a:lnTo>
                    <a:lnTo>
                      <a:pt x="394" y="12"/>
                    </a:lnTo>
                    <a:lnTo>
                      <a:pt x="406" y="8"/>
                    </a:lnTo>
                    <a:lnTo>
                      <a:pt x="415" y="6"/>
                    </a:lnTo>
                    <a:lnTo>
                      <a:pt x="421" y="4"/>
                    </a:lnTo>
                    <a:lnTo>
                      <a:pt x="423" y="0"/>
                    </a:lnTo>
                    <a:lnTo>
                      <a:pt x="417" y="0"/>
                    </a:lnTo>
                    <a:lnTo>
                      <a:pt x="415" y="4"/>
                    </a:lnTo>
                    <a:lnTo>
                      <a:pt x="410" y="6"/>
                    </a:lnTo>
                    <a:lnTo>
                      <a:pt x="402" y="8"/>
                    </a:lnTo>
                    <a:lnTo>
                      <a:pt x="388" y="12"/>
                    </a:lnTo>
                    <a:lnTo>
                      <a:pt x="373" y="13"/>
                    </a:lnTo>
                    <a:lnTo>
                      <a:pt x="354" y="15"/>
                    </a:lnTo>
                    <a:lnTo>
                      <a:pt x="333" y="17"/>
                    </a:lnTo>
                    <a:lnTo>
                      <a:pt x="308" y="19"/>
                    </a:lnTo>
                    <a:lnTo>
                      <a:pt x="281" y="21"/>
                    </a:lnTo>
                    <a:lnTo>
                      <a:pt x="252" y="23"/>
                    </a:lnTo>
                    <a:lnTo>
                      <a:pt x="219" y="25"/>
                    </a:lnTo>
                    <a:lnTo>
                      <a:pt x="186" y="25"/>
                    </a:lnTo>
                    <a:lnTo>
                      <a:pt x="152" y="27"/>
                    </a:lnTo>
                    <a:lnTo>
                      <a:pt x="115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Freeform 179">
                <a:extLst>
                  <a:ext uri="{FF2B5EF4-FFF2-40B4-BE49-F238E27FC236}">
                    <a16:creationId xmlns:a16="http://schemas.microsoft.com/office/drawing/2014/main" id="{CD20C610-EB7B-491B-B126-32D1836F8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9" cy="14"/>
              </a:xfrm>
              <a:custGeom>
                <a:avLst/>
                <a:gdLst>
                  <a:gd name="T0" fmla="*/ 0 w 417"/>
                  <a:gd name="T1" fmla="*/ 29 h 29"/>
                  <a:gd name="T2" fmla="*/ 38 w 417"/>
                  <a:gd name="T3" fmla="*/ 29 h 29"/>
                  <a:gd name="T4" fmla="*/ 77 w 417"/>
                  <a:gd name="T5" fmla="*/ 29 h 29"/>
                  <a:gd name="T6" fmla="*/ 115 w 417"/>
                  <a:gd name="T7" fmla="*/ 27 h 29"/>
                  <a:gd name="T8" fmla="*/ 152 w 417"/>
                  <a:gd name="T9" fmla="*/ 27 h 29"/>
                  <a:gd name="T10" fmla="*/ 186 w 417"/>
                  <a:gd name="T11" fmla="*/ 25 h 29"/>
                  <a:gd name="T12" fmla="*/ 219 w 417"/>
                  <a:gd name="T13" fmla="*/ 25 h 29"/>
                  <a:gd name="T14" fmla="*/ 252 w 417"/>
                  <a:gd name="T15" fmla="*/ 23 h 29"/>
                  <a:gd name="T16" fmla="*/ 281 w 417"/>
                  <a:gd name="T17" fmla="*/ 21 h 29"/>
                  <a:gd name="T18" fmla="*/ 308 w 417"/>
                  <a:gd name="T19" fmla="*/ 19 h 29"/>
                  <a:gd name="T20" fmla="*/ 333 w 417"/>
                  <a:gd name="T21" fmla="*/ 17 h 29"/>
                  <a:gd name="T22" fmla="*/ 354 w 417"/>
                  <a:gd name="T23" fmla="*/ 15 h 29"/>
                  <a:gd name="T24" fmla="*/ 373 w 417"/>
                  <a:gd name="T25" fmla="*/ 13 h 29"/>
                  <a:gd name="T26" fmla="*/ 388 w 417"/>
                  <a:gd name="T27" fmla="*/ 12 h 29"/>
                  <a:gd name="T28" fmla="*/ 402 w 417"/>
                  <a:gd name="T29" fmla="*/ 8 h 29"/>
                  <a:gd name="T30" fmla="*/ 410 w 417"/>
                  <a:gd name="T31" fmla="*/ 6 h 29"/>
                  <a:gd name="T32" fmla="*/ 415 w 417"/>
                  <a:gd name="T33" fmla="*/ 4 h 29"/>
                  <a:gd name="T34" fmla="*/ 417 w 417"/>
                  <a:gd name="T35" fmla="*/ 0 h 29"/>
                  <a:gd name="T36" fmla="*/ 411 w 417"/>
                  <a:gd name="T37" fmla="*/ 0 h 29"/>
                  <a:gd name="T38" fmla="*/ 410 w 417"/>
                  <a:gd name="T39" fmla="*/ 4 h 29"/>
                  <a:gd name="T40" fmla="*/ 404 w 417"/>
                  <a:gd name="T41" fmla="*/ 6 h 29"/>
                  <a:gd name="T42" fmla="*/ 396 w 417"/>
                  <a:gd name="T43" fmla="*/ 8 h 29"/>
                  <a:gd name="T44" fmla="*/ 383 w 417"/>
                  <a:gd name="T45" fmla="*/ 10 h 29"/>
                  <a:gd name="T46" fmla="*/ 367 w 417"/>
                  <a:gd name="T47" fmla="*/ 13 h 29"/>
                  <a:gd name="T48" fmla="*/ 350 w 417"/>
                  <a:gd name="T49" fmla="*/ 15 h 29"/>
                  <a:gd name="T50" fmla="*/ 329 w 417"/>
                  <a:gd name="T51" fmla="*/ 17 h 29"/>
                  <a:gd name="T52" fmla="*/ 304 w 417"/>
                  <a:gd name="T53" fmla="*/ 19 h 29"/>
                  <a:gd name="T54" fmla="*/ 277 w 417"/>
                  <a:gd name="T55" fmla="*/ 21 h 29"/>
                  <a:gd name="T56" fmla="*/ 248 w 417"/>
                  <a:gd name="T57" fmla="*/ 23 h 29"/>
                  <a:gd name="T58" fmla="*/ 217 w 417"/>
                  <a:gd name="T59" fmla="*/ 25 h 29"/>
                  <a:gd name="T60" fmla="*/ 184 w 417"/>
                  <a:gd name="T61" fmla="*/ 25 h 29"/>
                  <a:gd name="T62" fmla="*/ 150 w 417"/>
                  <a:gd name="T63" fmla="*/ 27 h 29"/>
                  <a:gd name="T64" fmla="*/ 113 w 417"/>
                  <a:gd name="T65" fmla="*/ 27 h 29"/>
                  <a:gd name="T66" fmla="*/ 77 w 417"/>
                  <a:gd name="T67" fmla="*/ 29 h 29"/>
                  <a:gd name="T68" fmla="*/ 38 w 417"/>
                  <a:gd name="T69" fmla="*/ 29 h 29"/>
                  <a:gd name="T70" fmla="*/ 0 w 417"/>
                  <a:gd name="T71" fmla="*/ 29 h 29"/>
                  <a:gd name="T72" fmla="*/ 0 w 417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7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5" y="27"/>
                    </a:lnTo>
                    <a:lnTo>
                      <a:pt x="152" y="27"/>
                    </a:lnTo>
                    <a:lnTo>
                      <a:pt x="186" y="25"/>
                    </a:lnTo>
                    <a:lnTo>
                      <a:pt x="219" y="25"/>
                    </a:lnTo>
                    <a:lnTo>
                      <a:pt x="252" y="23"/>
                    </a:lnTo>
                    <a:lnTo>
                      <a:pt x="281" y="21"/>
                    </a:lnTo>
                    <a:lnTo>
                      <a:pt x="308" y="19"/>
                    </a:lnTo>
                    <a:lnTo>
                      <a:pt x="333" y="17"/>
                    </a:lnTo>
                    <a:lnTo>
                      <a:pt x="354" y="15"/>
                    </a:lnTo>
                    <a:lnTo>
                      <a:pt x="373" y="13"/>
                    </a:lnTo>
                    <a:lnTo>
                      <a:pt x="388" y="12"/>
                    </a:lnTo>
                    <a:lnTo>
                      <a:pt x="402" y="8"/>
                    </a:lnTo>
                    <a:lnTo>
                      <a:pt x="410" y="6"/>
                    </a:lnTo>
                    <a:lnTo>
                      <a:pt x="415" y="4"/>
                    </a:lnTo>
                    <a:lnTo>
                      <a:pt x="417" y="0"/>
                    </a:lnTo>
                    <a:lnTo>
                      <a:pt x="411" y="0"/>
                    </a:lnTo>
                    <a:lnTo>
                      <a:pt x="410" y="4"/>
                    </a:lnTo>
                    <a:lnTo>
                      <a:pt x="404" y="6"/>
                    </a:lnTo>
                    <a:lnTo>
                      <a:pt x="396" y="8"/>
                    </a:lnTo>
                    <a:lnTo>
                      <a:pt x="383" y="10"/>
                    </a:lnTo>
                    <a:lnTo>
                      <a:pt x="367" y="13"/>
                    </a:lnTo>
                    <a:lnTo>
                      <a:pt x="350" y="15"/>
                    </a:lnTo>
                    <a:lnTo>
                      <a:pt x="329" y="17"/>
                    </a:lnTo>
                    <a:lnTo>
                      <a:pt x="304" y="19"/>
                    </a:lnTo>
                    <a:lnTo>
                      <a:pt x="277" y="21"/>
                    </a:lnTo>
                    <a:lnTo>
                      <a:pt x="248" y="23"/>
                    </a:lnTo>
                    <a:lnTo>
                      <a:pt x="217" y="25"/>
                    </a:lnTo>
                    <a:lnTo>
                      <a:pt x="184" y="25"/>
                    </a:lnTo>
                    <a:lnTo>
                      <a:pt x="150" y="27"/>
                    </a:lnTo>
                    <a:lnTo>
                      <a:pt x="113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" name="Freeform 180">
                <a:extLst>
                  <a:ext uri="{FF2B5EF4-FFF2-40B4-BE49-F238E27FC236}">
                    <a16:creationId xmlns:a16="http://schemas.microsoft.com/office/drawing/2014/main" id="{4B4261B5-0CBB-4877-B984-1B59BE7DE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6" cy="14"/>
              </a:xfrm>
              <a:custGeom>
                <a:avLst/>
                <a:gdLst>
                  <a:gd name="T0" fmla="*/ 0 w 411"/>
                  <a:gd name="T1" fmla="*/ 29 h 29"/>
                  <a:gd name="T2" fmla="*/ 38 w 411"/>
                  <a:gd name="T3" fmla="*/ 29 h 29"/>
                  <a:gd name="T4" fmla="*/ 77 w 411"/>
                  <a:gd name="T5" fmla="*/ 29 h 29"/>
                  <a:gd name="T6" fmla="*/ 113 w 411"/>
                  <a:gd name="T7" fmla="*/ 27 h 29"/>
                  <a:gd name="T8" fmla="*/ 150 w 411"/>
                  <a:gd name="T9" fmla="*/ 27 h 29"/>
                  <a:gd name="T10" fmla="*/ 184 w 411"/>
                  <a:gd name="T11" fmla="*/ 25 h 29"/>
                  <a:gd name="T12" fmla="*/ 217 w 411"/>
                  <a:gd name="T13" fmla="*/ 25 h 29"/>
                  <a:gd name="T14" fmla="*/ 248 w 411"/>
                  <a:gd name="T15" fmla="*/ 23 h 29"/>
                  <a:gd name="T16" fmla="*/ 277 w 411"/>
                  <a:gd name="T17" fmla="*/ 21 h 29"/>
                  <a:gd name="T18" fmla="*/ 304 w 411"/>
                  <a:gd name="T19" fmla="*/ 19 h 29"/>
                  <a:gd name="T20" fmla="*/ 329 w 411"/>
                  <a:gd name="T21" fmla="*/ 17 h 29"/>
                  <a:gd name="T22" fmla="*/ 350 w 411"/>
                  <a:gd name="T23" fmla="*/ 15 h 29"/>
                  <a:gd name="T24" fmla="*/ 367 w 411"/>
                  <a:gd name="T25" fmla="*/ 13 h 29"/>
                  <a:gd name="T26" fmla="*/ 383 w 411"/>
                  <a:gd name="T27" fmla="*/ 10 h 29"/>
                  <a:gd name="T28" fmla="*/ 396 w 411"/>
                  <a:gd name="T29" fmla="*/ 8 h 29"/>
                  <a:gd name="T30" fmla="*/ 404 w 411"/>
                  <a:gd name="T31" fmla="*/ 6 h 29"/>
                  <a:gd name="T32" fmla="*/ 410 w 411"/>
                  <a:gd name="T33" fmla="*/ 4 h 29"/>
                  <a:gd name="T34" fmla="*/ 411 w 411"/>
                  <a:gd name="T35" fmla="*/ 0 h 29"/>
                  <a:gd name="T36" fmla="*/ 406 w 411"/>
                  <a:gd name="T37" fmla="*/ 0 h 29"/>
                  <a:gd name="T38" fmla="*/ 404 w 411"/>
                  <a:gd name="T39" fmla="*/ 4 h 29"/>
                  <a:gd name="T40" fmla="*/ 398 w 411"/>
                  <a:gd name="T41" fmla="*/ 6 h 29"/>
                  <a:gd name="T42" fmla="*/ 390 w 411"/>
                  <a:gd name="T43" fmla="*/ 8 h 29"/>
                  <a:gd name="T44" fmla="*/ 379 w 411"/>
                  <a:gd name="T45" fmla="*/ 10 h 29"/>
                  <a:gd name="T46" fmla="*/ 363 w 411"/>
                  <a:gd name="T47" fmla="*/ 13 h 29"/>
                  <a:gd name="T48" fmla="*/ 344 w 411"/>
                  <a:gd name="T49" fmla="*/ 15 h 29"/>
                  <a:gd name="T50" fmla="*/ 323 w 411"/>
                  <a:gd name="T51" fmla="*/ 17 h 29"/>
                  <a:gd name="T52" fmla="*/ 300 w 411"/>
                  <a:gd name="T53" fmla="*/ 19 h 29"/>
                  <a:gd name="T54" fmla="*/ 273 w 411"/>
                  <a:gd name="T55" fmla="*/ 21 h 29"/>
                  <a:gd name="T56" fmla="*/ 244 w 411"/>
                  <a:gd name="T57" fmla="*/ 23 h 29"/>
                  <a:gd name="T58" fmla="*/ 213 w 411"/>
                  <a:gd name="T59" fmla="*/ 23 h 29"/>
                  <a:gd name="T60" fmla="*/ 181 w 411"/>
                  <a:gd name="T61" fmla="*/ 25 h 29"/>
                  <a:gd name="T62" fmla="*/ 146 w 411"/>
                  <a:gd name="T63" fmla="*/ 27 h 29"/>
                  <a:gd name="T64" fmla="*/ 111 w 411"/>
                  <a:gd name="T65" fmla="*/ 27 h 29"/>
                  <a:gd name="T66" fmla="*/ 75 w 411"/>
                  <a:gd name="T67" fmla="*/ 27 h 29"/>
                  <a:gd name="T68" fmla="*/ 38 w 411"/>
                  <a:gd name="T69" fmla="*/ 29 h 29"/>
                  <a:gd name="T70" fmla="*/ 0 w 411"/>
                  <a:gd name="T71" fmla="*/ 29 h 29"/>
                  <a:gd name="T72" fmla="*/ 0 w 411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1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3" y="27"/>
                    </a:lnTo>
                    <a:lnTo>
                      <a:pt x="150" y="27"/>
                    </a:lnTo>
                    <a:lnTo>
                      <a:pt x="184" y="25"/>
                    </a:lnTo>
                    <a:lnTo>
                      <a:pt x="217" y="25"/>
                    </a:lnTo>
                    <a:lnTo>
                      <a:pt x="248" y="23"/>
                    </a:lnTo>
                    <a:lnTo>
                      <a:pt x="277" y="21"/>
                    </a:lnTo>
                    <a:lnTo>
                      <a:pt x="304" y="19"/>
                    </a:lnTo>
                    <a:lnTo>
                      <a:pt x="329" y="17"/>
                    </a:lnTo>
                    <a:lnTo>
                      <a:pt x="350" y="15"/>
                    </a:lnTo>
                    <a:lnTo>
                      <a:pt x="367" y="13"/>
                    </a:lnTo>
                    <a:lnTo>
                      <a:pt x="383" y="10"/>
                    </a:lnTo>
                    <a:lnTo>
                      <a:pt x="396" y="8"/>
                    </a:lnTo>
                    <a:lnTo>
                      <a:pt x="404" y="6"/>
                    </a:lnTo>
                    <a:lnTo>
                      <a:pt x="410" y="4"/>
                    </a:lnTo>
                    <a:lnTo>
                      <a:pt x="411" y="0"/>
                    </a:lnTo>
                    <a:lnTo>
                      <a:pt x="406" y="0"/>
                    </a:lnTo>
                    <a:lnTo>
                      <a:pt x="404" y="4"/>
                    </a:lnTo>
                    <a:lnTo>
                      <a:pt x="398" y="6"/>
                    </a:lnTo>
                    <a:lnTo>
                      <a:pt x="390" y="8"/>
                    </a:lnTo>
                    <a:lnTo>
                      <a:pt x="379" y="10"/>
                    </a:lnTo>
                    <a:lnTo>
                      <a:pt x="363" y="13"/>
                    </a:lnTo>
                    <a:lnTo>
                      <a:pt x="344" y="15"/>
                    </a:lnTo>
                    <a:lnTo>
                      <a:pt x="323" y="17"/>
                    </a:lnTo>
                    <a:lnTo>
                      <a:pt x="300" y="19"/>
                    </a:lnTo>
                    <a:lnTo>
                      <a:pt x="273" y="21"/>
                    </a:lnTo>
                    <a:lnTo>
                      <a:pt x="244" y="23"/>
                    </a:lnTo>
                    <a:lnTo>
                      <a:pt x="213" y="23"/>
                    </a:lnTo>
                    <a:lnTo>
                      <a:pt x="181" y="25"/>
                    </a:lnTo>
                    <a:lnTo>
                      <a:pt x="146" y="27"/>
                    </a:lnTo>
                    <a:lnTo>
                      <a:pt x="111" y="27"/>
                    </a:lnTo>
                    <a:lnTo>
                      <a:pt x="75" y="27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181">
                <a:extLst>
                  <a:ext uri="{FF2B5EF4-FFF2-40B4-BE49-F238E27FC236}">
                    <a16:creationId xmlns:a16="http://schemas.microsoft.com/office/drawing/2014/main" id="{27AC1935-2AF0-4F7E-8B52-A47B2FB3A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3" cy="14"/>
              </a:xfrm>
              <a:custGeom>
                <a:avLst/>
                <a:gdLst>
                  <a:gd name="T0" fmla="*/ 0 w 406"/>
                  <a:gd name="T1" fmla="*/ 29 h 29"/>
                  <a:gd name="T2" fmla="*/ 38 w 406"/>
                  <a:gd name="T3" fmla="*/ 29 h 29"/>
                  <a:gd name="T4" fmla="*/ 75 w 406"/>
                  <a:gd name="T5" fmla="*/ 27 h 29"/>
                  <a:gd name="T6" fmla="*/ 111 w 406"/>
                  <a:gd name="T7" fmla="*/ 27 h 29"/>
                  <a:gd name="T8" fmla="*/ 146 w 406"/>
                  <a:gd name="T9" fmla="*/ 27 h 29"/>
                  <a:gd name="T10" fmla="*/ 181 w 406"/>
                  <a:gd name="T11" fmla="*/ 25 h 29"/>
                  <a:gd name="T12" fmla="*/ 213 w 406"/>
                  <a:gd name="T13" fmla="*/ 23 h 29"/>
                  <a:gd name="T14" fmla="*/ 244 w 406"/>
                  <a:gd name="T15" fmla="*/ 23 h 29"/>
                  <a:gd name="T16" fmla="*/ 273 w 406"/>
                  <a:gd name="T17" fmla="*/ 21 h 29"/>
                  <a:gd name="T18" fmla="*/ 300 w 406"/>
                  <a:gd name="T19" fmla="*/ 19 h 29"/>
                  <a:gd name="T20" fmla="*/ 323 w 406"/>
                  <a:gd name="T21" fmla="*/ 17 h 29"/>
                  <a:gd name="T22" fmla="*/ 344 w 406"/>
                  <a:gd name="T23" fmla="*/ 15 h 29"/>
                  <a:gd name="T24" fmla="*/ 363 w 406"/>
                  <a:gd name="T25" fmla="*/ 13 h 29"/>
                  <a:gd name="T26" fmla="*/ 379 w 406"/>
                  <a:gd name="T27" fmla="*/ 10 h 29"/>
                  <a:gd name="T28" fmla="*/ 390 w 406"/>
                  <a:gd name="T29" fmla="*/ 8 h 29"/>
                  <a:gd name="T30" fmla="*/ 398 w 406"/>
                  <a:gd name="T31" fmla="*/ 6 h 29"/>
                  <a:gd name="T32" fmla="*/ 404 w 406"/>
                  <a:gd name="T33" fmla="*/ 4 h 29"/>
                  <a:gd name="T34" fmla="*/ 406 w 406"/>
                  <a:gd name="T35" fmla="*/ 0 h 29"/>
                  <a:gd name="T36" fmla="*/ 400 w 406"/>
                  <a:gd name="T37" fmla="*/ 0 h 29"/>
                  <a:gd name="T38" fmla="*/ 398 w 406"/>
                  <a:gd name="T39" fmla="*/ 4 h 29"/>
                  <a:gd name="T40" fmla="*/ 392 w 406"/>
                  <a:gd name="T41" fmla="*/ 6 h 29"/>
                  <a:gd name="T42" fmla="*/ 383 w 406"/>
                  <a:gd name="T43" fmla="*/ 8 h 29"/>
                  <a:gd name="T44" fmla="*/ 369 w 406"/>
                  <a:gd name="T45" fmla="*/ 12 h 29"/>
                  <a:gd name="T46" fmla="*/ 352 w 406"/>
                  <a:gd name="T47" fmla="*/ 13 h 29"/>
                  <a:gd name="T48" fmla="*/ 333 w 406"/>
                  <a:gd name="T49" fmla="*/ 15 h 29"/>
                  <a:gd name="T50" fmla="*/ 310 w 406"/>
                  <a:gd name="T51" fmla="*/ 17 h 29"/>
                  <a:gd name="T52" fmla="*/ 283 w 406"/>
                  <a:gd name="T53" fmla="*/ 19 h 29"/>
                  <a:gd name="T54" fmla="*/ 254 w 406"/>
                  <a:gd name="T55" fmla="*/ 21 h 29"/>
                  <a:gd name="T56" fmla="*/ 223 w 406"/>
                  <a:gd name="T57" fmla="*/ 23 h 29"/>
                  <a:gd name="T58" fmla="*/ 188 w 406"/>
                  <a:gd name="T59" fmla="*/ 25 h 29"/>
                  <a:gd name="T60" fmla="*/ 154 w 406"/>
                  <a:gd name="T61" fmla="*/ 25 h 29"/>
                  <a:gd name="T62" fmla="*/ 117 w 406"/>
                  <a:gd name="T63" fmla="*/ 27 h 29"/>
                  <a:gd name="T64" fmla="*/ 79 w 406"/>
                  <a:gd name="T65" fmla="*/ 27 h 29"/>
                  <a:gd name="T66" fmla="*/ 40 w 406"/>
                  <a:gd name="T67" fmla="*/ 27 h 29"/>
                  <a:gd name="T68" fmla="*/ 0 w 406"/>
                  <a:gd name="T69" fmla="*/ 27 h 29"/>
                  <a:gd name="T70" fmla="*/ 0 w 406"/>
                  <a:gd name="T7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06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5" y="27"/>
                    </a:lnTo>
                    <a:lnTo>
                      <a:pt x="111" y="27"/>
                    </a:lnTo>
                    <a:lnTo>
                      <a:pt x="146" y="27"/>
                    </a:lnTo>
                    <a:lnTo>
                      <a:pt x="181" y="25"/>
                    </a:lnTo>
                    <a:lnTo>
                      <a:pt x="213" y="23"/>
                    </a:lnTo>
                    <a:lnTo>
                      <a:pt x="244" y="23"/>
                    </a:lnTo>
                    <a:lnTo>
                      <a:pt x="273" y="21"/>
                    </a:lnTo>
                    <a:lnTo>
                      <a:pt x="300" y="19"/>
                    </a:lnTo>
                    <a:lnTo>
                      <a:pt x="323" y="17"/>
                    </a:lnTo>
                    <a:lnTo>
                      <a:pt x="344" y="15"/>
                    </a:lnTo>
                    <a:lnTo>
                      <a:pt x="363" y="13"/>
                    </a:lnTo>
                    <a:lnTo>
                      <a:pt x="379" y="10"/>
                    </a:lnTo>
                    <a:lnTo>
                      <a:pt x="390" y="8"/>
                    </a:lnTo>
                    <a:lnTo>
                      <a:pt x="398" y="6"/>
                    </a:lnTo>
                    <a:lnTo>
                      <a:pt x="404" y="4"/>
                    </a:lnTo>
                    <a:lnTo>
                      <a:pt x="406" y="0"/>
                    </a:lnTo>
                    <a:lnTo>
                      <a:pt x="400" y="0"/>
                    </a:lnTo>
                    <a:lnTo>
                      <a:pt x="398" y="4"/>
                    </a:lnTo>
                    <a:lnTo>
                      <a:pt x="392" y="6"/>
                    </a:lnTo>
                    <a:lnTo>
                      <a:pt x="383" y="8"/>
                    </a:lnTo>
                    <a:lnTo>
                      <a:pt x="369" y="12"/>
                    </a:lnTo>
                    <a:lnTo>
                      <a:pt x="352" y="13"/>
                    </a:lnTo>
                    <a:lnTo>
                      <a:pt x="333" y="15"/>
                    </a:lnTo>
                    <a:lnTo>
                      <a:pt x="310" y="17"/>
                    </a:lnTo>
                    <a:lnTo>
                      <a:pt x="283" y="19"/>
                    </a:lnTo>
                    <a:lnTo>
                      <a:pt x="254" y="21"/>
                    </a:lnTo>
                    <a:lnTo>
                      <a:pt x="223" y="23"/>
                    </a:lnTo>
                    <a:lnTo>
                      <a:pt x="188" y="25"/>
                    </a:lnTo>
                    <a:lnTo>
                      <a:pt x="154" y="25"/>
                    </a:lnTo>
                    <a:lnTo>
                      <a:pt x="117" y="27"/>
                    </a:lnTo>
                    <a:lnTo>
                      <a:pt x="79" y="27"/>
                    </a:lnTo>
                    <a:lnTo>
                      <a:pt x="40" y="27"/>
                    </a:lnTo>
                    <a:lnTo>
                      <a:pt x="0" y="27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182">
                <a:extLst>
                  <a:ext uri="{FF2B5EF4-FFF2-40B4-BE49-F238E27FC236}">
                    <a16:creationId xmlns:a16="http://schemas.microsoft.com/office/drawing/2014/main" id="{2C268955-E744-4B5A-9BDB-8290D329F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0" cy="13"/>
              </a:xfrm>
              <a:custGeom>
                <a:avLst/>
                <a:gdLst>
                  <a:gd name="T0" fmla="*/ 0 w 400"/>
                  <a:gd name="T1" fmla="*/ 27 h 27"/>
                  <a:gd name="T2" fmla="*/ 40 w 400"/>
                  <a:gd name="T3" fmla="*/ 27 h 27"/>
                  <a:gd name="T4" fmla="*/ 79 w 400"/>
                  <a:gd name="T5" fmla="*/ 27 h 27"/>
                  <a:gd name="T6" fmla="*/ 117 w 400"/>
                  <a:gd name="T7" fmla="*/ 27 h 27"/>
                  <a:gd name="T8" fmla="*/ 154 w 400"/>
                  <a:gd name="T9" fmla="*/ 25 h 27"/>
                  <a:gd name="T10" fmla="*/ 188 w 400"/>
                  <a:gd name="T11" fmla="*/ 25 h 27"/>
                  <a:gd name="T12" fmla="*/ 223 w 400"/>
                  <a:gd name="T13" fmla="*/ 23 h 27"/>
                  <a:gd name="T14" fmla="*/ 254 w 400"/>
                  <a:gd name="T15" fmla="*/ 21 h 27"/>
                  <a:gd name="T16" fmla="*/ 283 w 400"/>
                  <a:gd name="T17" fmla="*/ 19 h 27"/>
                  <a:gd name="T18" fmla="*/ 310 w 400"/>
                  <a:gd name="T19" fmla="*/ 17 h 27"/>
                  <a:gd name="T20" fmla="*/ 333 w 400"/>
                  <a:gd name="T21" fmla="*/ 15 h 27"/>
                  <a:gd name="T22" fmla="*/ 352 w 400"/>
                  <a:gd name="T23" fmla="*/ 13 h 27"/>
                  <a:gd name="T24" fmla="*/ 369 w 400"/>
                  <a:gd name="T25" fmla="*/ 12 h 27"/>
                  <a:gd name="T26" fmla="*/ 383 w 400"/>
                  <a:gd name="T27" fmla="*/ 8 h 27"/>
                  <a:gd name="T28" fmla="*/ 392 w 400"/>
                  <a:gd name="T29" fmla="*/ 6 h 27"/>
                  <a:gd name="T30" fmla="*/ 398 w 400"/>
                  <a:gd name="T31" fmla="*/ 4 h 27"/>
                  <a:gd name="T32" fmla="*/ 400 w 400"/>
                  <a:gd name="T33" fmla="*/ 0 h 27"/>
                  <a:gd name="T34" fmla="*/ 394 w 400"/>
                  <a:gd name="T35" fmla="*/ 0 h 27"/>
                  <a:gd name="T36" fmla="*/ 392 w 400"/>
                  <a:gd name="T37" fmla="*/ 4 h 27"/>
                  <a:gd name="T38" fmla="*/ 386 w 400"/>
                  <a:gd name="T39" fmla="*/ 6 h 27"/>
                  <a:gd name="T40" fmla="*/ 377 w 400"/>
                  <a:gd name="T41" fmla="*/ 8 h 27"/>
                  <a:gd name="T42" fmla="*/ 363 w 400"/>
                  <a:gd name="T43" fmla="*/ 12 h 27"/>
                  <a:gd name="T44" fmla="*/ 348 w 400"/>
                  <a:gd name="T45" fmla="*/ 13 h 27"/>
                  <a:gd name="T46" fmla="*/ 327 w 400"/>
                  <a:gd name="T47" fmla="*/ 15 h 27"/>
                  <a:gd name="T48" fmla="*/ 304 w 400"/>
                  <a:gd name="T49" fmla="*/ 17 h 27"/>
                  <a:gd name="T50" fmla="*/ 279 w 400"/>
                  <a:gd name="T51" fmla="*/ 19 h 27"/>
                  <a:gd name="T52" fmla="*/ 250 w 400"/>
                  <a:gd name="T53" fmla="*/ 21 h 27"/>
                  <a:gd name="T54" fmla="*/ 219 w 400"/>
                  <a:gd name="T55" fmla="*/ 23 h 27"/>
                  <a:gd name="T56" fmla="*/ 186 w 400"/>
                  <a:gd name="T57" fmla="*/ 25 h 27"/>
                  <a:gd name="T58" fmla="*/ 152 w 400"/>
                  <a:gd name="T59" fmla="*/ 25 h 27"/>
                  <a:gd name="T60" fmla="*/ 115 w 400"/>
                  <a:gd name="T61" fmla="*/ 27 h 27"/>
                  <a:gd name="T62" fmla="*/ 77 w 400"/>
                  <a:gd name="T63" fmla="*/ 27 h 27"/>
                  <a:gd name="T64" fmla="*/ 38 w 400"/>
                  <a:gd name="T65" fmla="*/ 27 h 27"/>
                  <a:gd name="T66" fmla="*/ 0 w 400"/>
                  <a:gd name="T67" fmla="*/ 27 h 27"/>
                  <a:gd name="T68" fmla="*/ 0 w 400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00" h="27">
                    <a:moveTo>
                      <a:pt x="0" y="27"/>
                    </a:moveTo>
                    <a:lnTo>
                      <a:pt x="40" y="27"/>
                    </a:lnTo>
                    <a:lnTo>
                      <a:pt x="79" y="27"/>
                    </a:lnTo>
                    <a:lnTo>
                      <a:pt x="117" y="27"/>
                    </a:lnTo>
                    <a:lnTo>
                      <a:pt x="154" y="25"/>
                    </a:lnTo>
                    <a:lnTo>
                      <a:pt x="188" y="25"/>
                    </a:lnTo>
                    <a:lnTo>
                      <a:pt x="223" y="23"/>
                    </a:lnTo>
                    <a:lnTo>
                      <a:pt x="254" y="21"/>
                    </a:lnTo>
                    <a:lnTo>
                      <a:pt x="283" y="19"/>
                    </a:lnTo>
                    <a:lnTo>
                      <a:pt x="310" y="17"/>
                    </a:lnTo>
                    <a:lnTo>
                      <a:pt x="333" y="15"/>
                    </a:lnTo>
                    <a:lnTo>
                      <a:pt x="352" y="13"/>
                    </a:lnTo>
                    <a:lnTo>
                      <a:pt x="369" y="12"/>
                    </a:lnTo>
                    <a:lnTo>
                      <a:pt x="383" y="8"/>
                    </a:lnTo>
                    <a:lnTo>
                      <a:pt x="392" y="6"/>
                    </a:lnTo>
                    <a:lnTo>
                      <a:pt x="398" y="4"/>
                    </a:lnTo>
                    <a:lnTo>
                      <a:pt x="400" y="0"/>
                    </a:lnTo>
                    <a:lnTo>
                      <a:pt x="394" y="0"/>
                    </a:lnTo>
                    <a:lnTo>
                      <a:pt x="392" y="4"/>
                    </a:lnTo>
                    <a:lnTo>
                      <a:pt x="386" y="6"/>
                    </a:lnTo>
                    <a:lnTo>
                      <a:pt x="377" y="8"/>
                    </a:lnTo>
                    <a:lnTo>
                      <a:pt x="363" y="12"/>
                    </a:lnTo>
                    <a:lnTo>
                      <a:pt x="348" y="13"/>
                    </a:lnTo>
                    <a:lnTo>
                      <a:pt x="327" y="15"/>
                    </a:lnTo>
                    <a:lnTo>
                      <a:pt x="304" y="17"/>
                    </a:lnTo>
                    <a:lnTo>
                      <a:pt x="279" y="19"/>
                    </a:lnTo>
                    <a:lnTo>
                      <a:pt x="250" y="21"/>
                    </a:lnTo>
                    <a:lnTo>
                      <a:pt x="219" y="23"/>
                    </a:lnTo>
                    <a:lnTo>
                      <a:pt x="186" y="25"/>
                    </a:lnTo>
                    <a:lnTo>
                      <a:pt x="152" y="25"/>
                    </a:lnTo>
                    <a:lnTo>
                      <a:pt x="115" y="27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FAF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183">
                <a:extLst>
                  <a:ext uri="{FF2B5EF4-FFF2-40B4-BE49-F238E27FC236}">
                    <a16:creationId xmlns:a16="http://schemas.microsoft.com/office/drawing/2014/main" id="{365C9265-6E83-40DC-8BC8-6543F4B3D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7" cy="13"/>
              </a:xfrm>
              <a:custGeom>
                <a:avLst/>
                <a:gdLst>
                  <a:gd name="T0" fmla="*/ 0 w 394"/>
                  <a:gd name="T1" fmla="*/ 27 h 27"/>
                  <a:gd name="T2" fmla="*/ 38 w 394"/>
                  <a:gd name="T3" fmla="*/ 27 h 27"/>
                  <a:gd name="T4" fmla="*/ 77 w 394"/>
                  <a:gd name="T5" fmla="*/ 27 h 27"/>
                  <a:gd name="T6" fmla="*/ 115 w 394"/>
                  <a:gd name="T7" fmla="*/ 27 h 27"/>
                  <a:gd name="T8" fmla="*/ 152 w 394"/>
                  <a:gd name="T9" fmla="*/ 25 h 27"/>
                  <a:gd name="T10" fmla="*/ 186 w 394"/>
                  <a:gd name="T11" fmla="*/ 25 h 27"/>
                  <a:gd name="T12" fmla="*/ 219 w 394"/>
                  <a:gd name="T13" fmla="*/ 23 h 27"/>
                  <a:gd name="T14" fmla="*/ 250 w 394"/>
                  <a:gd name="T15" fmla="*/ 21 h 27"/>
                  <a:gd name="T16" fmla="*/ 279 w 394"/>
                  <a:gd name="T17" fmla="*/ 19 h 27"/>
                  <a:gd name="T18" fmla="*/ 304 w 394"/>
                  <a:gd name="T19" fmla="*/ 17 h 27"/>
                  <a:gd name="T20" fmla="*/ 327 w 394"/>
                  <a:gd name="T21" fmla="*/ 15 h 27"/>
                  <a:gd name="T22" fmla="*/ 348 w 394"/>
                  <a:gd name="T23" fmla="*/ 13 h 27"/>
                  <a:gd name="T24" fmla="*/ 363 w 394"/>
                  <a:gd name="T25" fmla="*/ 12 h 27"/>
                  <a:gd name="T26" fmla="*/ 377 w 394"/>
                  <a:gd name="T27" fmla="*/ 8 h 27"/>
                  <a:gd name="T28" fmla="*/ 386 w 394"/>
                  <a:gd name="T29" fmla="*/ 6 h 27"/>
                  <a:gd name="T30" fmla="*/ 392 w 394"/>
                  <a:gd name="T31" fmla="*/ 4 h 27"/>
                  <a:gd name="T32" fmla="*/ 394 w 394"/>
                  <a:gd name="T33" fmla="*/ 0 h 27"/>
                  <a:gd name="T34" fmla="*/ 388 w 394"/>
                  <a:gd name="T35" fmla="*/ 0 h 27"/>
                  <a:gd name="T36" fmla="*/ 386 w 394"/>
                  <a:gd name="T37" fmla="*/ 4 h 27"/>
                  <a:gd name="T38" fmla="*/ 381 w 394"/>
                  <a:gd name="T39" fmla="*/ 6 h 27"/>
                  <a:gd name="T40" fmla="*/ 371 w 394"/>
                  <a:gd name="T41" fmla="*/ 8 h 27"/>
                  <a:gd name="T42" fmla="*/ 358 w 394"/>
                  <a:gd name="T43" fmla="*/ 10 h 27"/>
                  <a:gd name="T44" fmla="*/ 342 w 394"/>
                  <a:gd name="T45" fmla="*/ 13 h 27"/>
                  <a:gd name="T46" fmla="*/ 323 w 394"/>
                  <a:gd name="T47" fmla="*/ 15 h 27"/>
                  <a:gd name="T48" fmla="*/ 300 w 394"/>
                  <a:gd name="T49" fmla="*/ 17 h 27"/>
                  <a:gd name="T50" fmla="*/ 275 w 394"/>
                  <a:gd name="T51" fmla="*/ 19 h 27"/>
                  <a:gd name="T52" fmla="*/ 246 w 394"/>
                  <a:gd name="T53" fmla="*/ 21 h 27"/>
                  <a:gd name="T54" fmla="*/ 215 w 394"/>
                  <a:gd name="T55" fmla="*/ 23 h 27"/>
                  <a:gd name="T56" fmla="*/ 183 w 394"/>
                  <a:gd name="T57" fmla="*/ 23 h 27"/>
                  <a:gd name="T58" fmla="*/ 150 w 394"/>
                  <a:gd name="T59" fmla="*/ 25 h 27"/>
                  <a:gd name="T60" fmla="*/ 113 w 394"/>
                  <a:gd name="T61" fmla="*/ 25 h 27"/>
                  <a:gd name="T62" fmla="*/ 77 w 394"/>
                  <a:gd name="T63" fmla="*/ 27 h 27"/>
                  <a:gd name="T64" fmla="*/ 38 w 394"/>
                  <a:gd name="T65" fmla="*/ 27 h 27"/>
                  <a:gd name="T66" fmla="*/ 0 w 394"/>
                  <a:gd name="T67" fmla="*/ 27 h 27"/>
                  <a:gd name="T68" fmla="*/ 0 w 394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4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5" y="27"/>
                    </a:lnTo>
                    <a:lnTo>
                      <a:pt x="152" y="25"/>
                    </a:lnTo>
                    <a:lnTo>
                      <a:pt x="186" y="25"/>
                    </a:lnTo>
                    <a:lnTo>
                      <a:pt x="219" y="23"/>
                    </a:lnTo>
                    <a:lnTo>
                      <a:pt x="250" y="21"/>
                    </a:lnTo>
                    <a:lnTo>
                      <a:pt x="279" y="19"/>
                    </a:lnTo>
                    <a:lnTo>
                      <a:pt x="304" y="17"/>
                    </a:lnTo>
                    <a:lnTo>
                      <a:pt x="327" y="15"/>
                    </a:lnTo>
                    <a:lnTo>
                      <a:pt x="348" y="13"/>
                    </a:lnTo>
                    <a:lnTo>
                      <a:pt x="363" y="12"/>
                    </a:lnTo>
                    <a:lnTo>
                      <a:pt x="377" y="8"/>
                    </a:lnTo>
                    <a:lnTo>
                      <a:pt x="386" y="6"/>
                    </a:lnTo>
                    <a:lnTo>
                      <a:pt x="392" y="4"/>
                    </a:lnTo>
                    <a:lnTo>
                      <a:pt x="394" y="0"/>
                    </a:lnTo>
                    <a:lnTo>
                      <a:pt x="388" y="0"/>
                    </a:lnTo>
                    <a:lnTo>
                      <a:pt x="386" y="4"/>
                    </a:lnTo>
                    <a:lnTo>
                      <a:pt x="381" y="6"/>
                    </a:lnTo>
                    <a:lnTo>
                      <a:pt x="371" y="8"/>
                    </a:lnTo>
                    <a:lnTo>
                      <a:pt x="358" y="10"/>
                    </a:lnTo>
                    <a:lnTo>
                      <a:pt x="342" y="13"/>
                    </a:lnTo>
                    <a:lnTo>
                      <a:pt x="323" y="15"/>
                    </a:lnTo>
                    <a:lnTo>
                      <a:pt x="300" y="17"/>
                    </a:lnTo>
                    <a:lnTo>
                      <a:pt x="275" y="19"/>
                    </a:lnTo>
                    <a:lnTo>
                      <a:pt x="246" y="21"/>
                    </a:lnTo>
                    <a:lnTo>
                      <a:pt x="215" y="23"/>
                    </a:lnTo>
                    <a:lnTo>
                      <a:pt x="183" y="23"/>
                    </a:lnTo>
                    <a:lnTo>
                      <a:pt x="150" y="25"/>
                    </a:lnTo>
                    <a:lnTo>
                      <a:pt x="113" y="25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" name="Freeform 184">
                <a:extLst>
                  <a:ext uri="{FF2B5EF4-FFF2-40B4-BE49-F238E27FC236}">
                    <a16:creationId xmlns:a16="http://schemas.microsoft.com/office/drawing/2014/main" id="{F8EF5D38-447A-412F-904B-367353725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4" cy="13"/>
              </a:xfrm>
              <a:custGeom>
                <a:avLst/>
                <a:gdLst>
                  <a:gd name="T0" fmla="*/ 0 w 388"/>
                  <a:gd name="T1" fmla="*/ 27 h 27"/>
                  <a:gd name="T2" fmla="*/ 38 w 388"/>
                  <a:gd name="T3" fmla="*/ 27 h 27"/>
                  <a:gd name="T4" fmla="*/ 77 w 388"/>
                  <a:gd name="T5" fmla="*/ 27 h 27"/>
                  <a:gd name="T6" fmla="*/ 113 w 388"/>
                  <a:gd name="T7" fmla="*/ 25 h 27"/>
                  <a:gd name="T8" fmla="*/ 150 w 388"/>
                  <a:gd name="T9" fmla="*/ 25 h 27"/>
                  <a:gd name="T10" fmla="*/ 183 w 388"/>
                  <a:gd name="T11" fmla="*/ 23 h 27"/>
                  <a:gd name="T12" fmla="*/ 215 w 388"/>
                  <a:gd name="T13" fmla="*/ 23 h 27"/>
                  <a:gd name="T14" fmla="*/ 246 w 388"/>
                  <a:gd name="T15" fmla="*/ 21 h 27"/>
                  <a:gd name="T16" fmla="*/ 275 w 388"/>
                  <a:gd name="T17" fmla="*/ 19 h 27"/>
                  <a:gd name="T18" fmla="*/ 300 w 388"/>
                  <a:gd name="T19" fmla="*/ 17 h 27"/>
                  <a:gd name="T20" fmla="*/ 323 w 388"/>
                  <a:gd name="T21" fmla="*/ 15 h 27"/>
                  <a:gd name="T22" fmla="*/ 342 w 388"/>
                  <a:gd name="T23" fmla="*/ 13 h 27"/>
                  <a:gd name="T24" fmla="*/ 358 w 388"/>
                  <a:gd name="T25" fmla="*/ 10 h 27"/>
                  <a:gd name="T26" fmla="*/ 371 w 388"/>
                  <a:gd name="T27" fmla="*/ 8 h 27"/>
                  <a:gd name="T28" fmla="*/ 381 w 388"/>
                  <a:gd name="T29" fmla="*/ 6 h 27"/>
                  <a:gd name="T30" fmla="*/ 386 w 388"/>
                  <a:gd name="T31" fmla="*/ 4 h 27"/>
                  <a:gd name="T32" fmla="*/ 388 w 388"/>
                  <a:gd name="T33" fmla="*/ 0 h 27"/>
                  <a:gd name="T34" fmla="*/ 383 w 388"/>
                  <a:gd name="T35" fmla="*/ 0 h 27"/>
                  <a:gd name="T36" fmla="*/ 381 w 388"/>
                  <a:gd name="T37" fmla="*/ 4 h 27"/>
                  <a:gd name="T38" fmla="*/ 375 w 388"/>
                  <a:gd name="T39" fmla="*/ 6 h 27"/>
                  <a:gd name="T40" fmla="*/ 365 w 388"/>
                  <a:gd name="T41" fmla="*/ 8 h 27"/>
                  <a:gd name="T42" fmla="*/ 354 w 388"/>
                  <a:gd name="T43" fmla="*/ 10 h 27"/>
                  <a:gd name="T44" fmla="*/ 336 w 388"/>
                  <a:gd name="T45" fmla="*/ 13 h 27"/>
                  <a:gd name="T46" fmla="*/ 317 w 388"/>
                  <a:gd name="T47" fmla="*/ 15 h 27"/>
                  <a:gd name="T48" fmla="*/ 296 w 388"/>
                  <a:gd name="T49" fmla="*/ 17 h 27"/>
                  <a:gd name="T50" fmla="*/ 271 w 388"/>
                  <a:gd name="T51" fmla="*/ 19 h 27"/>
                  <a:gd name="T52" fmla="*/ 242 w 388"/>
                  <a:gd name="T53" fmla="*/ 21 h 27"/>
                  <a:gd name="T54" fmla="*/ 213 w 388"/>
                  <a:gd name="T55" fmla="*/ 21 h 27"/>
                  <a:gd name="T56" fmla="*/ 181 w 388"/>
                  <a:gd name="T57" fmla="*/ 23 h 27"/>
                  <a:gd name="T58" fmla="*/ 146 w 388"/>
                  <a:gd name="T59" fmla="*/ 25 h 27"/>
                  <a:gd name="T60" fmla="*/ 111 w 388"/>
                  <a:gd name="T61" fmla="*/ 25 h 27"/>
                  <a:gd name="T62" fmla="*/ 75 w 388"/>
                  <a:gd name="T63" fmla="*/ 27 h 27"/>
                  <a:gd name="T64" fmla="*/ 38 w 388"/>
                  <a:gd name="T65" fmla="*/ 27 h 27"/>
                  <a:gd name="T66" fmla="*/ 0 w 388"/>
                  <a:gd name="T67" fmla="*/ 27 h 27"/>
                  <a:gd name="T68" fmla="*/ 0 w 388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8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3" y="25"/>
                    </a:lnTo>
                    <a:lnTo>
                      <a:pt x="150" y="25"/>
                    </a:lnTo>
                    <a:lnTo>
                      <a:pt x="183" y="23"/>
                    </a:lnTo>
                    <a:lnTo>
                      <a:pt x="215" y="23"/>
                    </a:lnTo>
                    <a:lnTo>
                      <a:pt x="246" y="21"/>
                    </a:lnTo>
                    <a:lnTo>
                      <a:pt x="275" y="19"/>
                    </a:lnTo>
                    <a:lnTo>
                      <a:pt x="300" y="17"/>
                    </a:lnTo>
                    <a:lnTo>
                      <a:pt x="323" y="15"/>
                    </a:lnTo>
                    <a:lnTo>
                      <a:pt x="342" y="13"/>
                    </a:lnTo>
                    <a:lnTo>
                      <a:pt x="358" y="10"/>
                    </a:lnTo>
                    <a:lnTo>
                      <a:pt x="371" y="8"/>
                    </a:lnTo>
                    <a:lnTo>
                      <a:pt x="381" y="6"/>
                    </a:lnTo>
                    <a:lnTo>
                      <a:pt x="386" y="4"/>
                    </a:lnTo>
                    <a:lnTo>
                      <a:pt x="388" y="0"/>
                    </a:lnTo>
                    <a:lnTo>
                      <a:pt x="383" y="0"/>
                    </a:lnTo>
                    <a:lnTo>
                      <a:pt x="381" y="4"/>
                    </a:lnTo>
                    <a:lnTo>
                      <a:pt x="375" y="6"/>
                    </a:lnTo>
                    <a:lnTo>
                      <a:pt x="365" y="8"/>
                    </a:lnTo>
                    <a:lnTo>
                      <a:pt x="354" y="10"/>
                    </a:lnTo>
                    <a:lnTo>
                      <a:pt x="336" y="13"/>
                    </a:lnTo>
                    <a:lnTo>
                      <a:pt x="317" y="15"/>
                    </a:lnTo>
                    <a:lnTo>
                      <a:pt x="296" y="17"/>
                    </a:lnTo>
                    <a:lnTo>
                      <a:pt x="271" y="19"/>
                    </a:lnTo>
                    <a:lnTo>
                      <a:pt x="242" y="21"/>
                    </a:lnTo>
                    <a:lnTo>
                      <a:pt x="213" y="21"/>
                    </a:lnTo>
                    <a:lnTo>
                      <a:pt x="181" y="23"/>
                    </a:lnTo>
                    <a:lnTo>
                      <a:pt x="146" y="25"/>
                    </a:lnTo>
                    <a:lnTo>
                      <a:pt x="111" y="25"/>
                    </a:lnTo>
                    <a:lnTo>
                      <a:pt x="75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" name="Freeform 185">
                <a:extLst>
                  <a:ext uri="{FF2B5EF4-FFF2-40B4-BE49-F238E27FC236}">
                    <a16:creationId xmlns:a16="http://schemas.microsoft.com/office/drawing/2014/main" id="{5977001D-6A86-483B-8482-98B409207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1" cy="13"/>
              </a:xfrm>
              <a:custGeom>
                <a:avLst/>
                <a:gdLst>
                  <a:gd name="T0" fmla="*/ 0 w 383"/>
                  <a:gd name="T1" fmla="*/ 27 h 27"/>
                  <a:gd name="T2" fmla="*/ 38 w 383"/>
                  <a:gd name="T3" fmla="*/ 27 h 27"/>
                  <a:gd name="T4" fmla="*/ 75 w 383"/>
                  <a:gd name="T5" fmla="*/ 27 h 27"/>
                  <a:gd name="T6" fmla="*/ 111 w 383"/>
                  <a:gd name="T7" fmla="*/ 25 h 27"/>
                  <a:gd name="T8" fmla="*/ 146 w 383"/>
                  <a:gd name="T9" fmla="*/ 25 h 27"/>
                  <a:gd name="T10" fmla="*/ 181 w 383"/>
                  <a:gd name="T11" fmla="*/ 23 h 27"/>
                  <a:gd name="T12" fmla="*/ 213 w 383"/>
                  <a:gd name="T13" fmla="*/ 21 h 27"/>
                  <a:gd name="T14" fmla="*/ 242 w 383"/>
                  <a:gd name="T15" fmla="*/ 21 h 27"/>
                  <a:gd name="T16" fmla="*/ 271 w 383"/>
                  <a:gd name="T17" fmla="*/ 19 h 27"/>
                  <a:gd name="T18" fmla="*/ 296 w 383"/>
                  <a:gd name="T19" fmla="*/ 17 h 27"/>
                  <a:gd name="T20" fmla="*/ 317 w 383"/>
                  <a:gd name="T21" fmla="*/ 15 h 27"/>
                  <a:gd name="T22" fmla="*/ 336 w 383"/>
                  <a:gd name="T23" fmla="*/ 13 h 27"/>
                  <a:gd name="T24" fmla="*/ 354 w 383"/>
                  <a:gd name="T25" fmla="*/ 10 h 27"/>
                  <a:gd name="T26" fmla="*/ 365 w 383"/>
                  <a:gd name="T27" fmla="*/ 8 h 27"/>
                  <a:gd name="T28" fmla="*/ 375 w 383"/>
                  <a:gd name="T29" fmla="*/ 6 h 27"/>
                  <a:gd name="T30" fmla="*/ 381 w 383"/>
                  <a:gd name="T31" fmla="*/ 4 h 27"/>
                  <a:gd name="T32" fmla="*/ 383 w 383"/>
                  <a:gd name="T33" fmla="*/ 0 h 27"/>
                  <a:gd name="T34" fmla="*/ 377 w 383"/>
                  <a:gd name="T35" fmla="*/ 0 h 27"/>
                  <a:gd name="T36" fmla="*/ 375 w 383"/>
                  <a:gd name="T37" fmla="*/ 4 h 27"/>
                  <a:gd name="T38" fmla="*/ 369 w 383"/>
                  <a:gd name="T39" fmla="*/ 6 h 27"/>
                  <a:gd name="T40" fmla="*/ 360 w 383"/>
                  <a:gd name="T41" fmla="*/ 8 h 27"/>
                  <a:gd name="T42" fmla="*/ 348 w 383"/>
                  <a:gd name="T43" fmla="*/ 10 h 27"/>
                  <a:gd name="T44" fmla="*/ 333 w 383"/>
                  <a:gd name="T45" fmla="*/ 13 h 27"/>
                  <a:gd name="T46" fmla="*/ 313 w 383"/>
                  <a:gd name="T47" fmla="*/ 15 h 27"/>
                  <a:gd name="T48" fmla="*/ 290 w 383"/>
                  <a:gd name="T49" fmla="*/ 17 h 27"/>
                  <a:gd name="T50" fmla="*/ 267 w 383"/>
                  <a:gd name="T51" fmla="*/ 19 h 27"/>
                  <a:gd name="T52" fmla="*/ 238 w 383"/>
                  <a:gd name="T53" fmla="*/ 21 h 27"/>
                  <a:gd name="T54" fmla="*/ 210 w 383"/>
                  <a:gd name="T55" fmla="*/ 21 h 27"/>
                  <a:gd name="T56" fmla="*/ 179 w 383"/>
                  <a:gd name="T57" fmla="*/ 23 h 27"/>
                  <a:gd name="T58" fmla="*/ 144 w 383"/>
                  <a:gd name="T59" fmla="*/ 25 h 27"/>
                  <a:gd name="T60" fmla="*/ 109 w 383"/>
                  <a:gd name="T61" fmla="*/ 25 h 27"/>
                  <a:gd name="T62" fmla="*/ 75 w 383"/>
                  <a:gd name="T63" fmla="*/ 25 h 27"/>
                  <a:gd name="T64" fmla="*/ 38 w 383"/>
                  <a:gd name="T65" fmla="*/ 27 h 27"/>
                  <a:gd name="T66" fmla="*/ 0 w 383"/>
                  <a:gd name="T67" fmla="*/ 27 h 27"/>
                  <a:gd name="T68" fmla="*/ 0 w 383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3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7"/>
                    </a:lnTo>
                    <a:lnTo>
                      <a:pt x="111" y="25"/>
                    </a:lnTo>
                    <a:lnTo>
                      <a:pt x="146" y="25"/>
                    </a:lnTo>
                    <a:lnTo>
                      <a:pt x="181" y="23"/>
                    </a:lnTo>
                    <a:lnTo>
                      <a:pt x="213" y="21"/>
                    </a:lnTo>
                    <a:lnTo>
                      <a:pt x="242" y="21"/>
                    </a:lnTo>
                    <a:lnTo>
                      <a:pt x="271" y="19"/>
                    </a:lnTo>
                    <a:lnTo>
                      <a:pt x="296" y="17"/>
                    </a:lnTo>
                    <a:lnTo>
                      <a:pt x="317" y="15"/>
                    </a:lnTo>
                    <a:lnTo>
                      <a:pt x="336" y="13"/>
                    </a:lnTo>
                    <a:lnTo>
                      <a:pt x="354" y="10"/>
                    </a:lnTo>
                    <a:lnTo>
                      <a:pt x="365" y="8"/>
                    </a:lnTo>
                    <a:lnTo>
                      <a:pt x="375" y="6"/>
                    </a:lnTo>
                    <a:lnTo>
                      <a:pt x="381" y="4"/>
                    </a:lnTo>
                    <a:lnTo>
                      <a:pt x="383" y="0"/>
                    </a:lnTo>
                    <a:lnTo>
                      <a:pt x="377" y="0"/>
                    </a:lnTo>
                    <a:lnTo>
                      <a:pt x="375" y="4"/>
                    </a:lnTo>
                    <a:lnTo>
                      <a:pt x="369" y="6"/>
                    </a:lnTo>
                    <a:lnTo>
                      <a:pt x="360" y="8"/>
                    </a:lnTo>
                    <a:lnTo>
                      <a:pt x="348" y="10"/>
                    </a:lnTo>
                    <a:lnTo>
                      <a:pt x="333" y="13"/>
                    </a:lnTo>
                    <a:lnTo>
                      <a:pt x="313" y="15"/>
                    </a:lnTo>
                    <a:lnTo>
                      <a:pt x="290" y="17"/>
                    </a:lnTo>
                    <a:lnTo>
                      <a:pt x="267" y="19"/>
                    </a:lnTo>
                    <a:lnTo>
                      <a:pt x="238" y="21"/>
                    </a:lnTo>
                    <a:lnTo>
                      <a:pt x="210" y="21"/>
                    </a:lnTo>
                    <a:lnTo>
                      <a:pt x="179" y="23"/>
                    </a:lnTo>
                    <a:lnTo>
                      <a:pt x="144" y="25"/>
                    </a:lnTo>
                    <a:lnTo>
                      <a:pt x="109" y="25"/>
                    </a:lnTo>
                    <a:lnTo>
                      <a:pt x="75" y="25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B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" name="Freeform 186">
                <a:extLst>
                  <a:ext uri="{FF2B5EF4-FFF2-40B4-BE49-F238E27FC236}">
                    <a16:creationId xmlns:a16="http://schemas.microsoft.com/office/drawing/2014/main" id="{C36EBAEE-3420-421F-AEDD-9B2930CB2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8" cy="13"/>
              </a:xfrm>
              <a:custGeom>
                <a:avLst/>
                <a:gdLst>
                  <a:gd name="T0" fmla="*/ 0 w 377"/>
                  <a:gd name="T1" fmla="*/ 27 h 27"/>
                  <a:gd name="T2" fmla="*/ 38 w 377"/>
                  <a:gd name="T3" fmla="*/ 27 h 27"/>
                  <a:gd name="T4" fmla="*/ 75 w 377"/>
                  <a:gd name="T5" fmla="*/ 25 h 27"/>
                  <a:gd name="T6" fmla="*/ 109 w 377"/>
                  <a:gd name="T7" fmla="*/ 25 h 27"/>
                  <a:gd name="T8" fmla="*/ 144 w 377"/>
                  <a:gd name="T9" fmla="*/ 25 h 27"/>
                  <a:gd name="T10" fmla="*/ 179 w 377"/>
                  <a:gd name="T11" fmla="*/ 23 h 27"/>
                  <a:gd name="T12" fmla="*/ 210 w 377"/>
                  <a:gd name="T13" fmla="*/ 21 h 27"/>
                  <a:gd name="T14" fmla="*/ 238 w 377"/>
                  <a:gd name="T15" fmla="*/ 21 h 27"/>
                  <a:gd name="T16" fmla="*/ 267 w 377"/>
                  <a:gd name="T17" fmla="*/ 19 h 27"/>
                  <a:gd name="T18" fmla="*/ 290 w 377"/>
                  <a:gd name="T19" fmla="*/ 17 h 27"/>
                  <a:gd name="T20" fmla="*/ 313 w 377"/>
                  <a:gd name="T21" fmla="*/ 15 h 27"/>
                  <a:gd name="T22" fmla="*/ 333 w 377"/>
                  <a:gd name="T23" fmla="*/ 13 h 27"/>
                  <a:gd name="T24" fmla="*/ 348 w 377"/>
                  <a:gd name="T25" fmla="*/ 10 h 27"/>
                  <a:gd name="T26" fmla="*/ 360 w 377"/>
                  <a:gd name="T27" fmla="*/ 8 h 27"/>
                  <a:gd name="T28" fmla="*/ 369 w 377"/>
                  <a:gd name="T29" fmla="*/ 6 h 27"/>
                  <a:gd name="T30" fmla="*/ 375 w 377"/>
                  <a:gd name="T31" fmla="*/ 4 h 27"/>
                  <a:gd name="T32" fmla="*/ 377 w 377"/>
                  <a:gd name="T33" fmla="*/ 0 h 27"/>
                  <a:gd name="T34" fmla="*/ 371 w 377"/>
                  <a:gd name="T35" fmla="*/ 0 h 27"/>
                  <a:gd name="T36" fmla="*/ 369 w 377"/>
                  <a:gd name="T37" fmla="*/ 2 h 27"/>
                  <a:gd name="T38" fmla="*/ 363 w 377"/>
                  <a:gd name="T39" fmla="*/ 6 h 27"/>
                  <a:gd name="T40" fmla="*/ 354 w 377"/>
                  <a:gd name="T41" fmla="*/ 8 h 27"/>
                  <a:gd name="T42" fmla="*/ 342 w 377"/>
                  <a:gd name="T43" fmla="*/ 10 h 27"/>
                  <a:gd name="T44" fmla="*/ 327 w 377"/>
                  <a:gd name="T45" fmla="*/ 12 h 27"/>
                  <a:gd name="T46" fmla="*/ 308 w 377"/>
                  <a:gd name="T47" fmla="*/ 15 h 27"/>
                  <a:gd name="T48" fmla="*/ 286 w 377"/>
                  <a:gd name="T49" fmla="*/ 17 h 27"/>
                  <a:gd name="T50" fmla="*/ 261 w 377"/>
                  <a:gd name="T51" fmla="*/ 19 h 27"/>
                  <a:gd name="T52" fmla="*/ 235 w 377"/>
                  <a:gd name="T53" fmla="*/ 19 h 27"/>
                  <a:gd name="T54" fmla="*/ 206 w 377"/>
                  <a:gd name="T55" fmla="*/ 21 h 27"/>
                  <a:gd name="T56" fmla="*/ 175 w 377"/>
                  <a:gd name="T57" fmla="*/ 23 h 27"/>
                  <a:gd name="T58" fmla="*/ 142 w 377"/>
                  <a:gd name="T59" fmla="*/ 23 h 27"/>
                  <a:gd name="T60" fmla="*/ 108 w 377"/>
                  <a:gd name="T61" fmla="*/ 25 h 27"/>
                  <a:gd name="T62" fmla="*/ 73 w 377"/>
                  <a:gd name="T63" fmla="*/ 25 h 27"/>
                  <a:gd name="T64" fmla="*/ 36 w 377"/>
                  <a:gd name="T65" fmla="*/ 25 h 27"/>
                  <a:gd name="T66" fmla="*/ 0 w 377"/>
                  <a:gd name="T67" fmla="*/ 25 h 27"/>
                  <a:gd name="T68" fmla="*/ 0 w 377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7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5"/>
                    </a:lnTo>
                    <a:lnTo>
                      <a:pt x="109" y="25"/>
                    </a:lnTo>
                    <a:lnTo>
                      <a:pt x="144" y="25"/>
                    </a:lnTo>
                    <a:lnTo>
                      <a:pt x="179" y="23"/>
                    </a:lnTo>
                    <a:lnTo>
                      <a:pt x="210" y="21"/>
                    </a:lnTo>
                    <a:lnTo>
                      <a:pt x="238" y="21"/>
                    </a:lnTo>
                    <a:lnTo>
                      <a:pt x="267" y="19"/>
                    </a:lnTo>
                    <a:lnTo>
                      <a:pt x="290" y="17"/>
                    </a:lnTo>
                    <a:lnTo>
                      <a:pt x="313" y="15"/>
                    </a:lnTo>
                    <a:lnTo>
                      <a:pt x="333" y="13"/>
                    </a:lnTo>
                    <a:lnTo>
                      <a:pt x="348" y="10"/>
                    </a:lnTo>
                    <a:lnTo>
                      <a:pt x="360" y="8"/>
                    </a:lnTo>
                    <a:lnTo>
                      <a:pt x="369" y="6"/>
                    </a:lnTo>
                    <a:lnTo>
                      <a:pt x="375" y="4"/>
                    </a:lnTo>
                    <a:lnTo>
                      <a:pt x="377" y="0"/>
                    </a:lnTo>
                    <a:lnTo>
                      <a:pt x="371" y="0"/>
                    </a:lnTo>
                    <a:lnTo>
                      <a:pt x="369" y="2"/>
                    </a:lnTo>
                    <a:lnTo>
                      <a:pt x="363" y="6"/>
                    </a:lnTo>
                    <a:lnTo>
                      <a:pt x="354" y="8"/>
                    </a:lnTo>
                    <a:lnTo>
                      <a:pt x="342" y="10"/>
                    </a:lnTo>
                    <a:lnTo>
                      <a:pt x="327" y="12"/>
                    </a:lnTo>
                    <a:lnTo>
                      <a:pt x="308" y="15"/>
                    </a:lnTo>
                    <a:lnTo>
                      <a:pt x="286" y="17"/>
                    </a:lnTo>
                    <a:lnTo>
                      <a:pt x="261" y="19"/>
                    </a:lnTo>
                    <a:lnTo>
                      <a:pt x="235" y="19"/>
                    </a:lnTo>
                    <a:lnTo>
                      <a:pt x="206" y="21"/>
                    </a:lnTo>
                    <a:lnTo>
                      <a:pt x="175" y="23"/>
                    </a:lnTo>
                    <a:lnTo>
                      <a:pt x="142" y="23"/>
                    </a:lnTo>
                    <a:lnTo>
                      <a:pt x="108" y="25"/>
                    </a:lnTo>
                    <a:lnTo>
                      <a:pt x="73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" name="Freeform 187">
                <a:extLst>
                  <a:ext uri="{FF2B5EF4-FFF2-40B4-BE49-F238E27FC236}">
                    <a16:creationId xmlns:a16="http://schemas.microsoft.com/office/drawing/2014/main" id="{A76BB865-5FDB-4647-9847-AAC1EE1A7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6" cy="12"/>
              </a:xfrm>
              <a:custGeom>
                <a:avLst/>
                <a:gdLst>
                  <a:gd name="T0" fmla="*/ 0 w 371"/>
                  <a:gd name="T1" fmla="*/ 25 h 25"/>
                  <a:gd name="T2" fmla="*/ 36 w 371"/>
                  <a:gd name="T3" fmla="*/ 25 h 25"/>
                  <a:gd name="T4" fmla="*/ 73 w 371"/>
                  <a:gd name="T5" fmla="*/ 25 h 25"/>
                  <a:gd name="T6" fmla="*/ 108 w 371"/>
                  <a:gd name="T7" fmla="*/ 25 h 25"/>
                  <a:gd name="T8" fmla="*/ 142 w 371"/>
                  <a:gd name="T9" fmla="*/ 23 h 25"/>
                  <a:gd name="T10" fmla="*/ 175 w 371"/>
                  <a:gd name="T11" fmla="*/ 23 h 25"/>
                  <a:gd name="T12" fmla="*/ 206 w 371"/>
                  <a:gd name="T13" fmla="*/ 21 h 25"/>
                  <a:gd name="T14" fmla="*/ 235 w 371"/>
                  <a:gd name="T15" fmla="*/ 19 h 25"/>
                  <a:gd name="T16" fmla="*/ 261 w 371"/>
                  <a:gd name="T17" fmla="*/ 19 h 25"/>
                  <a:gd name="T18" fmla="*/ 286 w 371"/>
                  <a:gd name="T19" fmla="*/ 17 h 25"/>
                  <a:gd name="T20" fmla="*/ 308 w 371"/>
                  <a:gd name="T21" fmla="*/ 15 h 25"/>
                  <a:gd name="T22" fmla="*/ 327 w 371"/>
                  <a:gd name="T23" fmla="*/ 12 h 25"/>
                  <a:gd name="T24" fmla="*/ 342 w 371"/>
                  <a:gd name="T25" fmla="*/ 10 h 25"/>
                  <a:gd name="T26" fmla="*/ 354 w 371"/>
                  <a:gd name="T27" fmla="*/ 8 h 25"/>
                  <a:gd name="T28" fmla="*/ 363 w 371"/>
                  <a:gd name="T29" fmla="*/ 6 h 25"/>
                  <a:gd name="T30" fmla="*/ 369 w 371"/>
                  <a:gd name="T31" fmla="*/ 2 h 25"/>
                  <a:gd name="T32" fmla="*/ 371 w 371"/>
                  <a:gd name="T33" fmla="*/ 0 h 25"/>
                  <a:gd name="T34" fmla="*/ 365 w 371"/>
                  <a:gd name="T35" fmla="*/ 0 h 25"/>
                  <a:gd name="T36" fmla="*/ 363 w 371"/>
                  <a:gd name="T37" fmla="*/ 2 h 25"/>
                  <a:gd name="T38" fmla="*/ 358 w 371"/>
                  <a:gd name="T39" fmla="*/ 6 h 25"/>
                  <a:gd name="T40" fmla="*/ 350 w 371"/>
                  <a:gd name="T41" fmla="*/ 8 h 25"/>
                  <a:gd name="T42" fmla="*/ 336 w 371"/>
                  <a:gd name="T43" fmla="*/ 10 h 25"/>
                  <a:gd name="T44" fmla="*/ 321 w 371"/>
                  <a:gd name="T45" fmla="*/ 12 h 25"/>
                  <a:gd name="T46" fmla="*/ 304 w 371"/>
                  <a:gd name="T47" fmla="*/ 13 h 25"/>
                  <a:gd name="T48" fmla="*/ 283 w 371"/>
                  <a:gd name="T49" fmla="*/ 15 h 25"/>
                  <a:gd name="T50" fmla="*/ 258 w 371"/>
                  <a:gd name="T51" fmla="*/ 17 h 25"/>
                  <a:gd name="T52" fmla="*/ 233 w 371"/>
                  <a:gd name="T53" fmla="*/ 19 h 25"/>
                  <a:gd name="T54" fmla="*/ 204 w 371"/>
                  <a:gd name="T55" fmla="*/ 21 h 25"/>
                  <a:gd name="T56" fmla="*/ 173 w 371"/>
                  <a:gd name="T57" fmla="*/ 23 h 25"/>
                  <a:gd name="T58" fmla="*/ 140 w 371"/>
                  <a:gd name="T59" fmla="*/ 23 h 25"/>
                  <a:gd name="T60" fmla="*/ 106 w 371"/>
                  <a:gd name="T61" fmla="*/ 25 h 25"/>
                  <a:gd name="T62" fmla="*/ 71 w 371"/>
                  <a:gd name="T63" fmla="*/ 25 h 25"/>
                  <a:gd name="T64" fmla="*/ 36 w 371"/>
                  <a:gd name="T65" fmla="*/ 25 h 25"/>
                  <a:gd name="T66" fmla="*/ 0 w 371"/>
                  <a:gd name="T67" fmla="*/ 25 h 25"/>
                  <a:gd name="T68" fmla="*/ 0 w 371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1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3" y="25"/>
                    </a:lnTo>
                    <a:lnTo>
                      <a:pt x="108" y="25"/>
                    </a:lnTo>
                    <a:lnTo>
                      <a:pt x="142" y="23"/>
                    </a:lnTo>
                    <a:lnTo>
                      <a:pt x="175" y="23"/>
                    </a:lnTo>
                    <a:lnTo>
                      <a:pt x="206" y="21"/>
                    </a:lnTo>
                    <a:lnTo>
                      <a:pt x="235" y="19"/>
                    </a:lnTo>
                    <a:lnTo>
                      <a:pt x="261" y="19"/>
                    </a:lnTo>
                    <a:lnTo>
                      <a:pt x="286" y="17"/>
                    </a:lnTo>
                    <a:lnTo>
                      <a:pt x="308" y="15"/>
                    </a:lnTo>
                    <a:lnTo>
                      <a:pt x="327" y="12"/>
                    </a:lnTo>
                    <a:lnTo>
                      <a:pt x="342" y="10"/>
                    </a:lnTo>
                    <a:lnTo>
                      <a:pt x="354" y="8"/>
                    </a:lnTo>
                    <a:lnTo>
                      <a:pt x="363" y="6"/>
                    </a:lnTo>
                    <a:lnTo>
                      <a:pt x="369" y="2"/>
                    </a:lnTo>
                    <a:lnTo>
                      <a:pt x="371" y="0"/>
                    </a:lnTo>
                    <a:lnTo>
                      <a:pt x="365" y="0"/>
                    </a:lnTo>
                    <a:lnTo>
                      <a:pt x="363" y="2"/>
                    </a:lnTo>
                    <a:lnTo>
                      <a:pt x="358" y="6"/>
                    </a:lnTo>
                    <a:lnTo>
                      <a:pt x="350" y="8"/>
                    </a:lnTo>
                    <a:lnTo>
                      <a:pt x="336" y="10"/>
                    </a:lnTo>
                    <a:lnTo>
                      <a:pt x="321" y="12"/>
                    </a:lnTo>
                    <a:lnTo>
                      <a:pt x="304" y="13"/>
                    </a:lnTo>
                    <a:lnTo>
                      <a:pt x="283" y="15"/>
                    </a:lnTo>
                    <a:lnTo>
                      <a:pt x="258" y="17"/>
                    </a:lnTo>
                    <a:lnTo>
                      <a:pt x="233" y="19"/>
                    </a:lnTo>
                    <a:lnTo>
                      <a:pt x="204" y="21"/>
                    </a:lnTo>
                    <a:lnTo>
                      <a:pt x="173" y="23"/>
                    </a:lnTo>
                    <a:lnTo>
                      <a:pt x="140" y="23"/>
                    </a:lnTo>
                    <a:lnTo>
                      <a:pt x="106" y="25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" name="Freeform 188">
                <a:extLst>
                  <a:ext uri="{FF2B5EF4-FFF2-40B4-BE49-F238E27FC236}">
                    <a16:creationId xmlns:a16="http://schemas.microsoft.com/office/drawing/2014/main" id="{F24F52BA-4553-4724-A3D7-2992AB8670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3" cy="12"/>
              </a:xfrm>
              <a:custGeom>
                <a:avLst/>
                <a:gdLst>
                  <a:gd name="T0" fmla="*/ 0 w 365"/>
                  <a:gd name="T1" fmla="*/ 25 h 25"/>
                  <a:gd name="T2" fmla="*/ 36 w 365"/>
                  <a:gd name="T3" fmla="*/ 25 h 25"/>
                  <a:gd name="T4" fmla="*/ 71 w 365"/>
                  <a:gd name="T5" fmla="*/ 25 h 25"/>
                  <a:gd name="T6" fmla="*/ 106 w 365"/>
                  <a:gd name="T7" fmla="*/ 25 h 25"/>
                  <a:gd name="T8" fmla="*/ 140 w 365"/>
                  <a:gd name="T9" fmla="*/ 23 h 25"/>
                  <a:gd name="T10" fmla="*/ 173 w 365"/>
                  <a:gd name="T11" fmla="*/ 23 h 25"/>
                  <a:gd name="T12" fmla="*/ 204 w 365"/>
                  <a:gd name="T13" fmla="*/ 21 h 25"/>
                  <a:gd name="T14" fmla="*/ 233 w 365"/>
                  <a:gd name="T15" fmla="*/ 19 h 25"/>
                  <a:gd name="T16" fmla="*/ 258 w 365"/>
                  <a:gd name="T17" fmla="*/ 17 h 25"/>
                  <a:gd name="T18" fmla="*/ 283 w 365"/>
                  <a:gd name="T19" fmla="*/ 15 h 25"/>
                  <a:gd name="T20" fmla="*/ 304 w 365"/>
                  <a:gd name="T21" fmla="*/ 13 h 25"/>
                  <a:gd name="T22" fmla="*/ 321 w 365"/>
                  <a:gd name="T23" fmla="*/ 12 h 25"/>
                  <a:gd name="T24" fmla="*/ 336 w 365"/>
                  <a:gd name="T25" fmla="*/ 10 h 25"/>
                  <a:gd name="T26" fmla="*/ 350 w 365"/>
                  <a:gd name="T27" fmla="*/ 8 h 25"/>
                  <a:gd name="T28" fmla="*/ 358 w 365"/>
                  <a:gd name="T29" fmla="*/ 6 h 25"/>
                  <a:gd name="T30" fmla="*/ 363 w 365"/>
                  <a:gd name="T31" fmla="*/ 2 h 25"/>
                  <a:gd name="T32" fmla="*/ 365 w 365"/>
                  <a:gd name="T33" fmla="*/ 0 h 25"/>
                  <a:gd name="T34" fmla="*/ 360 w 365"/>
                  <a:gd name="T35" fmla="*/ 0 h 25"/>
                  <a:gd name="T36" fmla="*/ 358 w 365"/>
                  <a:gd name="T37" fmla="*/ 2 h 25"/>
                  <a:gd name="T38" fmla="*/ 352 w 365"/>
                  <a:gd name="T39" fmla="*/ 6 h 25"/>
                  <a:gd name="T40" fmla="*/ 344 w 365"/>
                  <a:gd name="T41" fmla="*/ 8 h 25"/>
                  <a:gd name="T42" fmla="*/ 333 w 365"/>
                  <a:gd name="T43" fmla="*/ 10 h 25"/>
                  <a:gd name="T44" fmla="*/ 317 w 365"/>
                  <a:gd name="T45" fmla="*/ 12 h 25"/>
                  <a:gd name="T46" fmla="*/ 298 w 365"/>
                  <a:gd name="T47" fmla="*/ 13 h 25"/>
                  <a:gd name="T48" fmla="*/ 277 w 365"/>
                  <a:gd name="T49" fmla="*/ 15 h 25"/>
                  <a:gd name="T50" fmla="*/ 254 w 365"/>
                  <a:gd name="T51" fmla="*/ 17 h 25"/>
                  <a:gd name="T52" fmla="*/ 229 w 365"/>
                  <a:gd name="T53" fmla="*/ 19 h 25"/>
                  <a:gd name="T54" fmla="*/ 200 w 365"/>
                  <a:gd name="T55" fmla="*/ 21 h 25"/>
                  <a:gd name="T56" fmla="*/ 169 w 365"/>
                  <a:gd name="T57" fmla="*/ 21 h 25"/>
                  <a:gd name="T58" fmla="*/ 138 w 365"/>
                  <a:gd name="T59" fmla="*/ 23 h 25"/>
                  <a:gd name="T60" fmla="*/ 106 w 365"/>
                  <a:gd name="T61" fmla="*/ 23 h 25"/>
                  <a:gd name="T62" fmla="*/ 71 w 365"/>
                  <a:gd name="T63" fmla="*/ 25 h 25"/>
                  <a:gd name="T64" fmla="*/ 36 w 365"/>
                  <a:gd name="T65" fmla="*/ 25 h 25"/>
                  <a:gd name="T66" fmla="*/ 0 w 365"/>
                  <a:gd name="T67" fmla="*/ 25 h 25"/>
                  <a:gd name="T68" fmla="*/ 0 w 365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5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5"/>
                    </a:lnTo>
                    <a:lnTo>
                      <a:pt x="140" y="23"/>
                    </a:lnTo>
                    <a:lnTo>
                      <a:pt x="173" y="23"/>
                    </a:lnTo>
                    <a:lnTo>
                      <a:pt x="204" y="21"/>
                    </a:lnTo>
                    <a:lnTo>
                      <a:pt x="233" y="19"/>
                    </a:lnTo>
                    <a:lnTo>
                      <a:pt x="258" y="17"/>
                    </a:lnTo>
                    <a:lnTo>
                      <a:pt x="283" y="15"/>
                    </a:lnTo>
                    <a:lnTo>
                      <a:pt x="304" y="13"/>
                    </a:lnTo>
                    <a:lnTo>
                      <a:pt x="321" y="12"/>
                    </a:lnTo>
                    <a:lnTo>
                      <a:pt x="336" y="10"/>
                    </a:lnTo>
                    <a:lnTo>
                      <a:pt x="350" y="8"/>
                    </a:lnTo>
                    <a:lnTo>
                      <a:pt x="358" y="6"/>
                    </a:lnTo>
                    <a:lnTo>
                      <a:pt x="363" y="2"/>
                    </a:lnTo>
                    <a:lnTo>
                      <a:pt x="365" y="0"/>
                    </a:lnTo>
                    <a:lnTo>
                      <a:pt x="360" y="0"/>
                    </a:lnTo>
                    <a:lnTo>
                      <a:pt x="358" y="2"/>
                    </a:lnTo>
                    <a:lnTo>
                      <a:pt x="352" y="6"/>
                    </a:lnTo>
                    <a:lnTo>
                      <a:pt x="344" y="8"/>
                    </a:lnTo>
                    <a:lnTo>
                      <a:pt x="333" y="10"/>
                    </a:lnTo>
                    <a:lnTo>
                      <a:pt x="317" y="12"/>
                    </a:lnTo>
                    <a:lnTo>
                      <a:pt x="298" y="13"/>
                    </a:lnTo>
                    <a:lnTo>
                      <a:pt x="277" y="15"/>
                    </a:lnTo>
                    <a:lnTo>
                      <a:pt x="254" y="17"/>
                    </a:lnTo>
                    <a:lnTo>
                      <a:pt x="229" y="19"/>
                    </a:lnTo>
                    <a:lnTo>
                      <a:pt x="200" y="21"/>
                    </a:lnTo>
                    <a:lnTo>
                      <a:pt x="169" y="21"/>
                    </a:lnTo>
                    <a:lnTo>
                      <a:pt x="138" y="23"/>
                    </a:lnTo>
                    <a:lnTo>
                      <a:pt x="106" y="23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" name="Freeform 189">
                <a:extLst>
                  <a:ext uri="{FF2B5EF4-FFF2-40B4-BE49-F238E27FC236}">
                    <a16:creationId xmlns:a16="http://schemas.microsoft.com/office/drawing/2014/main" id="{403F1168-4A58-4988-8955-48DA38AA0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0" cy="12"/>
              </a:xfrm>
              <a:custGeom>
                <a:avLst/>
                <a:gdLst>
                  <a:gd name="T0" fmla="*/ 0 w 360"/>
                  <a:gd name="T1" fmla="*/ 25 h 25"/>
                  <a:gd name="T2" fmla="*/ 36 w 360"/>
                  <a:gd name="T3" fmla="*/ 25 h 25"/>
                  <a:gd name="T4" fmla="*/ 71 w 360"/>
                  <a:gd name="T5" fmla="*/ 25 h 25"/>
                  <a:gd name="T6" fmla="*/ 106 w 360"/>
                  <a:gd name="T7" fmla="*/ 23 h 25"/>
                  <a:gd name="T8" fmla="*/ 138 w 360"/>
                  <a:gd name="T9" fmla="*/ 23 h 25"/>
                  <a:gd name="T10" fmla="*/ 169 w 360"/>
                  <a:gd name="T11" fmla="*/ 21 h 25"/>
                  <a:gd name="T12" fmla="*/ 200 w 360"/>
                  <a:gd name="T13" fmla="*/ 21 h 25"/>
                  <a:gd name="T14" fmla="*/ 229 w 360"/>
                  <a:gd name="T15" fmla="*/ 19 h 25"/>
                  <a:gd name="T16" fmla="*/ 254 w 360"/>
                  <a:gd name="T17" fmla="*/ 17 h 25"/>
                  <a:gd name="T18" fmla="*/ 277 w 360"/>
                  <a:gd name="T19" fmla="*/ 15 h 25"/>
                  <a:gd name="T20" fmla="*/ 298 w 360"/>
                  <a:gd name="T21" fmla="*/ 13 h 25"/>
                  <a:gd name="T22" fmla="*/ 317 w 360"/>
                  <a:gd name="T23" fmla="*/ 12 h 25"/>
                  <a:gd name="T24" fmla="*/ 333 w 360"/>
                  <a:gd name="T25" fmla="*/ 10 h 25"/>
                  <a:gd name="T26" fmla="*/ 344 w 360"/>
                  <a:gd name="T27" fmla="*/ 8 h 25"/>
                  <a:gd name="T28" fmla="*/ 352 w 360"/>
                  <a:gd name="T29" fmla="*/ 6 h 25"/>
                  <a:gd name="T30" fmla="*/ 358 w 360"/>
                  <a:gd name="T31" fmla="*/ 2 h 25"/>
                  <a:gd name="T32" fmla="*/ 360 w 360"/>
                  <a:gd name="T33" fmla="*/ 0 h 25"/>
                  <a:gd name="T34" fmla="*/ 354 w 360"/>
                  <a:gd name="T35" fmla="*/ 0 h 25"/>
                  <a:gd name="T36" fmla="*/ 352 w 360"/>
                  <a:gd name="T37" fmla="*/ 2 h 25"/>
                  <a:gd name="T38" fmla="*/ 346 w 360"/>
                  <a:gd name="T39" fmla="*/ 6 h 25"/>
                  <a:gd name="T40" fmla="*/ 338 w 360"/>
                  <a:gd name="T41" fmla="*/ 8 h 25"/>
                  <a:gd name="T42" fmla="*/ 327 w 360"/>
                  <a:gd name="T43" fmla="*/ 10 h 25"/>
                  <a:gd name="T44" fmla="*/ 311 w 360"/>
                  <a:gd name="T45" fmla="*/ 12 h 25"/>
                  <a:gd name="T46" fmla="*/ 294 w 360"/>
                  <a:gd name="T47" fmla="*/ 13 h 25"/>
                  <a:gd name="T48" fmla="*/ 273 w 360"/>
                  <a:gd name="T49" fmla="*/ 15 h 25"/>
                  <a:gd name="T50" fmla="*/ 250 w 360"/>
                  <a:gd name="T51" fmla="*/ 17 h 25"/>
                  <a:gd name="T52" fmla="*/ 225 w 360"/>
                  <a:gd name="T53" fmla="*/ 19 h 25"/>
                  <a:gd name="T54" fmla="*/ 196 w 360"/>
                  <a:gd name="T55" fmla="*/ 21 h 25"/>
                  <a:gd name="T56" fmla="*/ 167 w 360"/>
                  <a:gd name="T57" fmla="*/ 21 h 25"/>
                  <a:gd name="T58" fmla="*/ 136 w 360"/>
                  <a:gd name="T59" fmla="*/ 23 h 25"/>
                  <a:gd name="T60" fmla="*/ 104 w 360"/>
                  <a:gd name="T61" fmla="*/ 23 h 25"/>
                  <a:gd name="T62" fmla="*/ 69 w 360"/>
                  <a:gd name="T63" fmla="*/ 25 h 25"/>
                  <a:gd name="T64" fmla="*/ 34 w 360"/>
                  <a:gd name="T65" fmla="*/ 25 h 25"/>
                  <a:gd name="T66" fmla="*/ 0 w 360"/>
                  <a:gd name="T67" fmla="*/ 25 h 25"/>
                  <a:gd name="T68" fmla="*/ 0 w 360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0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3"/>
                    </a:lnTo>
                    <a:lnTo>
                      <a:pt x="138" y="23"/>
                    </a:lnTo>
                    <a:lnTo>
                      <a:pt x="169" y="21"/>
                    </a:lnTo>
                    <a:lnTo>
                      <a:pt x="200" y="21"/>
                    </a:lnTo>
                    <a:lnTo>
                      <a:pt x="229" y="19"/>
                    </a:lnTo>
                    <a:lnTo>
                      <a:pt x="254" y="17"/>
                    </a:lnTo>
                    <a:lnTo>
                      <a:pt x="277" y="15"/>
                    </a:lnTo>
                    <a:lnTo>
                      <a:pt x="298" y="13"/>
                    </a:lnTo>
                    <a:lnTo>
                      <a:pt x="317" y="12"/>
                    </a:lnTo>
                    <a:lnTo>
                      <a:pt x="333" y="10"/>
                    </a:lnTo>
                    <a:lnTo>
                      <a:pt x="344" y="8"/>
                    </a:lnTo>
                    <a:lnTo>
                      <a:pt x="352" y="6"/>
                    </a:lnTo>
                    <a:lnTo>
                      <a:pt x="358" y="2"/>
                    </a:lnTo>
                    <a:lnTo>
                      <a:pt x="360" y="0"/>
                    </a:lnTo>
                    <a:lnTo>
                      <a:pt x="354" y="0"/>
                    </a:lnTo>
                    <a:lnTo>
                      <a:pt x="352" y="2"/>
                    </a:lnTo>
                    <a:lnTo>
                      <a:pt x="346" y="6"/>
                    </a:lnTo>
                    <a:lnTo>
                      <a:pt x="338" y="8"/>
                    </a:lnTo>
                    <a:lnTo>
                      <a:pt x="327" y="10"/>
                    </a:lnTo>
                    <a:lnTo>
                      <a:pt x="311" y="12"/>
                    </a:lnTo>
                    <a:lnTo>
                      <a:pt x="294" y="13"/>
                    </a:lnTo>
                    <a:lnTo>
                      <a:pt x="273" y="15"/>
                    </a:lnTo>
                    <a:lnTo>
                      <a:pt x="250" y="17"/>
                    </a:lnTo>
                    <a:lnTo>
                      <a:pt x="225" y="19"/>
                    </a:lnTo>
                    <a:lnTo>
                      <a:pt x="196" y="21"/>
                    </a:lnTo>
                    <a:lnTo>
                      <a:pt x="167" y="21"/>
                    </a:lnTo>
                    <a:lnTo>
                      <a:pt x="136" y="23"/>
                    </a:lnTo>
                    <a:lnTo>
                      <a:pt x="104" y="23"/>
                    </a:lnTo>
                    <a:lnTo>
                      <a:pt x="69" y="25"/>
                    </a:lnTo>
                    <a:lnTo>
                      <a:pt x="34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" name="Freeform 190">
                <a:extLst>
                  <a:ext uri="{FF2B5EF4-FFF2-40B4-BE49-F238E27FC236}">
                    <a16:creationId xmlns:a16="http://schemas.microsoft.com/office/drawing/2014/main" id="{542462F9-D2F9-4C93-B883-1FD352629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7" cy="12"/>
              </a:xfrm>
              <a:custGeom>
                <a:avLst/>
                <a:gdLst>
                  <a:gd name="T0" fmla="*/ 0 w 354"/>
                  <a:gd name="T1" fmla="*/ 25 h 25"/>
                  <a:gd name="T2" fmla="*/ 34 w 354"/>
                  <a:gd name="T3" fmla="*/ 25 h 25"/>
                  <a:gd name="T4" fmla="*/ 69 w 354"/>
                  <a:gd name="T5" fmla="*/ 25 h 25"/>
                  <a:gd name="T6" fmla="*/ 104 w 354"/>
                  <a:gd name="T7" fmla="*/ 23 h 25"/>
                  <a:gd name="T8" fmla="*/ 136 w 354"/>
                  <a:gd name="T9" fmla="*/ 23 h 25"/>
                  <a:gd name="T10" fmla="*/ 167 w 354"/>
                  <a:gd name="T11" fmla="*/ 21 h 25"/>
                  <a:gd name="T12" fmla="*/ 196 w 354"/>
                  <a:gd name="T13" fmla="*/ 21 h 25"/>
                  <a:gd name="T14" fmla="*/ 225 w 354"/>
                  <a:gd name="T15" fmla="*/ 19 h 25"/>
                  <a:gd name="T16" fmla="*/ 250 w 354"/>
                  <a:gd name="T17" fmla="*/ 17 h 25"/>
                  <a:gd name="T18" fmla="*/ 273 w 354"/>
                  <a:gd name="T19" fmla="*/ 15 h 25"/>
                  <a:gd name="T20" fmla="*/ 294 w 354"/>
                  <a:gd name="T21" fmla="*/ 13 h 25"/>
                  <a:gd name="T22" fmla="*/ 311 w 354"/>
                  <a:gd name="T23" fmla="*/ 12 h 25"/>
                  <a:gd name="T24" fmla="*/ 327 w 354"/>
                  <a:gd name="T25" fmla="*/ 10 h 25"/>
                  <a:gd name="T26" fmla="*/ 338 w 354"/>
                  <a:gd name="T27" fmla="*/ 8 h 25"/>
                  <a:gd name="T28" fmla="*/ 346 w 354"/>
                  <a:gd name="T29" fmla="*/ 6 h 25"/>
                  <a:gd name="T30" fmla="*/ 352 w 354"/>
                  <a:gd name="T31" fmla="*/ 2 h 25"/>
                  <a:gd name="T32" fmla="*/ 354 w 354"/>
                  <a:gd name="T33" fmla="*/ 0 h 25"/>
                  <a:gd name="T34" fmla="*/ 348 w 354"/>
                  <a:gd name="T35" fmla="*/ 0 h 25"/>
                  <a:gd name="T36" fmla="*/ 346 w 354"/>
                  <a:gd name="T37" fmla="*/ 2 h 25"/>
                  <a:gd name="T38" fmla="*/ 340 w 354"/>
                  <a:gd name="T39" fmla="*/ 6 h 25"/>
                  <a:gd name="T40" fmla="*/ 331 w 354"/>
                  <a:gd name="T41" fmla="*/ 8 h 25"/>
                  <a:gd name="T42" fmla="*/ 317 w 354"/>
                  <a:gd name="T43" fmla="*/ 10 h 25"/>
                  <a:gd name="T44" fmla="*/ 302 w 354"/>
                  <a:gd name="T45" fmla="*/ 12 h 25"/>
                  <a:gd name="T46" fmla="*/ 281 w 354"/>
                  <a:gd name="T47" fmla="*/ 13 h 25"/>
                  <a:gd name="T48" fmla="*/ 258 w 354"/>
                  <a:gd name="T49" fmla="*/ 15 h 25"/>
                  <a:gd name="T50" fmla="*/ 233 w 354"/>
                  <a:gd name="T51" fmla="*/ 17 h 25"/>
                  <a:gd name="T52" fmla="*/ 204 w 354"/>
                  <a:gd name="T53" fmla="*/ 19 h 25"/>
                  <a:gd name="T54" fmla="*/ 175 w 354"/>
                  <a:gd name="T55" fmla="*/ 21 h 25"/>
                  <a:gd name="T56" fmla="*/ 142 w 354"/>
                  <a:gd name="T57" fmla="*/ 21 h 25"/>
                  <a:gd name="T58" fmla="*/ 108 w 354"/>
                  <a:gd name="T59" fmla="*/ 23 h 25"/>
                  <a:gd name="T60" fmla="*/ 73 w 354"/>
                  <a:gd name="T61" fmla="*/ 23 h 25"/>
                  <a:gd name="T62" fmla="*/ 36 w 354"/>
                  <a:gd name="T63" fmla="*/ 23 h 25"/>
                  <a:gd name="T64" fmla="*/ 0 w 354"/>
                  <a:gd name="T65" fmla="*/ 25 h 25"/>
                  <a:gd name="T66" fmla="*/ 0 w 354"/>
                  <a:gd name="T6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4" h="25">
                    <a:moveTo>
                      <a:pt x="0" y="25"/>
                    </a:moveTo>
                    <a:lnTo>
                      <a:pt x="34" y="25"/>
                    </a:lnTo>
                    <a:lnTo>
                      <a:pt x="69" y="25"/>
                    </a:lnTo>
                    <a:lnTo>
                      <a:pt x="104" y="23"/>
                    </a:lnTo>
                    <a:lnTo>
                      <a:pt x="136" y="23"/>
                    </a:lnTo>
                    <a:lnTo>
                      <a:pt x="167" y="21"/>
                    </a:lnTo>
                    <a:lnTo>
                      <a:pt x="196" y="21"/>
                    </a:lnTo>
                    <a:lnTo>
                      <a:pt x="225" y="19"/>
                    </a:lnTo>
                    <a:lnTo>
                      <a:pt x="250" y="17"/>
                    </a:lnTo>
                    <a:lnTo>
                      <a:pt x="273" y="15"/>
                    </a:lnTo>
                    <a:lnTo>
                      <a:pt x="294" y="13"/>
                    </a:lnTo>
                    <a:lnTo>
                      <a:pt x="311" y="12"/>
                    </a:lnTo>
                    <a:lnTo>
                      <a:pt x="327" y="10"/>
                    </a:lnTo>
                    <a:lnTo>
                      <a:pt x="338" y="8"/>
                    </a:lnTo>
                    <a:lnTo>
                      <a:pt x="346" y="6"/>
                    </a:lnTo>
                    <a:lnTo>
                      <a:pt x="352" y="2"/>
                    </a:lnTo>
                    <a:lnTo>
                      <a:pt x="354" y="0"/>
                    </a:lnTo>
                    <a:lnTo>
                      <a:pt x="348" y="0"/>
                    </a:lnTo>
                    <a:lnTo>
                      <a:pt x="346" y="2"/>
                    </a:lnTo>
                    <a:lnTo>
                      <a:pt x="340" y="6"/>
                    </a:lnTo>
                    <a:lnTo>
                      <a:pt x="331" y="8"/>
                    </a:lnTo>
                    <a:lnTo>
                      <a:pt x="317" y="10"/>
                    </a:lnTo>
                    <a:lnTo>
                      <a:pt x="302" y="12"/>
                    </a:lnTo>
                    <a:lnTo>
                      <a:pt x="281" y="13"/>
                    </a:lnTo>
                    <a:lnTo>
                      <a:pt x="258" y="15"/>
                    </a:lnTo>
                    <a:lnTo>
                      <a:pt x="233" y="17"/>
                    </a:lnTo>
                    <a:lnTo>
                      <a:pt x="204" y="19"/>
                    </a:lnTo>
                    <a:lnTo>
                      <a:pt x="175" y="21"/>
                    </a:lnTo>
                    <a:lnTo>
                      <a:pt x="142" y="21"/>
                    </a:lnTo>
                    <a:lnTo>
                      <a:pt x="108" y="23"/>
                    </a:lnTo>
                    <a:lnTo>
                      <a:pt x="73" y="23"/>
                    </a:lnTo>
                    <a:lnTo>
                      <a:pt x="36" y="23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Freeform 191">
                <a:extLst>
                  <a:ext uri="{FF2B5EF4-FFF2-40B4-BE49-F238E27FC236}">
                    <a16:creationId xmlns:a16="http://schemas.microsoft.com/office/drawing/2014/main" id="{1DF3D1AD-BD7C-4543-9B0E-22C48F630A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4" cy="12"/>
              </a:xfrm>
              <a:custGeom>
                <a:avLst/>
                <a:gdLst>
                  <a:gd name="T0" fmla="*/ 0 w 348"/>
                  <a:gd name="T1" fmla="*/ 25 h 25"/>
                  <a:gd name="T2" fmla="*/ 36 w 348"/>
                  <a:gd name="T3" fmla="*/ 23 h 25"/>
                  <a:gd name="T4" fmla="*/ 73 w 348"/>
                  <a:gd name="T5" fmla="*/ 23 h 25"/>
                  <a:gd name="T6" fmla="*/ 108 w 348"/>
                  <a:gd name="T7" fmla="*/ 23 h 25"/>
                  <a:gd name="T8" fmla="*/ 142 w 348"/>
                  <a:gd name="T9" fmla="*/ 21 h 25"/>
                  <a:gd name="T10" fmla="*/ 175 w 348"/>
                  <a:gd name="T11" fmla="*/ 21 h 25"/>
                  <a:gd name="T12" fmla="*/ 204 w 348"/>
                  <a:gd name="T13" fmla="*/ 19 h 25"/>
                  <a:gd name="T14" fmla="*/ 233 w 348"/>
                  <a:gd name="T15" fmla="*/ 17 h 25"/>
                  <a:gd name="T16" fmla="*/ 258 w 348"/>
                  <a:gd name="T17" fmla="*/ 15 h 25"/>
                  <a:gd name="T18" fmla="*/ 281 w 348"/>
                  <a:gd name="T19" fmla="*/ 13 h 25"/>
                  <a:gd name="T20" fmla="*/ 302 w 348"/>
                  <a:gd name="T21" fmla="*/ 12 h 25"/>
                  <a:gd name="T22" fmla="*/ 317 w 348"/>
                  <a:gd name="T23" fmla="*/ 10 h 25"/>
                  <a:gd name="T24" fmla="*/ 331 w 348"/>
                  <a:gd name="T25" fmla="*/ 8 h 25"/>
                  <a:gd name="T26" fmla="*/ 340 w 348"/>
                  <a:gd name="T27" fmla="*/ 6 h 25"/>
                  <a:gd name="T28" fmla="*/ 346 w 348"/>
                  <a:gd name="T29" fmla="*/ 2 h 25"/>
                  <a:gd name="T30" fmla="*/ 348 w 348"/>
                  <a:gd name="T31" fmla="*/ 0 h 25"/>
                  <a:gd name="T32" fmla="*/ 342 w 348"/>
                  <a:gd name="T33" fmla="*/ 0 h 25"/>
                  <a:gd name="T34" fmla="*/ 340 w 348"/>
                  <a:gd name="T35" fmla="*/ 2 h 25"/>
                  <a:gd name="T36" fmla="*/ 335 w 348"/>
                  <a:gd name="T37" fmla="*/ 6 h 25"/>
                  <a:gd name="T38" fmla="*/ 325 w 348"/>
                  <a:gd name="T39" fmla="*/ 8 h 25"/>
                  <a:gd name="T40" fmla="*/ 311 w 348"/>
                  <a:gd name="T41" fmla="*/ 10 h 25"/>
                  <a:gd name="T42" fmla="*/ 296 w 348"/>
                  <a:gd name="T43" fmla="*/ 12 h 25"/>
                  <a:gd name="T44" fmla="*/ 277 w 348"/>
                  <a:gd name="T45" fmla="*/ 13 h 25"/>
                  <a:gd name="T46" fmla="*/ 254 w 348"/>
                  <a:gd name="T47" fmla="*/ 15 h 25"/>
                  <a:gd name="T48" fmla="*/ 229 w 348"/>
                  <a:gd name="T49" fmla="*/ 17 h 25"/>
                  <a:gd name="T50" fmla="*/ 202 w 348"/>
                  <a:gd name="T51" fmla="*/ 19 h 25"/>
                  <a:gd name="T52" fmla="*/ 171 w 348"/>
                  <a:gd name="T53" fmla="*/ 21 h 25"/>
                  <a:gd name="T54" fmla="*/ 140 w 348"/>
                  <a:gd name="T55" fmla="*/ 21 h 25"/>
                  <a:gd name="T56" fmla="*/ 106 w 348"/>
                  <a:gd name="T57" fmla="*/ 23 h 25"/>
                  <a:gd name="T58" fmla="*/ 71 w 348"/>
                  <a:gd name="T59" fmla="*/ 23 h 25"/>
                  <a:gd name="T60" fmla="*/ 36 w 348"/>
                  <a:gd name="T61" fmla="*/ 23 h 25"/>
                  <a:gd name="T62" fmla="*/ 0 w 348"/>
                  <a:gd name="T63" fmla="*/ 23 h 25"/>
                  <a:gd name="T64" fmla="*/ 0 w 348"/>
                  <a:gd name="T6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8" h="25">
                    <a:moveTo>
                      <a:pt x="0" y="25"/>
                    </a:moveTo>
                    <a:lnTo>
                      <a:pt x="36" y="23"/>
                    </a:lnTo>
                    <a:lnTo>
                      <a:pt x="73" y="23"/>
                    </a:lnTo>
                    <a:lnTo>
                      <a:pt x="108" y="23"/>
                    </a:lnTo>
                    <a:lnTo>
                      <a:pt x="142" y="21"/>
                    </a:lnTo>
                    <a:lnTo>
                      <a:pt x="175" y="21"/>
                    </a:lnTo>
                    <a:lnTo>
                      <a:pt x="204" y="19"/>
                    </a:lnTo>
                    <a:lnTo>
                      <a:pt x="233" y="17"/>
                    </a:lnTo>
                    <a:lnTo>
                      <a:pt x="258" y="15"/>
                    </a:lnTo>
                    <a:lnTo>
                      <a:pt x="281" y="13"/>
                    </a:lnTo>
                    <a:lnTo>
                      <a:pt x="302" y="12"/>
                    </a:lnTo>
                    <a:lnTo>
                      <a:pt x="317" y="10"/>
                    </a:lnTo>
                    <a:lnTo>
                      <a:pt x="331" y="8"/>
                    </a:lnTo>
                    <a:lnTo>
                      <a:pt x="340" y="6"/>
                    </a:lnTo>
                    <a:lnTo>
                      <a:pt x="346" y="2"/>
                    </a:lnTo>
                    <a:lnTo>
                      <a:pt x="348" y="0"/>
                    </a:lnTo>
                    <a:lnTo>
                      <a:pt x="342" y="0"/>
                    </a:lnTo>
                    <a:lnTo>
                      <a:pt x="340" y="2"/>
                    </a:lnTo>
                    <a:lnTo>
                      <a:pt x="335" y="6"/>
                    </a:lnTo>
                    <a:lnTo>
                      <a:pt x="325" y="8"/>
                    </a:lnTo>
                    <a:lnTo>
                      <a:pt x="311" y="10"/>
                    </a:lnTo>
                    <a:lnTo>
                      <a:pt x="296" y="12"/>
                    </a:lnTo>
                    <a:lnTo>
                      <a:pt x="277" y="13"/>
                    </a:lnTo>
                    <a:lnTo>
                      <a:pt x="254" y="15"/>
                    </a:lnTo>
                    <a:lnTo>
                      <a:pt x="229" y="17"/>
                    </a:lnTo>
                    <a:lnTo>
                      <a:pt x="202" y="19"/>
                    </a:lnTo>
                    <a:lnTo>
                      <a:pt x="171" y="21"/>
                    </a:lnTo>
                    <a:lnTo>
                      <a:pt x="140" y="21"/>
                    </a:lnTo>
                    <a:lnTo>
                      <a:pt x="106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Freeform 192">
                <a:extLst>
                  <a:ext uri="{FF2B5EF4-FFF2-40B4-BE49-F238E27FC236}">
                    <a16:creationId xmlns:a16="http://schemas.microsoft.com/office/drawing/2014/main" id="{09441942-8144-4E5A-B708-CB332481E9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1" cy="12"/>
              </a:xfrm>
              <a:custGeom>
                <a:avLst/>
                <a:gdLst>
                  <a:gd name="T0" fmla="*/ 0 w 342"/>
                  <a:gd name="T1" fmla="*/ 23 h 23"/>
                  <a:gd name="T2" fmla="*/ 36 w 342"/>
                  <a:gd name="T3" fmla="*/ 23 h 23"/>
                  <a:gd name="T4" fmla="*/ 71 w 342"/>
                  <a:gd name="T5" fmla="*/ 23 h 23"/>
                  <a:gd name="T6" fmla="*/ 106 w 342"/>
                  <a:gd name="T7" fmla="*/ 23 h 23"/>
                  <a:gd name="T8" fmla="*/ 140 w 342"/>
                  <a:gd name="T9" fmla="*/ 21 h 23"/>
                  <a:gd name="T10" fmla="*/ 171 w 342"/>
                  <a:gd name="T11" fmla="*/ 21 h 23"/>
                  <a:gd name="T12" fmla="*/ 202 w 342"/>
                  <a:gd name="T13" fmla="*/ 19 h 23"/>
                  <a:gd name="T14" fmla="*/ 229 w 342"/>
                  <a:gd name="T15" fmla="*/ 17 h 23"/>
                  <a:gd name="T16" fmla="*/ 254 w 342"/>
                  <a:gd name="T17" fmla="*/ 15 h 23"/>
                  <a:gd name="T18" fmla="*/ 277 w 342"/>
                  <a:gd name="T19" fmla="*/ 13 h 23"/>
                  <a:gd name="T20" fmla="*/ 296 w 342"/>
                  <a:gd name="T21" fmla="*/ 12 h 23"/>
                  <a:gd name="T22" fmla="*/ 311 w 342"/>
                  <a:gd name="T23" fmla="*/ 10 h 23"/>
                  <a:gd name="T24" fmla="*/ 325 w 342"/>
                  <a:gd name="T25" fmla="*/ 8 h 23"/>
                  <a:gd name="T26" fmla="*/ 335 w 342"/>
                  <a:gd name="T27" fmla="*/ 6 h 23"/>
                  <a:gd name="T28" fmla="*/ 340 w 342"/>
                  <a:gd name="T29" fmla="*/ 2 h 23"/>
                  <a:gd name="T30" fmla="*/ 342 w 342"/>
                  <a:gd name="T31" fmla="*/ 0 h 23"/>
                  <a:gd name="T32" fmla="*/ 336 w 342"/>
                  <a:gd name="T33" fmla="*/ 0 h 23"/>
                  <a:gd name="T34" fmla="*/ 335 w 342"/>
                  <a:gd name="T35" fmla="*/ 2 h 23"/>
                  <a:gd name="T36" fmla="*/ 329 w 342"/>
                  <a:gd name="T37" fmla="*/ 6 h 23"/>
                  <a:gd name="T38" fmla="*/ 319 w 342"/>
                  <a:gd name="T39" fmla="*/ 8 h 23"/>
                  <a:gd name="T40" fmla="*/ 308 w 342"/>
                  <a:gd name="T41" fmla="*/ 10 h 23"/>
                  <a:gd name="T42" fmla="*/ 290 w 342"/>
                  <a:gd name="T43" fmla="*/ 12 h 23"/>
                  <a:gd name="T44" fmla="*/ 271 w 342"/>
                  <a:gd name="T45" fmla="*/ 13 h 23"/>
                  <a:gd name="T46" fmla="*/ 250 w 342"/>
                  <a:gd name="T47" fmla="*/ 15 h 23"/>
                  <a:gd name="T48" fmla="*/ 225 w 342"/>
                  <a:gd name="T49" fmla="*/ 17 h 23"/>
                  <a:gd name="T50" fmla="*/ 198 w 342"/>
                  <a:gd name="T51" fmla="*/ 19 h 23"/>
                  <a:gd name="T52" fmla="*/ 169 w 342"/>
                  <a:gd name="T53" fmla="*/ 21 h 23"/>
                  <a:gd name="T54" fmla="*/ 136 w 342"/>
                  <a:gd name="T55" fmla="*/ 21 h 23"/>
                  <a:gd name="T56" fmla="*/ 104 w 342"/>
                  <a:gd name="T57" fmla="*/ 23 h 23"/>
                  <a:gd name="T58" fmla="*/ 71 w 342"/>
                  <a:gd name="T59" fmla="*/ 23 h 23"/>
                  <a:gd name="T60" fmla="*/ 36 w 342"/>
                  <a:gd name="T61" fmla="*/ 23 h 23"/>
                  <a:gd name="T62" fmla="*/ 0 w 342"/>
                  <a:gd name="T63" fmla="*/ 23 h 23"/>
                  <a:gd name="T64" fmla="*/ 0 w 342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2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6" y="23"/>
                    </a:lnTo>
                    <a:lnTo>
                      <a:pt x="140" y="21"/>
                    </a:lnTo>
                    <a:lnTo>
                      <a:pt x="171" y="21"/>
                    </a:lnTo>
                    <a:lnTo>
                      <a:pt x="202" y="19"/>
                    </a:lnTo>
                    <a:lnTo>
                      <a:pt x="229" y="17"/>
                    </a:lnTo>
                    <a:lnTo>
                      <a:pt x="254" y="15"/>
                    </a:lnTo>
                    <a:lnTo>
                      <a:pt x="277" y="13"/>
                    </a:lnTo>
                    <a:lnTo>
                      <a:pt x="296" y="12"/>
                    </a:lnTo>
                    <a:lnTo>
                      <a:pt x="311" y="10"/>
                    </a:lnTo>
                    <a:lnTo>
                      <a:pt x="325" y="8"/>
                    </a:lnTo>
                    <a:lnTo>
                      <a:pt x="335" y="6"/>
                    </a:lnTo>
                    <a:lnTo>
                      <a:pt x="340" y="2"/>
                    </a:lnTo>
                    <a:lnTo>
                      <a:pt x="342" y="0"/>
                    </a:lnTo>
                    <a:lnTo>
                      <a:pt x="336" y="0"/>
                    </a:lnTo>
                    <a:lnTo>
                      <a:pt x="335" y="2"/>
                    </a:lnTo>
                    <a:lnTo>
                      <a:pt x="329" y="6"/>
                    </a:lnTo>
                    <a:lnTo>
                      <a:pt x="319" y="8"/>
                    </a:lnTo>
                    <a:lnTo>
                      <a:pt x="308" y="10"/>
                    </a:lnTo>
                    <a:lnTo>
                      <a:pt x="290" y="12"/>
                    </a:lnTo>
                    <a:lnTo>
                      <a:pt x="271" y="13"/>
                    </a:lnTo>
                    <a:lnTo>
                      <a:pt x="250" y="15"/>
                    </a:lnTo>
                    <a:lnTo>
                      <a:pt x="225" y="17"/>
                    </a:lnTo>
                    <a:lnTo>
                      <a:pt x="198" y="19"/>
                    </a:lnTo>
                    <a:lnTo>
                      <a:pt x="169" y="21"/>
                    </a:lnTo>
                    <a:lnTo>
                      <a:pt x="136" y="21"/>
                    </a:lnTo>
                    <a:lnTo>
                      <a:pt x="104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0A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Freeform 193">
                <a:extLst>
                  <a:ext uri="{FF2B5EF4-FFF2-40B4-BE49-F238E27FC236}">
                    <a16:creationId xmlns:a16="http://schemas.microsoft.com/office/drawing/2014/main" id="{A9314256-DC19-4246-B542-71D85D3D8C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8" cy="12"/>
              </a:xfrm>
              <a:custGeom>
                <a:avLst/>
                <a:gdLst>
                  <a:gd name="T0" fmla="*/ 0 w 336"/>
                  <a:gd name="T1" fmla="*/ 23 h 23"/>
                  <a:gd name="T2" fmla="*/ 36 w 336"/>
                  <a:gd name="T3" fmla="*/ 23 h 23"/>
                  <a:gd name="T4" fmla="*/ 71 w 336"/>
                  <a:gd name="T5" fmla="*/ 23 h 23"/>
                  <a:gd name="T6" fmla="*/ 104 w 336"/>
                  <a:gd name="T7" fmla="*/ 23 h 23"/>
                  <a:gd name="T8" fmla="*/ 136 w 336"/>
                  <a:gd name="T9" fmla="*/ 21 h 23"/>
                  <a:gd name="T10" fmla="*/ 169 w 336"/>
                  <a:gd name="T11" fmla="*/ 21 h 23"/>
                  <a:gd name="T12" fmla="*/ 198 w 336"/>
                  <a:gd name="T13" fmla="*/ 19 h 23"/>
                  <a:gd name="T14" fmla="*/ 225 w 336"/>
                  <a:gd name="T15" fmla="*/ 17 h 23"/>
                  <a:gd name="T16" fmla="*/ 250 w 336"/>
                  <a:gd name="T17" fmla="*/ 15 h 23"/>
                  <a:gd name="T18" fmla="*/ 271 w 336"/>
                  <a:gd name="T19" fmla="*/ 13 h 23"/>
                  <a:gd name="T20" fmla="*/ 290 w 336"/>
                  <a:gd name="T21" fmla="*/ 12 h 23"/>
                  <a:gd name="T22" fmla="*/ 308 w 336"/>
                  <a:gd name="T23" fmla="*/ 10 h 23"/>
                  <a:gd name="T24" fmla="*/ 319 w 336"/>
                  <a:gd name="T25" fmla="*/ 8 h 23"/>
                  <a:gd name="T26" fmla="*/ 329 w 336"/>
                  <a:gd name="T27" fmla="*/ 6 h 23"/>
                  <a:gd name="T28" fmla="*/ 335 w 336"/>
                  <a:gd name="T29" fmla="*/ 2 h 23"/>
                  <a:gd name="T30" fmla="*/ 336 w 336"/>
                  <a:gd name="T31" fmla="*/ 0 h 23"/>
                  <a:gd name="T32" fmla="*/ 331 w 336"/>
                  <a:gd name="T33" fmla="*/ 0 h 23"/>
                  <a:gd name="T34" fmla="*/ 329 w 336"/>
                  <a:gd name="T35" fmla="*/ 2 h 23"/>
                  <a:gd name="T36" fmla="*/ 323 w 336"/>
                  <a:gd name="T37" fmla="*/ 6 h 23"/>
                  <a:gd name="T38" fmla="*/ 313 w 336"/>
                  <a:gd name="T39" fmla="*/ 8 h 23"/>
                  <a:gd name="T40" fmla="*/ 302 w 336"/>
                  <a:gd name="T41" fmla="*/ 10 h 23"/>
                  <a:gd name="T42" fmla="*/ 286 w 336"/>
                  <a:gd name="T43" fmla="*/ 12 h 23"/>
                  <a:gd name="T44" fmla="*/ 267 w 336"/>
                  <a:gd name="T45" fmla="*/ 13 h 23"/>
                  <a:gd name="T46" fmla="*/ 246 w 336"/>
                  <a:gd name="T47" fmla="*/ 15 h 23"/>
                  <a:gd name="T48" fmla="*/ 221 w 336"/>
                  <a:gd name="T49" fmla="*/ 17 h 23"/>
                  <a:gd name="T50" fmla="*/ 194 w 336"/>
                  <a:gd name="T51" fmla="*/ 19 h 23"/>
                  <a:gd name="T52" fmla="*/ 165 w 336"/>
                  <a:gd name="T53" fmla="*/ 19 h 23"/>
                  <a:gd name="T54" fmla="*/ 134 w 336"/>
                  <a:gd name="T55" fmla="*/ 21 h 23"/>
                  <a:gd name="T56" fmla="*/ 102 w 336"/>
                  <a:gd name="T57" fmla="*/ 21 h 23"/>
                  <a:gd name="T58" fmla="*/ 69 w 336"/>
                  <a:gd name="T59" fmla="*/ 23 h 23"/>
                  <a:gd name="T60" fmla="*/ 34 w 336"/>
                  <a:gd name="T61" fmla="*/ 23 h 23"/>
                  <a:gd name="T62" fmla="*/ 0 w 336"/>
                  <a:gd name="T63" fmla="*/ 23 h 23"/>
                  <a:gd name="T64" fmla="*/ 0 w 336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6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4" y="23"/>
                    </a:lnTo>
                    <a:lnTo>
                      <a:pt x="136" y="21"/>
                    </a:lnTo>
                    <a:lnTo>
                      <a:pt x="169" y="21"/>
                    </a:lnTo>
                    <a:lnTo>
                      <a:pt x="198" y="19"/>
                    </a:lnTo>
                    <a:lnTo>
                      <a:pt x="225" y="17"/>
                    </a:lnTo>
                    <a:lnTo>
                      <a:pt x="250" y="15"/>
                    </a:lnTo>
                    <a:lnTo>
                      <a:pt x="271" y="13"/>
                    </a:lnTo>
                    <a:lnTo>
                      <a:pt x="290" y="12"/>
                    </a:lnTo>
                    <a:lnTo>
                      <a:pt x="308" y="10"/>
                    </a:lnTo>
                    <a:lnTo>
                      <a:pt x="319" y="8"/>
                    </a:lnTo>
                    <a:lnTo>
                      <a:pt x="329" y="6"/>
                    </a:lnTo>
                    <a:lnTo>
                      <a:pt x="335" y="2"/>
                    </a:lnTo>
                    <a:lnTo>
                      <a:pt x="336" y="0"/>
                    </a:lnTo>
                    <a:lnTo>
                      <a:pt x="331" y="0"/>
                    </a:lnTo>
                    <a:lnTo>
                      <a:pt x="329" y="2"/>
                    </a:lnTo>
                    <a:lnTo>
                      <a:pt x="323" y="6"/>
                    </a:lnTo>
                    <a:lnTo>
                      <a:pt x="313" y="8"/>
                    </a:lnTo>
                    <a:lnTo>
                      <a:pt x="302" y="10"/>
                    </a:lnTo>
                    <a:lnTo>
                      <a:pt x="286" y="12"/>
                    </a:lnTo>
                    <a:lnTo>
                      <a:pt x="267" y="13"/>
                    </a:lnTo>
                    <a:lnTo>
                      <a:pt x="246" y="15"/>
                    </a:lnTo>
                    <a:lnTo>
                      <a:pt x="221" y="17"/>
                    </a:lnTo>
                    <a:lnTo>
                      <a:pt x="194" y="19"/>
                    </a:lnTo>
                    <a:lnTo>
                      <a:pt x="165" y="19"/>
                    </a:lnTo>
                    <a:lnTo>
                      <a:pt x="134" y="21"/>
                    </a:lnTo>
                    <a:lnTo>
                      <a:pt x="102" y="21"/>
                    </a:lnTo>
                    <a:lnTo>
                      <a:pt x="69" y="23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Freeform 194">
                <a:extLst>
                  <a:ext uri="{FF2B5EF4-FFF2-40B4-BE49-F238E27FC236}">
                    <a16:creationId xmlns:a16="http://schemas.microsoft.com/office/drawing/2014/main" id="{7F5626C9-1AF8-4BF9-81DC-D80B23FB1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5" cy="12"/>
              </a:xfrm>
              <a:custGeom>
                <a:avLst/>
                <a:gdLst>
                  <a:gd name="T0" fmla="*/ 0 w 331"/>
                  <a:gd name="T1" fmla="*/ 23 h 23"/>
                  <a:gd name="T2" fmla="*/ 34 w 331"/>
                  <a:gd name="T3" fmla="*/ 23 h 23"/>
                  <a:gd name="T4" fmla="*/ 69 w 331"/>
                  <a:gd name="T5" fmla="*/ 23 h 23"/>
                  <a:gd name="T6" fmla="*/ 102 w 331"/>
                  <a:gd name="T7" fmla="*/ 21 h 23"/>
                  <a:gd name="T8" fmla="*/ 134 w 331"/>
                  <a:gd name="T9" fmla="*/ 21 h 23"/>
                  <a:gd name="T10" fmla="*/ 165 w 331"/>
                  <a:gd name="T11" fmla="*/ 19 h 23"/>
                  <a:gd name="T12" fmla="*/ 194 w 331"/>
                  <a:gd name="T13" fmla="*/ 19 h 23"/>
                  <a:gd name="T14" fmla="*/ 221 w 331"/>
                  <a:gd name="T15" fmla="*/ 17 h 23"/>
                  <a:gd name="T16" fmla="*/ 246 w 331"/>
                  <a:gd name="T17" fmla="*/ 15 h 23"/>
                  <a:gd name="T18" fmla="*/ 267 w 331"/>
                  <a:gd name="T19" fmla="*/ 13 h 23"/>
                  <a:gd name="T20" fmla="*/ 286 w 331"/>
                  <a:gd name="T21" fmla="*/ 12 h 23"/>
                  <a:gd name="T22" fmla="*/ 302 w 331"/>
                  <a:gd name="T23" fmla="*/ 10 h 23"/>
                  <a:gd name="T24" fmla="*/ 313 w 331"/>
                  <a:gd name="T25" fmla="*/ 8 h 23"/>
                  <a:gd name="T26" fmla="*/ 323 w 331"/>
                  <a:gd name="T27" fmla="*/ 6 h 23"/>
                  <a:gd name="T28" fmla="*/ 329 w 331"/>
                  <a:gd name="T29" fmla="*/ 2 h 23"/>
                  <a:gd name="T30" fmla="*/ 331 w 331"/>
                  <a:gd name="T31" fmla="*/ 0 h 23"/>
                  <a:gd name="T32" fmla="*/ 325 w 331"/>
                  <a:gd name="T33" fmla="*/ 0 h 23"/>
                  <a:gd name="T34" fmla="*/ 323 w 331"/>
                  <a:gd name="T35" fmla="*/ 2 h 23"/>
                  <a:gd name="T36" fmla="*/ 317 w 331"/>
                  <a:gd name="T37" fmla="*/ 6 h 23"/>
                  <a:gd name="T38" fmla="*/ 310 w 331"/>
                  <a:gd name="T39" fmla="*/ 8 h 23"/>
                  <a:gd name="T40" fmla="*/ 296 w 331"/>
                  <a:gd name="T41" fmla="*/ 10 h 23"/>
                  <a:gd name="T42" fmla="*/ 281 w 331"/>
                  <a:gd name="T43" fmla="*/ 12 h 23"/>
                  <a:gd name="T44" fmla="*/ 263 w 331"/>
                  <a:gd name="T45" fmla="*/ 13 h 23"/>
                  <a:gd name="T46" fmla="*/ 242 w 331"/>
                  <a:gd name="T47" fmla="*/ 15 h 23"/>
                  <a:gd name="T48" fmla="*/ 217 w 331"/>
                  <a:gd name="T49" fmla="*/ 17 h 23"/>
                  <a:gd name="T50" fmla="*/ 190 w 331"/>
                  <a:gd name="T51" fmla="*/ 19 h 23"/>
                  <a:gd name="T52" fmla="*/ 163 w 331"/>
                  <a:gd name="T53" fmla="*/ 19 h 23"/>
                  <a:gd name="T54" fmla="*/ 133 w 331"/>
                  <a:gd name="T55" fmla="*/ 21 h 23"/>
                  <a:gd name="T56" fmla="*/ 100 w 331"/>
                  <a:gd name="T57" fmla="*/ 21 h 23"/>
                  <a:gd name="T58" fmla="*/ 67 w 331"/>
                  <a:gd name="T59" fmla="*/ 21 h 23"/>
                  <a:gd name="T60" fmla="*/ 34 w 331"/>
                  <a:gd name="T61" fmla="*/ 23 h 23"/>
                  <a:gd name="T62" fmla="*/ 0 w 331"/>
                  <a:gd name="T63" fmla="*/ 23 h 23"/>
                  <a:gd name="T64" fmla="*/ 0 w 331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1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9" y="23"/>
                    </a:lnTo>
                    <a:lnTo>
                      <a:pt x="102" y="21"/>
                    </a:lnTo>
                    <a:lnTo>
                      <a:pt x="134" y="21"/>
                    </a:lnTo>
                    <a:lnTo>
                      <a:pt x="165" y="19"/>
                    </a:lnTo>
                    <a:lnTo>
                      <a:pt x="194" y="19"/>
                    </a:lnTo>
                    <a:lnTo>
                      <a:pt x="221" y="17"/>
                    </a:lnTo>
                    <a:lnTo>
                      <a:pt x="246" y="15"/>
                    </a:lnTo>
                    <a:lnTo>
                      <a:pt x="267" y="13"/>
                    </a:lnTo>
                    <a:lnTo>
                      <a:pt x="286" y="12"/>
                    </a:lnTo>
                    <a:lnTo>
                      <a:pt x="302" y="10"/>
                    </a:lnTo>
                    <a:lnTo>
                      <a:pt x="313" y="8"/>
                    </a:lnTo>
                    <a:lnTo>
                      <a:pt x="323" y="6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25" y="0"/>
                    </a:lnTo>
                    <a:lnTo>
                      <a:pt x="323" y="2"/>
                    </a:lnTo>
                    <a:lnTo>
                      <a:pt x="317" y="6"/>
                    </a:lnTo>
                    <a:lnTo>
                      <a:pt x="310" y="8"/>
                    </a:lnTo>
                    <a:lnTo>
                      <a:pt x="296" y="10"/>
                    </a:lnTo>
                    <a:lnTo>
                      <a:pt x="281" y="12"/>
                    </a:lnTo>
                    <a:lnTo>
                      <a:pt x="263" y="13"/>
                    </a:lnTo>
                    <a:lnTo>
                      <a:pt x="242" y="15"/>
                    </a:lnTo>
                    <a:lnTo>
                      <a:pt x="217" y="17"/>
                    </a:lnTo>
                    <a:lnTo>
                      <a:pt x="190" y="19"/>
                    </a:lnTo>
                    <a:lnTo>
                      <a:pt x="163" y="19"/>
                    </a:lnTo>
                    <a:lnTo>
                      <a:pt x="133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D9D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Freeform 195">
                <a:extLst>
                  <a:ext uri="{FF2B5EF4-FFF2-40B4-BE49-F238E27FC236}">
                    <a16:creationId xmlns:a16="http://schemas.microsoft.com/office/drawing/2014/main" id="{05122B7E-AD8D-423B-8850-5ECA1097C8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2" cy="12"/>
              </a:xfrm>
              <a:custGeom>
                <a:avLst/>
                <a:gdLst>
                  <a:gd name="T0" fmla="*/ 0 w 325"/>
                  <a:gd name="T1" fmla="*/ 23 h 23"/>
                  <a:gd name="T2" fmla="*/ 34 w 325"/>
                  <a:gd name="T3" fmla="*/ 23 h 23"/>
                  <a:gd name="T4" fmla="*/ 67 w 325"/>
                  <a:gd name="T5" fmla="*/ 21 h 23"/>
                  <a:gd name="T6" fmla="*/ 100 w 325"/>
                  <a:gd name="T7" fmla="*/ 21 h 23"/>
                  <a:gd name="T8" fmla="*/ 133 w 325"/>
                  <a:gd name="T9" fmla="*/ 21 h 23"/>
                  <a:gd name="T10" fmla="*/ 163 w 325"/>
                  <a:gd name="T11" fmla="*/ 19 h 23"/>
                  <a:gd name="T12" fmla="*/ 190 w 325"/>
                  <a:gd name="T13" fmla="*/ 19 h 23"/>
                  <a:gd name="T14" fmla="*/ 217 w 325"/>
                  <a:gd name="T15" fmla="*/ 17 h 23"/>
                  <a:gd name="T16" fmla="*/ 242 w 325"/>
                  <a:gd name="T17" fmla="*/ 15 h 23"/>
                  <a:gd name="T18" fmla="*/ 263 w 325"/>
                  <a:gd name="T19" fmla="*/ 13 h 23"/>
                  <a:gd name="T20" fmla="*/ 281 w 325"/>
                  <a:gd name="T21" fmla="*/ 12 h 23"/>
                  <a:gd name="T22" fmla="*/ 296 w 325"/>
                  <a:gd name="T23" fmla="*/ 10 h 23"/>
                  <a:gd name="T24" fmla="*/ 310 w 325"/>
                  <a:gd name="T25" fmla="*/ 8 h 23"/>
                  <a:gd name="T26" fmla="*/ 317 w 325"/>
                  <a:gd name="T27" fmla="*/ 6 h 23"/>
                  <a:gd name="T28" fmla="*/ 323 w 325"/>
                  <a:gd name="T29" fmla="*/ 2 h 23"/>
                  <a:gd name="T30" fmla="*/ 325 w 325"/>
                  <a:gd name="T31" fmla="*/ 0 h 23"/>
                  <a:gd name="T32" fmla="*/ 319 w 325"/>
                  <a:gd name="T33" fmla="*/ 0 h 23"/>
                  <a:gd name="T34" fmla="*/ 317 w 325"/>
                  <a:gd name="T35" fmla="*/ 2 h 23"/>
                  <a:gd name="T36" fmla="*/ 311 w 325"/>
                  <a:gd name="T37" fmla="*/ 6 h 23"/>
                  <a:gd name="T38" fmla="*/ 304 w 325"/>
                  <a:gd name="T39" fmla="*/ 8 h 23"/>
                  <a:gd name="T40" fmla="*/ 290 w 325"/>
                  <a:gd name="T41" fmla="*/ 10 h 23"/>
                  <a:gd name="T42" fmla="*/ 277 w 325"/>
                  <a:gd name="T43" fmla="*/ 12 h 23"/>
                  <a:gd name="T44" fmla="*/ 258 w 325"/>
                  <a:gd name="T45" fmla="*/ 13 h 23"/>
                  <a:gd name="T46" fmla="*/ 236 w 325"/>
                  <a:gd name="T47" fmla="*/ 15 h 23"/>
                  <a:gd name="T48" fmla="*/ 213 w 325"/>
                  <a:gd name="T49" fmla="*/ 17 h 23"/>
                  <a:gd name="T50" fmla="*/ 188 w 325"/>
                  <a:gd name="T51" fmla="*/ 17 h 23"/>
                  <a:gd name="T52" fmla="*/ 159 w 325"/>
                  <a:gd name="T53" fmla="*/ 19 h 23"/>
                  <a:gd name="T54" fmla="*/ 131 w 325"/>
                  <a:gd name="T55" fmla="*/ 21 h 23"/>
                  <a:gd name="T56" fmla="*/ 100 w 325"/>
                  <a:gd name="T57" fmla="*/ 21 h 23"/>
                  <a:gd name="T58" fmla="*/ 67 w 325"/>
                  <a:gd name="T59" fmla="*/ 21 h 23"/>
                  <a:gd name="T60" fmla="*/ 34 w 325"/>
                  <a:gd name="T61" fmla="*/ 21 h 23"/>
                  <a:gd name="T62" fmla="*/ 0 w 325"/>
                  <a:gd name="T63" fmla="*/ 23 h 23"/>
                  <a:gd name="T64" fmla="*/ 0 w 325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5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3" y="21"/>
                    </a:lnTo>
                    <a:lnTo>
                      <a:pt x="163" y="19"/>
                    </a:lnTo>
                    <a:lnTo>
                      <a:pt x="190" y="19"/>
                    </a:lnTo>
                    <a:lnTo>
                      <a:pt x="217" y="17"/>
                    </a:lnTo>
                    <a:lnTo>
                      <a:pt x="242" y="15"/>
                    </a:lnTo>
                    <a:lnTo>
                      <a:pt x="263" y="13"/>
                    </a:lnTo>
                    <a:lnTo>
                      <a:pt x="281" y="12"/>
                    </a:lnTo>
                    <a:lnTo>
                      <a:pt x="296" y="10"/>
                    </a:lnTo>
                    <a:lnTo>
                      <a:pt x="310" y="8"/>
                    </a:lnTo>
                    <a:lnTo>
                      <a:pt x="317" y="6"/>
                    </a:lnTo>
                    <a:lnTo>
                      <a:pt x="323" y="2"/>
                    </a:lnTo>
                    <a:lnTo>
                      <a:pt x="325" y="0"/>
                    </a:lnTo>
                    <a:lnTo>
                      <a:pt x="319" y="0"/>
                    </a:lnTo>
                    <a:lnTo>
                      <a:pt x="317" y="2"/>
                    </a:lnTo>
                    <a:lnTo>
                      <a:pt x="311" y="6"/>
                    </a:lnTo>
                    <a:lnTo>
                      <a:pt x="304" y="8"/>
                    </a:lnTo>
                    <a:lnTo>
                      <a:pt x="290" y="10"/>
                    </a:lnTo>
                    <a:lnTo>
                      <a:pt x="277" y="12"/>
                    </a:lnTo>
                    <a:lnTo>
                      <a:pt x="258" y="13"/>
                    </a:lnTo>
                    <a:lnTo>
                      <a:pt x="236" y="15"/>
                    </a:lnTo>
                    <a:lnTo>
                      <a:pt x="213" y="17"/>
                    </a:lnTo>
                    <a:lnTo>
                      <a:pt x="188" y="17"/>
                    </a:lnTo>
                    <a:lnTo>
                      <a:pt x="159" y="19"/>
                    </a:lnTo>
                    <a:lnTo>
                      <a:pt x="131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B9B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" name="Freeform 196">
                <a:extLst>
                  <a:ext uri="{FF2B5EF4-FFF2-40B4-BE49-F238E27FC236}">
                    <a16:creationId xmlns:a16="http://schemas.microsoft.com/office/drawing/2014/main" id="{561A2584-5A53-4911-A8A4-C18A219A61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0" cy="12"/>
              </a:xfrm>
              <a:custGeom>
                <a:avLst/>
                <a:gdLst>
                  <a:gd name="T0" fmla="*/ 0 w 319"/>
                  <a:gd name="T1" fmla="*/ 23 h 23"/>
                  <a:gd name="T2" fmla="*/ 34 w 319"/>
                  <a:gd name="T3" fmla="*/ 21 h 23"/>
                  <a:gd name="T4" fmla="*/ 67 w 319"/>
                  <a:gd name="T5" fmla="*/ 21 h 23"/>
                  <a:gd name="T6" fmla="*/ 100 w 319"/>
                  <a:gd name="T7" fmla="*/ 21 h 23"/>
                  <a:gd name="T8" fmla="*/ 131 w 319"/>
                  <a:gd name="T9" fmla="*/ 21 h 23"/>
                  <a:gd name="T10" fmla="*/ 159 w 319"/>
                  <a:gd name="T11" fmla="*/ 19 h 23"/>
                  <a:gd name="T12" fmla="*/ 188 w 319"/>
                  <a:gd name="T13" fmla="*/ 17 h 23"/>
                  <a:gd name="T14" fmla="*/ 213 w 319"/>
                  <a:gd name="T15" fmla="*/ 17 h 23"/>
                  <a:gd name="T16" fmla="*/ 236 w 319"/>
                  <a:gd name="T17" fmla="*/ 15 h 23"/>
                  <a:gd name="T18" fmla="*/ 258 w 319"/>
                  <a:gd name="T19" fmla="*/ 13 h 23"/>
                  <a:gd name="T20" fmla="*/ 277 w 319"/>
                  <a:gd name="T21" fmla="*/ 12 h 23"/>
                  <a:gd name="T22" fmla="*/ 290 w 319"/>
                  <a:gd name="T23" fmla="*/ 10 h 23"/>
                  <a:gd name="T24" fmla="*/ 304 w 319"/>
                  <a:gd name="T25" fmla="*/ 8 h 23"/>
                  <a:gd name="T26" fmla="*/ 311 w 319"/>
                  <a:gd name="T27" fmla="*/ 6 h 23"/>
                  <a:gd name="T28" fmla="*/ 317 w 319"/>
                  <a:gd name="T29" fmla="*/ 2 h 23"/>
                  <a:gd name="T30" fmla="*/ 319 w 319"/>
                  <a:gd name="T31" fmla="*/ 0 h 23"/>
                  <a:gd name="T32" fmla="*/ 313 w 319"/>
                  <a:gd name="T33" fmla="*/ 0 h 23"/>
                  <a:gd name="T34" fmla="*/ 311 w 319"/>
                  <a:gd name="T35" fmla="*/ 2 h 23"/>
                  <a:gd name="T36" fmla="*/ 306 w 319"/>
                  <a:gd name="T37" fmla="*/ 6 h 23"/>
                  <a:gd name="T38" fmla="*/ 298 w 319"/>
                  <a:gd name="T39" fmla="*/ 8 h 23"/>
                  <a:gd name="T40" fmla="*/ 286 w 319"/>
                  <a:gd name="T41" fmla="*/ 10 h 23"/>
                  <a:gd name="T42" fmla="*/ 271 w 319"/>
                  <a:gd name="T43" fmla="*/ 12 h 23"/>
                  <a:gd name="T44" fmla="*/ 254 w 319"/>
                  <a:gd name="T45" fmla="*/ 13 h 23"/>
                  <a:gd name="T46" fmla="*/ 233 w 319"/>
                  <a:gd name="T47" fmla="*/ 15 h 23"/>
                  <a:gd name="T48" fmla="*/ 210 w 319"/>
                  <a:gd name="T49" fmla="*/ 15 h 23"/>
                  <a:gd name="T50" fmla="*/ 184 w 319"/>
                  <a:gd name="T51" fmla="*/ 17 h 23"/>
                  <a:gd name="T52" fmla="*/ 158 w 319"/>
                  <a:gd name="T53" fmla="*/ 19 h 23"/>
                  <a:gd name="T54" fmla="*/ 127 w 319"/>
                  <a:gd name="T55" fmla="*/ 19 h 23"/>
                  <a:gd name="T56" fmla="*/ 98 w 319"/>
                  <a:gd name="T57" fmla="*/ 21 h 23"/>
                  <a:gd name="T58" fmla="*/ 65 w 319"/>
                  <a:gd name="T59" fmla="*/ 21 h 23"/>
                  <a:gd name="T60" fmla="*/ 33 w 319"/>
                  <a:gd name="T61" fmla="*/ 21 h 23"/>
                  <a:gd name="T62" fmla="*/ 0 w 319"/>
                  <a:gd name="T63" fmla="*/ 21 h 23"/>
                  <a:gd name="T64" fmla="*/ 0 w 319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9" h="23">
                    <a:moveTo>
                      <a:pt x="0" y="23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1" y="21"/>
                    </a:lnTo>
                    <a:lnTo>
                      <a:pt x="159" y="19"/>
                    </a:lnTo>
                    <a:lnTo>
                      <a:pt x="188" y="17"/>
                    </a:lnTo>
                    <a:lnTo>
                      <a:pt x="213" y="17"/>
                    </a:lnTo>
                    <a:lnTo>
                      <a:pt x="236" y="15"/>
                    </a:lnTo>
                    <a:lnTo>
                      <a:pt x="258" y="13"/>
                    </a:lnTo>
                    <a:lnTo>
                      <a:pt x="277" y="12"/>
                    </a:lnTo>
                    <a:lnTo>
                      <a:pt x="290" y="10"/>
                    </a:lnTo>
                    <a:lnTo>
                      <a:pt x="304" y="8"/>
                    </a:lnTo>
                    <a:lnTo>
                      <a:pt x="311" y="6"/>
                    </a:lnTo>
                    <a:lnTo>
                      <a:pt x="317" y="2"/>
                    </a:lnTo>
                    <a:lnTo>
                      <a:pt x="319" y="0"/>
                    </a:lnTo>
                    <a:lnTo>
                      <a:pt x="313" y="0"/>
                    </a:lnTo>
                    <a:lnTo>
                      <a:pt x="311" y="2"/>
                    </a:lnTo>
                    <a:lnTo>
                      <a:pt x="306" y="6"/>
                    </a:lnTo>
                    <a:lnTo>
                      <a:pt x="298" y="8"/>
                    </a:lnTo>
                    <a:lnTo>
                      <a:pt x="286" y="10"/>
                    </a:lnTo>
                    <a:lnTo>
                      <a:pt x="271" y="12"/>
                    </a:lnTo>
                    <a:lnTo>
                      <a:pt x="254" y="13"/>
                    </a:lnTo>
                    <a:lnTo>
                      <a:pt x="233" y="15"/>
                    </a:lnTo>
                    <a:lnTo>
                      <a:pt x="210" y="15"/>
                    </a:lnTo>
                    <a:lnTo>
                      <a:pt x="184" y="17"/>
                    </a:lnTo>
                    <a:lnTo>
                      <a:pt x="158" y="19"/>
                    </a:lnTo>
                    <a:lnTo>
                      <a:pt x="127" y="19"/>
                    </a:lnTo>
                    <a:lnTo>
                      <a:pt x="98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" name="Freeform 197">
                <a:extLst>
                  <a:ext uri="{FF2B5EF4-FFF2-40B4-BE49-F238E27FC236}">
                    <a16:creationId xmlns:a16="http://schemas.microsoft.com/office/drawing/2014/main" id="{288317F9-2CDE-411F-B4D9-477617F066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7" cy="11"/>
              </a:xfrm>
              <a:custGeom>
                <a:avLst/>
                <a:gdLst>
                  <a:gd name="T0" fmla="*/ 0 w 313"/>
                  <a:gd name="T1" fmla="*/ 21 h 21"/>
                  <a:gd name="T2" fmla="*/ 33 w 313"/>
                  <a:gd name="T3" fmla="*/ 21 h 21"/>
                  <a:gd name="T4" fmla="*/ 65 w 313"/>
                  <a:gd name="T5" fmla="*/ 21 h 21"/>
                  <a:gd name="T6" fmla="*/ 98 w 313"/>
                  <a:gd name="T7" fmla="*/ 21 h 21"/>
                  <a:gd name="T8" fmla="*/ 127 w 313"/>
                  <a:gd name="T9" fmla="*/ 19 h 21"/>
                  <a:gd name="T10" fmla="*/ 158 w 313"/>
                  <a:gd name="T11" fmla="*/ 19 h 21"/>
                  <a:gd name="T12" fmla="*/ 184 w 313"/>
                  <a:gd name="T13" fmla="*/ 17 h 21"/>
                  <a:gd name="T14" fmla="*/ 210 w 313"/>
                  <a:gd name="T15" fmla="*/ 15 h 21"/>
                  <a:gd name="T16" fmla="*/ 233 w 313"/>
                  <a:gd name="T17" fmla="*/ 15 h 21"/>
                  <a:gd name="T18" fmla="*/ 254 w 313"/>
                  <a:gd name="T19" fmla="*/ 13 h 21"/>
                  <a:gd name="T20" fmla="*/ 271 w 313"/>
                  <a:gd name="T21" fmla="*/ 12 h 21"/>
                  <a:gd name="T22" fmla="*/ 286 w 313"/>
                  <a:gd name="T23" fmla="*/ 10 h 21"/>
                  <a:gd name="T24" fmla="*/ 298 w 313"/>
                  <a:gd name="T25" fmla="*/ 8 h 21"/>
                  <a:gd name="T26" fmla="*/ 306 w 313"/>
                  <a:gd name="T27" fmla="*/ 6 h 21"/>
                  <a:gd name="T28" fmla="*/ 311 w 313"/>
                  <a:gd name="T29" fmla="*/ 2 h 21"/>
                  <a:gd name="T30" fmla="*/ 313 w 313"/>
                  <a:gd name="T31" fmla="*/ 0 h 21"/>
                  <a:gd name="T32" fmla="*/ 308 w 313"/>
                  <a:gd name="T33" fmla="*/ 0 h 21"/>
                  <a:gd name="T34" fmla="*/ 306 w 313"/>
                  <a:gd name="T35" fmla="*/ 2 h 21"/>
                  <a:gd name="T36" fmla="*/ 300 w 313"/>
                  <a:gd name="T37" fmla="*/ 4 h 21"/>
                  <a:gd name="T38" fmla="*/ 292 w 313"/>
                  <a:gd name="T39" fmla="*/ 8 h 21"/>
                  <a:gd name="T40" fmla="*/ 281 w 313"/>
                  <a:gd name="T41" fmla="*/ 10 h 21"/>
                  <a:gd name="T42" fmla="*/ 265 w 313"/>
                  <a:gd name="T43" fmla="*/ 12 h 21"/>
                  <a:gd name="T44" fmla="*/ 248 w 313"/>
                  <a:gd name="T45" fmla="*/ 13 h 21"/>
                  <a:gd name="T46" fmla="*/ 229 w 313"/>
                  <a:gd name="T47" fmla="*/ 15 h 21"/>
                  <a:gd name="T48" fmla="*/ 206 w 313"/>
                  <a:gd name="T49" fmla="*/ 15 h 21"/>
                  <a:gd name="T50" fmla="*/ 181 w 313"/>
                  <a:gd name="T51" fmla="*/ 17 h 21"/>
                  <a:gd name="T52" fmla="*/ 154 w 313"/>
                  <a:gd name="T53" fmla="*/ 19 h 21"/>
                  <a:gd name="T54" fmla="*/ 125 w 313"/>
                  <a:gd name="T55" fmla="*/ 19 h 21"/>
                  <a:gd name="T56" fmla="*/ 96 w 313"/>
                  <a:gd name="T57" fmla="*/ 21 h 21"/>
                  <a:gd name="T58" fmla="*/ 65 w 313"/>
                  <a:gd name="T59" fmla="*/ 21 h 21"/>
                  <a:gd name="T60" fmla="*/ 33 w 313"/>
                  <a:gd name="T61" fmla="*/ 21 h 21"/>
                  <a:gd name="T62" fmla="*/ 0 w 313"/>
                  <a:gd name="T63" fmla="*/ 21 h 21"/>
                  <a:gd name="T64" fmla="*/ 0 w 313"/>
                  <a:gd name="T6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3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8" y="21"/>
                    </a:lnTo>
                    <a:lnTo>
                      <a:pt x="127" y="19"/>
                    </a:lnTo>
                    <a:lnTo>
                      <a:pt x="158" y="19"/>
                    </a:lnTo>
                    <a:lnTo>
                      <a:pt x="184" y="17"/>
                    </a:lnTo>
                    <a:lnTo>
                      <a:pt x="210" y="15"/>
                    </a:lnTo>
                    <a:lnTo>
                      <a:pt x="233" y="15"/>
                    </a:lnTo>
                    <a:lnTo>
                      <a:pt x="254" y="13"/>
                    </a:lnTo>
                    <a:lnTo>
                      <a:pt x="271" y="12"/>
                    </a:lnTo>
                    <a:lnTo>
                      <a:pt x="286" y="10"/>
                    </a:lnTo>
                    <a:lnTo>
                      <a:pt x="298" y="8"/>
                    </a:lnTo>
                    <a:lnTo>
                      <a:pt x="306" y="6"/>
                    </a:lnTo>
                    <a:lnTo>
                      <a:pt x="311" y="2"/>
                    </a:lnTo>
                    <a:lnTo>
                      <a:pt x="313" y="0"/>
                    </a:lnTo>
                    <a:lnTo>
                      <a:pt x="308" y="0"/>
                    </a:lnTo>
                    <a:lnTo>
                      <a:pt x="306" y="2"/>
                    </a:lnTo>
                    <a:lnTo>
                      <a:pt x="300" y="4"/>
                    </a:lnTo>
                    <a:lnTo>
                      <a:pt x="292" y="8"/>
                    </a:lnTo>
                    <a:lnTo>
                      <a:pt x="281" y="10"/>
                    </a:lnTo>
                    <a:lnTo>
                      <a:pt x="265" y="12"/>
                    </a:lnTo>
                    <a:lnTo>
                      <a:pt x="248" y="13"/>
                    </a:lnTo>
                    <a:lnTo>
                      <a:pt x="229" y="15"/>
                    </a:lnTo>
                    <a:lnTo>
                      <a:pt x="206" y="15"/>
                    </a:lnTo>
                    <a:lnTo>
                      <a:pt x="181" y="17"/>
                    </a:lnTo>
                    <a:lnTo>
                      <a:pt x="154" y="19"/>
                    </a:lnTo>
                    <a:lnTo>
                      <a:pt x="125" y="19"/>
                    </a:lnTo>
                    <a:lnTo>
                      <a:pt x="96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" name="Freeform 198">
                <a:extLst>
                  <a:ext uri="{FF2B5EF4-FFF2-40B4-BE49-F238E27FC236}">
                    <a16:creationId xmlns:a16="http://schemas.microsoft.com/office/drawing/2014/main" id="{EA0B7F5A-F871-4E4B-A305-28FAE4B44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4" cy="11"/>
              </a:xfrm>
              <a:custGeom>
                <a:avLst/>
                <a:gdLst>
                  <a:gd name="T0" fmla="*/ 0 w 308"/>
                  <a:gd name="T1" fmla="*/ 21 h 21"/>
                  <a:gd name="T2" fmla="*/ 33 w 308"/>
                  <a:gd name="T3" fmla="*/ 21 h 21"/>
                  <a:gd name="T4" fmla="*/ 65 w 308"/>
                  <a:gd name="T5" fmla="*/ 21 h 21"/>
                  <a:gd name="T6" fmla="*/ 96 w 308"/>
                  <a:gd name="T7" fmla="*/ 21 h 21"/>
                  <a:gd name="T8" fmla="*/ 125 w 308"/>
                  <a:gd name="T9" fmla="*/ 19 h 21"/>
                  <a:gd name="T10" fmla="*/ 154 w 308"/>
                  <a:gd name="T11" fmla="*/ 19 h 21"/>
                  <a:gd name="T12" fmla="*/ 181 w 308"/>
                  <a:gd name="T13" fmla="*/ 17 h 21"/>
                  <a:gd name="T14" fmla="*/ 206 w 308"/>
                  <a:gd name="T15" fmla="*/ 15 h 21"/>
                  <a:gd name="T16" fmla="*/ 229 w 308"/>
                  <a:gd name="T17" fmla="*/ 15 h 21"/>
                  <a:gd name="T18" fmla="*/ 248 w 308"/>
                  <a:gd name="T19" fmla="*/ 13 h 21"/>
                  <a:gd name="T20" fmla="*/ 265 w 308"/>
                  <a:gd name="T21" fmla="*/ 12 h 21"/>
                  <a:gd name="T22" fmla="*/ 281 w 308"/>
                  <a:gd name="T23" fmla="*/ 10 h 21"/>
                  <a:gd name="T24" fmla="*/ 292 w 308"/>
                  <a:gd name="T25" fmla="*/ 8 h 21"/>
                  <a:gd name="T26" fmla="*/ 300 w 308"/>
                  <a:gd name="T27" fmla="*/ 4 h 21"/>
                  <a:gd name="T28" fmla="*/ 306 w 308"/>
                  <a:gd name="T29" fmla="*/ 2 h 21"/>
                  <a:gd name="T30" fmla="*/ 308 w 308"/>
                  <a:gd name="T31" fmla="*/ 0 h 21"/>
                  <a:gd name="T32" fmla="*/ 302 w 308"/>
                  <a:gd name="T33" fmla="*/ 0 h 21"/>
                  <a:gd name="T34" fmla="*/ 300 w 308"/>
                  <a:gd name="T35" fmla="*/ 2 h 21"/>
                  <a:gd name="T36" fmla="*/ 294 w 308"/>
                  <a:gd name="T37" fmla="*/ 6 h 21"/>
                  <a:gd name="T38" fmla="*/ 285 w 308"/>
                  <a:gd name="T39" fmla="*/ 8 h 21"/>
                  <a:gd name="T40" fmla="*/ 271 w 308"/>
                  <a:gd name="T41" fmla="*/ 10 h 21"/>
                  <a:gd name="T42" fmla="*/ 256 w 308"/>
                  <a:gd name="T43" fmla="*/ 12 h 21"/>
                  <a:gd name="T44" fmla="*/ 236 w 308"/>
                  <a:gd name="T45" fmla="*/ 13 h 21"/>
                  <a:gd name="T46" fmla="*/ 213 w 308"/>
                  <a:gd name="T47" fmla="*/ 15 h 21"/>
                  <a:gd name="T48" fmla="*/ 188 w 308"/>
                  <a:gd name="T49" fmla="*/ 17 h 21"/>
                  <a:gd name="T50" fmla="*/ 161 w 308"/>
                  <a:gd name="T51" fmla="*/ 17 h 21"/>
                  <a:gd name="T52" fmla="*/ 131 w 308"/>
                  <a:gd name="T53" fmla="*/ 19 h 21"/>
                  <a:gd name="T54" fmla="*/ 100 w 308"/>
                  <a:gd name="T55" fmla="*/ 19 h 21"/>
                  <a:gd name="T56" fmla="*/ 67 w 308"/>
                  <a:gd name="T57" fmla="*/ 21 h 21"/>
                  <a:gd name="T58" fmla="*/ 34 w 308"/>
                  <a:gd name="T59" fmla="*/ 21 h 21"/>
                  <a:gd name="T60" fmla="*/ 0 w 308"/>
                  <a:gd name="T61" fmla="*/ 21 h 21"/>
                  <a:gd name="T62" fmla="*/ 0 w 308"/>
                  <a:gd name="T6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8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6" y="21"/>
                    </a:lnTo>
                    <a:lnTo>
                      <a:pt x="125" y="19"/>
                    </a:lnTo>
                    <a:lnTo>
                      <a:pt x="154" y="19"/>
                    </a:lnTo>
                    <a:lnTo>
                      <a:pt x="181" y="17"/>
                    </a:lnTo>
                    <a:lnTo>
                      <a:pt x="206" y="15"/>
                    </a:lnTo>
                    <a:lnTo>
                      <a:pt x="229" y="15"/>
                    </a:lnTo>
                    <a:lnTo>
                      <a:pt x="248" y="13"/>
                    </a:lnTo>
                    <a:lnTo>
                      <a:pt x="265" y="12"/>
                    </a:lnTo>
                    <a:lnTo>
                      <a:pt x="281" y="10"/>
                    </a:lnTo>
                    <a:lnTo>
                      <a:pt x="292" y="8"/>
                    </a:lnTo>
                    <a:lnTo>
                      <a:pt x="300" y="4"/>
                    </a:lnTo>
                    <a:lnTo>
                      <a:pt x="306" y="2"/>
                    </a:lnTo>
                    <a:lnTo>
                      <a:pt x="308" y="0"/>
                    </a:lnTo>
                    <a:lnTo>
                      <a:pt x="302" y="0"/>
                    </a:lnTo>
                    <a:lnTo>
                      <a:pt x="300" y="2"/>
                    </a:lnTo>
                    <a:lnTo>
                      <a:pt x="294" y="6"/>
                    </a:lnTo>
                    <a:lnTo>
                      <a:pt x="285" y="8"/>
                    </a:lnTo>
                    <a:lnTo>
                      <a:pt x="271" y="10"/>
                    </a:lnTo>
                    <a:lnTo>
                      <a:pt x="256" y="12"/>
                    </a:lnTo>
                    <a:lnTo>
                      <a:pt x="236" y="13"/>
                    </a:lnTo>
                    <a:lnTo>
                      <a:pt x="213" y="15"/>
                    </a:lnTo>
                    <a:lnTo>
                      <a:pt x="188" y="17"/>
                    </a:lnTo>
                    <a:lnTo>
                      <a:pt x="161" y="17"/>
                    </a:lnTo>
                    <a:lnTo>
                      <a:pt x="131" y="19"/>
                    </a:lnTo>
                    <a:lnTo>
                      <a:pt x="100" y="19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" name="Freeform 199">
                <a:extLst>
                  <a:ext uri="{FF2B5EF4-FFF2-40B4-BE49-F238E27FC236}">
                    <a16:creationId xmlns:a16="http://schemas.microsoft.com/office/drawing/2014/main" id="{772F4825-991F-40CB-AD20-CE162ED921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1" cy="11"/>
              </a:xfrm>
              <a:custGeom>
                <a:avLst/>
                <a:gdLst>
                  <a:gd name="T0" fmla="*/ 0 w 302"/>
                  <a:gd name="T1" fmla="*/ 21 h 21"/>
                  <a:gd name="T2" fmla="*/ 34 w 302"/>
                  <a:gd name="T3" fmla="*/ 21 h 21"/>
                  <a:gd name="T4" fmla="*/ 67 w 302"/>
                  <a:gd name="T5" fmla="*/ 21 h 21"/>
                  <a:gd name="T6" fmla="*/ 100 w 302"/>
                  <a:gd name="T7" fmla="*/ 19 h 21"/>
                  <a:gd name="T8" fmla="*/ 131 w 302"/>
                  <a:gd name="T9" fmla="*/ 19 h 21"/>
                  <a:gd name="T10" fmla="*/ 161 w 302"/>
                  <a:gd name="T11" fmla="*/ 17 h 21"/>
                  <a:gd name="T12" fmla="*/ 188 w 302"/>
                  <a:gd name="T13" fmla="*/ 17 h 21"/>
                  <a:gd name="T14" fmla="*/ 213 w 302"/>
                  <a:gd name="T15" fmla="*/ 15 h 21"/>
                  <a:gd name="T16" fmla="*/ 236 w 302"/>
                  <a:gd name="T17" fmla="*/ 13 h 21"/>
                  <a:gd name="T18" fmla="*/ 256 w 302"/>
                  <a:gd name="T19" fmla="*/ 12 h 21"/>
                  <a:gd name="T20" fmla="*/ 271 w 302"/>
                  <a:gd name="T21" fmla="*/ 10 h 21"/>
                  <a:gd name="T22" fmla="*/ 285 w 302"/>
                  <a:gd name="T23" fmla="*/ 8 h 21"/>
                  <a:gd name="T24" fmla="*/ 294 w 302"/>
                  <a:gd name="T25" fmla="*/ 6 h 21"/>
                  <a:gd name="T26" fmla="*/ 300 w 302"/>
                  <a:gd name="T27" fmla="*/ 2 h 21"/>
                  <a:gd name="T28" fmla="*/ 302 w 302"/>
                  <a:gd name="T29" fmla="*/ 0 h 21"/>
                  <a:gd name="T30" fmla="*/ 296 w 302"/>
                  <a:gd name="T31" fmla="*/ 0 h 21"/>
                  <a:gd name="T32" fmla="*/ 294 w 302"/>
                  <a:gd name="T33" fmla="*/ 2 h 21"/>
                  <a:gd name="T34" fmla="*/ 288 w 302"/>
                  <a:gd name="T35" fmla="*/ 6 h 21"/>
                  <a:gd name="T36" fmla="*/ 279 w 302"/>
                  <a:gd name="T37" fmla="*/ 8 h 21"/>
                  <a:gd name="T38" fmla="*/ 267 w 302"/>
                  <a:gd name="T39" fmla="*/ 10 h 21"/>
                  <a:gd name="T40" fmla="*/ 250 w 302"/>
                  <a:gd name="T41" fmla="*/ 12 h 21"/>
                  <a:gd name="T42" fmla="*/ 231 w 302"/>
                  <a:gd name="T43" fmla="*/ 13 h 21"/>
                  <a:gd name="T44" fmla="*/ 210 w 302"/>
                  <a:gd name="T45" fmla="*/ 15 h 21"/>
                  <a:gd name="T46" fmla="*/ 184 w 302"/>
                  <a:gd name="T47" fmla="*/ 15 h 21"/>
                  <a:gd name="T48" fmla="*/ 158 w 302"/>
                  <a:gd name="T49" fmla="*/ 17 h 21"/>
                  <a:gd name="T50" fmla="*/ 129 w 302"/>
                  <a:gd name="T51" fmla="*/ 19 h 21"/>
                  <a:gd name="T52" fmla="*/ 98 w 302"/>
                  <a:gd name="T53" fmla="*/ 19 h 21"/>
                  <a:gd name="T54" fmla="*/ 67 w 302"/>
                  <a:gd name="T55" fmla="*/ 19 h 21"/>
                  <a:gd name="T56" fmla="*/ 34 w 302"/>
                  <a:gd name="T57" fmla="*/ 21 h 21"/>
                  <a:gd name="T58" fmla="*/ 0 w 302"/>
                  <a:gd name="T59" fmla="*/ 21 h 21"/>
                  <a:gd name="T60" fmla="*/ 0 w 302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02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19"/>
                    </a:lnTo>
                    <a:lnTo>
                      <a:pt x="131" y="19"/>
                    </a:lnTo>
                    <a:lnTo>
                      <a:pt x="161" y="17"/>
                    </a:lnTo>
                    <a:lnTo>
                      <a:pt x="188" y="17"/>
                    </a:lnTo>
                    <a:lnTo>
                      <a:pt x="213" y="15"/>
                    </a:lnTo>
                    <a:lnTo>
                      <a:pt x="236" y="13"/>
                    </a:lnTo>
                    <a:lnTo>
                      <a:pt x="256" y="12"/>
                    </a:lnTo>
                    <a:lnTo>
                      <a:pt x="271" y="10"/>
                    </a:lnTo>
                    <a:lnTo>
                      <a:pt x="285" y="8"/>
                    </a:lnTo>
                    <a:lnTo>
                      <a:pt x="294" y="6"/>
                    </a:lnTo>
                    <a:lnTo>
                      <a:pt x="300" y="2"/>
                    </a:lnTo>
                    <a:lnTo>
                      <a:pt x="302" y="0"/>
                    </a:lnTo>
                    <a:lnTo>
                      <a:pt x="296" y="0"/>
                    </a:lnTo>
                    <a:lnTo>
                      <a:pt x="294" y="2"/>
                    </a:lnTo>
                    <a:lnTo>
                      <a:pt x="288" y="6"/>
                    </a:lnTo>
                    <a:lnTo>
                      <a:pt x="279" y="8"/>
                    </a:lnTo>
                    <a:lnTo>
                      <a:pt x="267" y="10"/>
                    </a:lnTo>
                    <a:lnTo>
                      <a:pt x="250" y="12"/>
                    </a:lnTo>
                    <a:lnTo>
                      <a:pt x="231" y="13"/>
                    </a:lnTo>
                    <a:lnTo>
                      <a:pt x="210" y="15"/>
                    </a:lnTo>
                    <a:lnTo>
                      <a:pt x="184" y="15"/>
                    </a:lnTo>
                    <a:lnTo>
                      <a:pt x="158" y="17"/>
                    </a:lnTo>
                    <a:lnTo>
                      <a:pt x="129" y="19"/>
                    </a:lnTo>
                    <a:lnTo>
                      <a:pt x="98" y="19"/>
                    </a:lnTo>
                    <a:lnTo>
                      <a:pt x="67" y="19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4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" name="Freeform 200">
                <a:extLst>
                  <a:ext uri="{FF2B5EF4-FFF2-40B4-BE49-F238E27FC236}">
                    <a16:creationId xmlns:a16="http://schemas.microsoft.com/office/drawing/2014/main" id="{E29A88A2-29B6-4328-904D-9919B449C2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8" cy="11"/>
              </a:xfrm>
              <a:custGeom>
                <a:avLst/>
                <a:gdLst>
                  <a:gd name="T0" fmla="*/ 0 w 296"/>
                  <a:gd name="T1" fmla="*/ 21 h 21"/>
                  <a:gd name="T2" fmla="*/ 34 w 296"/>
                  <a:gd name="T3" fmla="*/ 21 h 21"/>
                  <a:gd name="T4" fmla="*/ 67 w 296"/>
                  <a:gd name="T5" fmla="*/ 19 h 21"/>
                  <a:gd name="T6" fmla="*/ 98 w 296"/>
                  <a:gd name="T7" fmla="*/ 19 h 21"/>
                  <a:gd name="T8" fmla="*/ 129 w 296"/>
                  <a:gd name="T9" fmla="*/ 19 h 21"/>
                  <a:gd name="T10" fmla="*/ 158 w 296"/>
                  <a:gd name="T11" fmla="*/ 17 h 21"/>
                  <a:gd name="T12" fmla="*/ 184 w 296"/>
                  <a:gd name="T13" fmla="*/ 15 h 21"/>
                  <a:gd name="T14" fmla="*/ 210 w 296"/>
                  <a:gd name="T15" fmla="*/ 15 h 21"/>
                  <a:gd name="T16" fmla="*/ 231 w 296"/>
                  <a:gd name="T17" fmla="*/ 13 h 21"/>
                  <a:gd name="T18" fmla="*/ 250 w 296"/>
                  <a:gd name="T19" fmla="*/ 12 h 21"/>
                  <a:gd name="T20" fmla="*/ 267 w 296"/>
                  <a:gd name="T21" fmla="*/ 10 h 21"/>
                  <a:gd name="T22" fmla="*/ 279 w 296"/>
                  <a:gd name="T23" fmla="*/ 8 h 21"/>
                  <a:gd name="T24" fmla="*/ 288 w 296"/>
                  <a:gd name="T25" fmla="*/ 6 h 21"/>
                  <a:gd name="T26" fmla="*/ 294 w 296"/>
                  <a:gd name="T27" fmla="*/ 2 h 21"/>
                  <a:gd name="T28" fmla="*/ 296 w 296"/>
                  <a:gd name="T29" fmla="*/ 0 h 21"/>
                  <a:gd name="T30" fmla="*/ 290 w 296"/>
                  <a:gd name="T31" fmla="*/ 0 h 21"/>
                  <a:gd name="T32" fmla="*/ 288 w 296"/>
                  <a:gd name="T33" fmla="*/ 2 h 21"/>
                  <a:gd name="T34" fmla="*/ 283 w 296"/>
                  <a:gd name="T35" fmla="*/ 4 h 21"/>
                  <a:gd name="T36" fmla="*/ 273 w 296"/>
                  <a:gd name="T37" fmla="*/ 8 h 21"/>
                  <a:gd name="T38" fmla="*/ 261 w 296"/>
                  <a:gd name="T39" fmla="*/ 10 h 21"/>
                  <a:gd name="T40" fmla="*/ 246 w 296"/>
                  <a:gd name="T41" fmla="*/ 12 h 21"/>
                  <a:gd name="T42" fmla="*/ 227 w 296"/>
                  <a:gd name="T43" fmla="*/ 13 h 21"/>
                  <a:gd name="T44" fmla="*/ 206 w 296"/>
                  <a:gd name="T45" fmla="*/ 13 h 21"/>
                  <a:gd name="T46" fmla="*/ 181 w 296"/>
                  <a:gd name="T47" fmla="*/ 15 h 21"/>
                  <a:gd name="T48" fmla="*/ 154 w 296"/>
                  <a:gd name="T49" fmla="*/ 17 h 21"/>
                  <a:gd name="T50" fmla="*/ 127 w 296"/>
                  <a:gd name="T51" fmla="*/ 17 h 21"/>
                  <a:gd name="T52" fmla="*/ 96 w 296"/>
                  <a:gd name="T53" fmla="*/ 19 h 21"/>
                  <a:gd name="T54" fmla="*/ 65 w 296"/>
                  <a:gd name="T55" fmla="*/ 19 h 21"/>
                  <a:gd name="T56" fmla="*/ 33 w 296"/>
                  <a:gd name="T57" fmla="*/ 19 h 21"/>
                  <a:gd name="T58" fmla="*/ 0 w 296"/>
                  <a:gd name="T59" fmla="*/ 19 h 21"/>
                  <a:gd name="T60" fmla="*/ 0 w 296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6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19"/>
                    </a:lnTo>
                    <a:lnTo>
                      <a:pt x="98" y="19"/>
                    </a:lnTo>
                    <a:lnTo>
                      <a:pt x="129" y="19"/>
                    </a:lnTo>
                    <a:lnTo>
                      <a:pt x="158" y="17"/>
                    </a:lnTo>
                    <a:lnTo>
                      <a:pt x="184" y="15"/>
                    </a:lnTo>
                    <a:lnTo>
                      <a:pt x="210" y="15"/>
                    </a:lnTo>
                    <a:lnTo>
                      <a:pt x="231" y="13"/>
                    </a:lnTo>
                    <a:lnTo>
                      <a:pt x="250" y="12"/>
                    </a:lnTo>
                    <a:lnTo>
                      <a:pt x="267" y="10"/>
                    </a:lnTo>
                    <a:lnTo>
                      <a:pt x="279" y="8"/>
                    </a:lnTo>
                    <a:lnTo>
                      <a:pt x="288" y="6"/>
                    </a:lnTo>
                    <a:lnTo>
                      <a:pt x="294" y="2"/>
                    </a:lnTo>
                    <a:lnTo>
                      <a:pt x="296" y="0"/>
                    </a:lnTo>
                    <a:lnTo>
                      <a:pt x="290" y="0"/>
                    </a:lnTo>
                    <a:lnTo>
                      <a:pt x="288" y="2"/>
                    </a:lnTo>
                    <a:lnTo>
                      <a:pt x="283" y="4"/>
                    </a:lnTo>
                    <a:lnTo>
                      <a:pt x="273" y="8"/>
                    </a:lnTo>
                    <a:lnTo>
                      <a:pt x="261" y="10"/>
                    </a:lnTo>
                    <a:lnTo>
                      <a:pt x="246" y="12"/>
                    </a:lnTo>
                    <a:lnTo>
                      <a:pt x="227" y="13"/>
                    </a:lnTo>
                    <a:lnTo>
                      <a:pt x="206" y="13"/>
                    </a:lnTo>
                    <a:lnTo>
                      <a:pt x="181" y="15"/>
                    </a:lnTo>
                    <a:lnTo>
                      <a:pt x="154" y="17"/>
                    </a:lnTo>
                    <a:lnTo>
                      <a:pt x="127" y="17"/>
                    </a:lnTo>
                    <a:lnTo>
                      <a:pt x="96" y="19"/>
                    </a:lnTo>
                    <a:lnTo>
                      <a:pt x="65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Freeform 201">
                <a:extLst>
                  <a:ext uri="{FF2B5EF4-FFF2-40B4-BE49-F238E27FC236}">
                    <a16:creationId xmlns:a16="http://schemas.microsoft.com/office/drawing/2014/main" id="{3E036331-3997-4ABB-8940-6BE7EE89A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5" cy="10"/>
              </a:xfrm>
              <a:custGeom>
                <a:avLst/>
                <a:gdLst>
                  <a:gd name="T0" fmla="*/ 0 w 290"/>
                  <a:gd name="T1" fmla="*/ 19 h 19"/>
                  <a:gd name="T2" fmla="*/ 33 w 290"/>
                  <a:gd name="T3" fmla="*/ 19 h 19"/>
                  <a:gd name="T4" fmla="*/ 65 w 290"/>
                  <a:gd name="T5" fmla="*/ 19 h 19"/>
                  <a:gd name="T6" fmla="*/ 96 w 290"/>
                  <a:gd name="T7" fmla="*/ 19 h 19"/>
                  <a:gd name="T8" fmla="*/ 127 w 290"/>
                  <a:gd name="T9" fmla="*/ 17 h 19"/>
                  <a:gd name="T10" fmla="*/ 154 w 290"/>
                  <a:gd name="T11" fmla="*/ 17 h 19"/>
                  <a:gd name="T12" fmla="*/ 181 w 290"/>
                  <a:gd name="T13" fmla="*/ 15 h 19"/>
                  <a:gd name="T14" fmla="*/ 206 w 290"/>
                  <a:gd name="T15" fmla="*/ 13 h 19"/>
                  <a:gd name="T16" fmla="*/ 227 w 290"/>
                  <a:gd name="T17" fmla="*/ 13 h 19"/>
                  <a:gd name="T18" fmla="*/ 246 w 290"/>
                  <a:gd name="T19" fmla="*/ 12 h 19"/>
                  <a:gd name="T20" fmla="*/ 261 w 290"/>
                  <a:gd name="T21" fmla="*/ 10 h 19"/>
                  <a:gd name="T22" fmla="*/ 273 w 290"/>
                  <a:gd name="T23" fmla="*/ 8 h 19"/>
                  <a:gd name="T24" fmla="*/ 283 w 290"/>
                  <a:gd name="T25" fmla="*/ 4 h 19"/>
                  <a:gd name="T26" fmla="*/ 288 w 290"/>
                  <a:gd name="T27" fmla="*/ 2 h 19"/>
                  <a:gd name="T28" fmla="*/ 290 w 290"/>
                  <a:gd name="T29" fmla="*/ 0 h 19"/>
                  <a:gd name="T30" fmla="*/ 285 w 290"/>
                  <a:gd name="T31" fmla="*/ 0 h 19"/>
                  <a:gd name="T32" fmla="*/ 283 w 290"/>
                  <a:gd name="T33" fmla="*/ 2 h 19"/>
                  <a:gd name="T34" fmla="*/ 277 w 290"/>
                  <a:gd name="T35" fmla="*/ 4 h 19"/>
                  <a:gd name="T36" fmla="*/ 267 w 290"/>
                  <a:gd name="T37" fmla="*/ 8 h 19"/>
                  <a:gd name="T38" fmla="*/ 256 w 290"/>
                  <a:gd name="T39" fmla="*/ 10 h 19"/>
                  <a:gd name="T40" fmla="*/ 240 w 290"/>
                  <a:gd name="T41" fmla="*/ 12 h 19"/>
                  <a:gd name="T42" fmla="*/ 223 w 290"/>
                  <a:gd name="T43" fmla="*/ 12 h 19"/>
                  <a:gd name="T44" fmla="*/ 202 w 290"/>
                  <a:gd name="T45" fmla="*/ 13 h 19"/>
                  <a:gd name="T46" fmla="*/ 177 w 290"/>
                  <a:gd name="T47" fmla="*/ 15 h 19"/>
                  <a:gd name="T48" fmla="*/ 152 w 290"/>
                  <a:gd name="T49" fmla="*/ 17 h 19"/>
                  <a:gd name="T50" fmla="*/ 123 w 290"/>
                  <a:gd name="T51" fmla="*/ 17 h 19"/>
                  <a:gd name="T52" fmla="*/ 94 w 290"/>
                  <a:gd name="T53" fmla="*/ 19 h 19"/>
                  <a:gd name="T54" fmla="*/ 63 w 290"/>
                  <a:gd name="T55" fmla="*/ 19 h 19"/>
                  <a:gd name="T56" fmla="*/ 33 w 290"/>
                  <a:gd name="T57" fmla="*/ 19 h 19"/>
                  <a:gd name="T58" fmla="*/ 0 w 290"/>
                  <a:gd name="T59" fmla="*/ 19 h 19"/>
                  <a:gd name="T60" fmla="*/ 0 w 290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0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5" y="19"/>
                    </a:lnTo>
                    <a:lnTo>
                      <a:pt x="96" y="19"/>
                    </a:lnTo>
                    <a:lnTo>
                      <a:pt x="127" y="17"/>
                    </a:lnTo>
                    <a:lnTo>
                      <a:pt x="154" y="17"/>
                    </a:lnTo>
                    <a:lnTo>
                      <a:pt x="181" y="15"/>
                    </a:lnTo>
                    <a:lnTo>
                      <a:pt x="206" y="13"/>
                    </a:lnTo>
                    <a:lnTo>
                      <a:pt x="227" y="13"/>
                    </a:lnTo>
                    <a:lnTo>
                      <a:pt x="246" y="12"/>
                    </a:lnTo>
                    <a:lnTo>
                      <a:pt x="261" y="10"/>
                    </a:lnTo>
                    <a:lnTo>
                      <a:pt x="273" y="8"/>
                    </a:lnTo>
                    <a:lnTo>
                      <a:pt x="283" y="4"/>
                    </a:lnTo>
                    <a:lnTo>
                      <a:pt x="288" y="2"/>
                    </a:lnTo>
                    <a:lnTo>
                      <a:pt x="290" y="0"/>
                    </a:lnTo>
                    <a:lnTo>
                      <a:pt x="285" y="0"/>
                    </a:lnTo>
                    <a:lnTo>
                      <a:pt x="283" y="2"/>
                    </a:lnTo>
                    <a:lnTo>
                      <a:pt x="277" y="4"/>
                    </a:lnTo>
                    <a:lnTo>
                      <a:pt x="267" y="8"/>
                    </a:lnTo>
                    <a:lnTo>
                      <a:pt x="256" y="10"/>
                    </a:lnTo>
                    <a:lnTo>
                      <a:pt x="240" y="12"/>
                    </a:lnTo>
                    <a:lnTo>
                      <a:pt x="223" y="12"/>
                    </a:lnTo>
                    <a:lnTo>
                      <a:pt x="202" y="13"/>
                    </a:lnTo>
                    <a:lnTo>
                      <a:pt x="177" y="15"/>
                    </a:lnTo>
                    <a:lnTo>
                      <a:pt x="152" y="17"/>
                    </a:lnTo>
                    <a:lnTo>
                      <a:pt x="123" y="17"/>
                    </a:lnTo>
                    <a:lnTo>
                      <a:pt x="94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090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Freeform 202">
                <a:extLst>
                  <a:ext uri="{FF2B5EF4-FFF2-40B4-BE49-F238E27FC236}">
                    <a16:creationId xmlns:a16="http://schemas.microsoft.com/office/drawing/2014/main" id="{6CD4A20F-2593-40E7-B680-631B8B971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2" cy="10"/>
              </a:xfrm>
              <a:custGeom>
                <a:avLst/>
                <a:gdLst>
                  <a:gd name="T0" fmla="*/ 0 w 285"/>
                  <a:gd name="T1" fmla="*/ 19 h 19"/>
                  <a:gd name="T2" fmla="*/ 33 w 285"/>
                  <a:gd name="T3" fmla="*/ 19 h 19"/>
                  <a:gd name="T4" fmla="*/ 63 w 285"/>
                  <a:gd name="T5" fmla="*/ 19 h 19"/>
                  <a:gd name="T6" fmla="*/ 94 w 285"/>
                  <a:gd name="T7" fmla="*/ 19 h 19"/>
                  <a:gd name="T8" fmla="*/ 123 w 285"/>
                  <a:gd name="T9" fmla="*/ 17 h 19"/>
                  <a:gd name="T10" fmla="*/ 152 w 285"/>
                  <a:gd name="T11" fmla="*/ 17 h 19"/>
                  <a:gd name="T12" fmla="*/ 177 w 285"/>
                  <a:gd name="T13" fmla="*/ 15 h 19"/>
                  <a:gd name="T14" fmla="*/ 202 w 285"/>
                  <a:gd name="T15" fmla="*/ 13 h 19"/>
                  <a:gd name="T16" fmla="*/ 223 w 285"/>
                  <a:gd name="T17" fmla="*/ 12 h 19"/>
                  <a:gd name="T18" fmla="*/ 240 w 285"/>
                  <a:gd name="T19" fmla="*/ 12 h 19"/>
                  <a:gd name="T20" fmla="*/ 256 w 285"/>
                  <a:gd name="T21" fmla="*/ 10 h 19"/>
                  <a:gd name="T22" fmla="*/ 267 w 285"/>
                  <a:gd name="T23" fmla="*/ 8 h 19"/>
                  <a:gd name="T24" fmla="*/ 277 w 285"/>
                  <a:gd name="T25" fmla="*/ 4 h 19"/>
                  <a:gd name="T26" fmla="*/ 283 w 285"/>
                  <a:gd name="T27" fmla="*/ 2 h 19"/>
                  <a:gd name="T28" fmla="*/ 285 w 285"/>
                  <a:gd name="T29" fmla="*/ 0 h 19"/>
                  <a:gd name="T30" fmla="*/ 279 w 285"/>
                  <a:gd name="T31" fmla="*/ 0 h 19"/>
                  <a:gd name="T32" fmla="*/ 277 w 285"/>
                  <a:gd name="T33" fmla="*/ 2 h 19"/>
                  <a:gd name="T34" fmla="*/ 271 w 285"/>
                  <a:gd name="T35" fmla="*/ 4 h 19"/>
                  <a:gd name="T36" fmla="*/ 263 w 285"/>
                  <a:gd name="T37" fmla="*/ 6 h 19"/>
                  <a:gd name="T38" fmla="*/ 250 w 285"/>
                  <a:gd name="T39" fmla="*/ 8 h 19"/>
                  <a:gd name="T40" fmla="*/ 236 w 285"/>
                  <a:gd name="T41" fmla="*/ 10 h 19"/>
                  <a:gd name="T42" fmla="*/ 217 w 285"/>
                  <a:gd name="T43" fmla="*/ 12 h 19"/>
                  <a:gd name="T44" fmla="*/ 196 w 285"/>
                  <a:gd name="T45" fmla="*/ 13 h 19"/>
                  <a:gd name="T46" fmla="*/ 173 w 285"/>
                  <a:gd name="T47" fmla="*/ 15 h 19"/>
                  <a:gd name="T48" fmla="*/ 148 w 285"/>
                  <a:gd name="T49" fmla="*/ 17 h 19"/>
                  <a:gd name="T50" fmla="*/ 121 w 285"/>
                  <a:gd name="T51" fmla="*/ 17 h 19"/>
                  <a:gd name="T52" fmla="*/ 92 w 285"/>
                  <a:gd name="T53" fmla="*/ 19 h 19"/>
                  <a:gd name="T54" fmla="*/ 63 w 285"/>
                  <a:gd name="T55" fmla="*/ 19 h 19"/>
                  <a:gd name="T56" fmla="*/ 33 w 285"/>
                  <a:gd name="T57" fmla="*/ 19 h 19"/>
                  <a:gd name="T58" fmla="*/ 0 w 285"/>
                  <a:gd name="T59" fmla="*/ 19 h 19"/>
                  <a:gd name="T60" fmla="*/ 0 w 285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5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4" y="19"/>
                    </a:lnTo>
                    <a:lnTo>
                      <a:pt x="123" y="17"/>
                    </a:lnTo>
                    <a:lnTo>
                      <a:pt x="152" y="17"/>
                    </a:lnTo>
                    <a:lnTo>
                      <a:pt x="177" y="15"/>
                    </a:lnTo>
                    <a:lnTo>
                      <a:pt x="202" y="13"/>
                    </a:lnTo>
                    <a:lnTo>
                      <a:pt x="223" y="12"/>
                    </a:lnTo>
                    <a:lnTo>
                      <a:pt x="240" y="12"/>
                    </a:lnTo>
                    <a:lnTo>
                      <a:pt x="256" y="10"/>
                    </a:lnTo>
                    <a:lnTo>
                      <a:pt x="267" y="8"/>
                    </a:lnTo>
                    <a:lnTo>
                      <a:pt x="277" y="4"/>
                    </a:lnTo>
                    <a:lnTo>
                      <a:pt x="283" y="2"/>
                    </a:lnTo>
                    <a:lnTo>
                      <a:pt x="285" y="0"/>
                    </a:lnTo>
                    <a:lnTo>
                      <a:pt x="279" y="0"/>
                    </a:lnTo>
                    <a:lnTo>
                      <a:pt x="277" y="2"/>
                    </a:lnTo>
                    <a:lnTo>
                      <a:pt x="271" y="4"/>
                    </a:lnTo>
                    <a:lnTo>
                      <a:pt x="263" y="6"/>
                    </a:lnTo>
                    <a:lnTo>
                      <a:pt x="250" y="8"/>
                    </a:lnTo>
                    <a:lnTo>
                      <a:pt x="236" y="10"/>
                    </a:lnTo>
                    <a:lnTo>
                      <a:pt x="217" y="12"/>
                    </a:lnTo>
                    <a:lnTo>
                      <a:pt x="196" y="13"/>
                    </a:lnTo>
                    <a:lnTo>
                      <a:pt x="173" y="15"/>
                    </a:lnTo>
                    <a:lnTo>
                      <a:pt x="148" y="17"/>
                    </a:lnTo>
                    <a:lnTo>
                      <a:pt x="121" y="17"/>
                    </a:lnTo>
                    <a:lnTo>
                      <a:pt x="92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Freeform 203">
                <a:extLst>
                  <a:ext uri="{FF2B5EF4-FFF2-40B4-BE49-F238E27FC236}">
                    <a16:creationId xmlns:a16="http://schemas.microsoft.com/office/drawing/2014/main" id="{8FC7DE05-8BAE-42B4-93FD-79858E3825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9" cy="10"/>
              </a:xfrm>
              <a:custGeom>
                <a:avLst/>
                <a:gdLst>
                  <a:gd name="T0" fmla="*/ 0 w 279"/>
                  <a:gd name="T1" fmla="*/ 19 h 19"/>
                  <a:gd name="T2" fmla="*/ 33 w 279"/>
                  <a:gd name="T3" fmla="*/ 19 h 19"/>
                  <a:gd name="T4" fmla="*/ 63 w 279"/>
                  <a:gd name="T5" fmla="*/ 19 h 19"/>
                  <a:gd name="T6" fmla="*/ 92 w 279"/>
                  <a:gd name="T7" fmla="*/ 19 h 19"/>
                  <a:gd name="T8" fmla="*/ 121 w 279"/>
                  <a:gd name="T9" fmla="*/ 17 h 19"/>
                  <a:gd name="T10" fmla="*/ 148 w 279"/>
                  <a:gd name="T11" fmla="*/ 17 h 19"/>
                  <a:gd name="T12" fmla="*/ 173 w 279"/>
                  <a:gd name="T13" fmla="*/ 15 h 19"/>
                  <a:gd name="T14" fmla="*/ 196 w 279"/>
                  <a:gd name="T15" fmla="*/ 13 h 19"/>
                  <a:gd name="T16" fmla="*/ 217 w 279"/>
                  <a:gd name="T17" fmla="*/ 12 h 19"/>
                  <a:gd name="T18" fmla="*/ 236 w 279"/>
                  <a:gd name="T19" fmla="*/ 10 h 19"/>
                  <a:gd name="T20" fmla="*/ 250 w 279"/>
                  <a:gd name="T21" fmla="*/ 8 h 19"/>
                  <a:gd name="T22" fmla="*/ 263 w 279"/>
                  <a:gd name="T23" fmla="*/ 6 h 19"/>
                  <a:gd name="T24" fmla="*/ 271 w 279"/>
                  <a:gd name="T25" fmla="*/ 4 h 19"/>
                  <a:gd name="T26" fmla="*/ 277 w 279"/>
                  <a:gd name="T27" fmla="*/ 2 h 19"/>
                  <a:gd name="T28" fmla="*/ 279 w 279"/>
                  <a:gd name="T29" fmla="*/ 0 h 19"/>
                  <a:gd name="T30" fmla="*/ 273 w 279"/>
                  <a:gd name="T31" fmla="*/ 0 h 19"/>
                  <a:gd name="T32" fmla="*/ 271 w 279"/>
                  <a:gd name="T33" fmla="*/ 2 h 19"/>
                  <a:gd name="T34" fmla="*/ 265 w 279"/>
                  <a:gd name="T35" fmla="*/ 4 h 19"/>
                  <a:gd name="T36" fmla="*/ 258 w 279"/>
                  <a:gd name="T37" fmla="*/ 6 h 19"/>
                  <a:gd name="T38" fmla="*/ 246 w 279"/>
                  <a:gd name="T39" fmla="*/ 8 h 19"/>
                  <a:gd name="T40" fmla="*/ 231 w 279"/>
                  <a:gd name="T41" fmla="*/ 10 h 19"/>
                  <a:gd name="T42" fmla="*/ 213 w 279"/>
                  <a:gd name="T43" fmla="*/ 12 h 19"/>
                  <a:gd name="T44" fmla="*/ 192 w 279"/>
                  <a:gd name="T45" fmla="*/ 13 h 19"/>
                  <a:gd name="T46" fmla="*/ 171 w 279"/>
                  <a:gd name="T47" fmla="*/ 15 h 19"/>
                  <a:gd name="T48" fmla="*/ 146 w 279"/>
                  <a:gd name="T49" fmla="*/ 15 h 19"/>
                  <a:gd name="T50" fmla="*/ 119 w 279"/>
                  <a:gd name="T51" fmla="*/ 17 h 19"/>
                  <a:gd name="T52" fmla="*/ 90 w 279"/>
                  <a:gd name="T53" fmla="*/ 17 h 19"/>
                  <a:gd name="T54" fmla="*/ 61 w 279"/>
                  <a:gd name="T55" fmla="*/ 19 h 19"/>
                  <a:gd name="T56" fmla="*/ 31 w 279"/>
                  <a:gd name="T57" fmla="*/ 19 h 19"/>
                  <a:gd name="T58" fmla="*/ 0 w 279"/>
                  <a:gd name="T59" fmla="*/ 19 h 19"/>
                  <a:gd name="T60" fmla="*/ 0 w 279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9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2" y="19"/>
                    </a:lnTo>
                    <a:lnTo>
                      <a:pt x="121" y="17"/>
                    </a:lnTo>
                    <a:lnTo>
                      <a:pt x="148" y="17"/>
                    </a:lnTo>
                    <a:lnTo>
                      <a:pt x="173" y="15"/>
                    </a:lnTo>
                    <a:lnTo>
                      <a:pt x="196" y="13"/>
                    </a:lnTo>
                    <a:lnTo>
                      <a:pt x="217" y="12"/>
                    </a:lnTo>
                    <a:lnTo>
                      <a:pt x="236" y="10"/>
                    </a:lnTo>
                    <a:lnTo>
                      <a:pt x="250" y="8"/>
                    </a:lnTo>
                    <a:lnTo>
                      <a:pt x="263" y="6"/>
                    </a:lnTo>
                    <a:lnTo>
                      <a:pt x="271" y="4"/>
                    </a:lnTo>
                    <a:lnTo>
                      <a:pt x="277" y="2"/>
                    </a:lnTo>
                    <a:lnTo>
                      <a:pt x="279" y="0"/>
                    </a:lnTo>
                    <a:lnTo>
                      <a:pt x="273" y="0"/>
                    </a:lnTo>
                    <a:lnTo>
                      <a:pt x="271" y="2"/>
                    </a:lnTo>
                    <a:lnTo>
                      <a:pt x="265" y="4"/>
                    </a:lnTo>
                    <a:lnTo>
                      <a:pt x="258" y="6"/>
                    </a:lnTo>
                    <a:lnTo>
                      <a:pt x="246" y="8"/>
                    </a:lnTo>
                    <a:lnTo>
                      <a:pt x="231" y="10"/>
                    </a:lnTo>
                    <a:lnTo>
                      <a:pt x="213" y="12"/>
                    </a:lnTo>
                    <a:lnTo>
                      <a:pt x="192" y="13"/>
                    </a:lnTo>
                    <a:lnTo>
                      <a:pt x="171" y="15"/>
                    </a:lnTo>
                    <a:lnTo>
                      <a:pt x="146" y="15"/>
                    </a:lnTo>
                    <a:lnTo>
                      <a:pt x="119" y="17"/>
                    </a:lnTo>
                    <a:lnTo>
                      <a:pt x="90" y="17"/>
                    </a:lnTo>
                    <a:lnTo>
                      <a:pt x="61" y="19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Freeform 204">
                <a:extLst>
                  <a:ext uri="{FF2B5EF4-FFF2-40B4-BE49-F238E27FC236}">
                    <a16:creationId xmlns:a16="http://schemas.microsoft.com/office/drawing/2014/main" id="{45A3B6ED-948E-48B7-89C4-FFDE2929E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6" cy="10"/>
              </a:xfrm>
              <a:custGeom>
                <a:avLst/>
                <a:gdLst>
                  <a:gd name="T0" fmla="*/ 0 w 273"/>
                  <a:gd name="T1" fmla="*/ 19 h 19"/>
                  <a:gd name="T2" fmla="*/ 31 w 273"/>
                  <a:gd name="T3" fmla="*/ 19 h 19"/>
                  <a:gd name="T4" fmla="*/ 61 w 273"/>
                  <a:gd name="T5" fmla="*/ 19 h 19"/>
                  <a:gd name="T6" fmla="*/ 90 w 273"/>
                  <a:gd name="T7" fmla="*/ 17 h 19"/>
                  <a:gd name="T8" fmla="*/ 119 w 273"/>
                  <a:gd name="T9" fmla="*/ 17 h 19"/>
                  <a:gd name="T10" fmla="*/ 146 w 273"/>
                  <a:gd name="T11" fmla="*/ 15 h 19"/>
                  <a:gd name="T12" fmla="*/ 171 w 273"/>
                  <a:gd name="T13" fmla="*/ 15 h 19"/>
                  <a:gd name="T14" fmla="*/ 192 w 273"/>
                  <a:gd name="T15" fmla="*/ 13 h 19"/>
                  <a:gd name="T16" fmla="*/ 213 w 273"/>
                  <a:gd name="T17" fmla="*/ 12 h 19"/>
                  <a:gd name="T18" fmla="*/ 231 w 273"/>
                  <a:gd name="T19" fmla="*/ 10 h 19"/>
                  <a:gd name="T20" fmla="*/ 246 w 273"/>
                  <a:gd name="T21" fmla="*/ 8 h 19"/>
                  <a:gd name="T22" fmla="*/ 258 w 273"/>
                  <a:gd name="T23" fmla="*/ 6 h 19"/>
                  <a:gd name="T24" fmla="*/ 265 w 273"/>
                  <a:gd name="T25" fmla="*/ 4 h 19"/>
                  <a:gd name="T26" fmla="*/ 271 w 273"/>
                  <a:gd name="T27" fmla="*/ 2 h 19"/>
                  <a:gd name="T28" fmla="*/ 273 w 273"/>
                  <a:gd name="T29" fmla="*/ 0 h 19"/>
                  <a:gd name="T30" fmla="*/ 267 w 273"/>
                  <a:gd name="T31" fmla="*/ 0 h 19"/>
                  <a:gd name="T32" fmla="*/ 265 w 273"/>
                  <a:gd name="T33" fmla="*/ 2 h 19"/>
                  <a:gd name="T34" fmla="*/ 260 w 273"/>
                  <a:gd name="T35" fmla="*/ 4 h 19"/>
                  <a:gd name="T36" fmla="*/ 252 w 273"/>
                  <a:gd name="T37" fmla="*/ 6 h 19"/>
                  <a:gd name="T38" fmla="*/ 240 w 273"/>
                  <a:gd name="T39" fmla="*/ 8 h 19"/>
                  <a:gd name="T40" fmla="*/ 227 w 273"/>
                  <a:gd name="T41" fmla="*/ 10 h 19"/>
                  <a:gd name="T42" fmla="*/ 210 w 273"/>
                  <a:gd name="T43" fmla="*/ 12 h 19"/>
                  <a:gd name="T44" fmla="*/ 188 w 273"/>
                  <a:gd name="T45" fmla="*/ 13 h 19"/>
                  <a:gd name="T46" fmla="*/ 167 w 273"/>
                  <a:gd name="T47" fmla="*/ 15 h 19"/>
                  <a:gd name="T48" fmla="*/ 142 w 273"/>
                  <a:gd name="T49" fmla="*/ 15 h 19"/>
                  <a:gd name="T50" fmla="*/ 115 w 273"/>
                  <a:gd name="T51" fmla="*/ 17 h 19"/>
                  <a:gd name="T52" fmla="*/ 88 w 273"/>
                  <a:gd name="T53" fmla="*/ 17 h 19"/>
                  <a:gd name="T54" fmla="*/ 59 w 273"/>
                  <a:gd name="T55" fmla="*/ 17 h 19"/>
                  <a:gd name="T56" fmla="*/ 31 w 273"/>
                  <a:gd name="T57" fmla="*/ 19 h 19"/>
                  <a:gd name="T58" fmla="*/ 0 w 273"/>
                  <a:gd name="T59" fmla="*/ 19 h 19"/>
                  <a:gd name="T60" fmla="*/ 0 w 273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3" h="19">
                    <a:moveTo>
                      <a:pt x="0" y="19"/>
                    </a:moveTo>
                    <a:lnTo>
                      <a:pt x="31" y="19"/>
                    </a:lnTo>
                    <a:lnTo>
                      <a:pt x="61" y="19"/>
                    </a:lnTo>
                    <a:lnTo>
                      <a:pt x="90" y="17"/>
                    </a:lnTo>
                    <a:lnTo>
                      <a:pt x="119" y="17"/>
                    </a:lnTo>
                    <a:lnTo>
                      <a:pt x="146" y="15"/>
                    </a:lnTo>
                    <a:lnTo>
                      <a:pt x="171" y="15"/>
                    </a:lnTo>
                    <a:lnTo>
                      <a:pt x="192" y="13"/>
                    </a:lnTo>
                    <a:lnTo>
                      <a:pt x="213" y="12"/>
                    </a:lnTo>
                    <a:lnTo>
                      <a:pt x="231" y="10"/>
                    </a:lnTo>
                    <a:lnTo>
                      <a:pt x="246" y="8"/>
                    </a:lnTo>
                    <a:lnTo>
                      <a:pt x="258" y="6"/>
                    </a:lnTo>
                    <a:lnTo>
                      <a:pt x="265" y="4"/>
                    </a:lnTo>
                    <a:lnTo>
                      <a:pt x="271" y="2"/>
                    </a:lnTo>
                    <a:lnTo>
                      <a:pt x="273" y="0"/>
                    </a:lnTo>
                    <a:lnTo>
                      <a:pt x="267" y="0"/>
                    </a:lnTo>
                    <a:lnTo>
                      <a:pt x="265" y="2"/>
                    </a:lnTo>
                    <a:lnTo>
                      <a:pt x="260" y="4"/>
                    </a:lnTo>
                    <a:lnTo>
                      <a:pt x="252" y="6"/>
                    </a:lnTo>
                    <a:lnTo>
                      <a:pt x="240" y="8"/>
                    </a:lnTo>
                    <a:lnTo>
                      <a:pt x="227" y="10"/>
                    </a:lnTo>
                    <a:lnTo>
                      <a:pt x="210" y="12"/>
                    </a:lnTo>
                    <a:lnTo>
                      <a:pt x="188" y="13"/>
                    </a:lnTo>
                    <a:lnTo>
                      <a:pt x="167" y="15"/>
                    </a:lnTo>
                    <a:lnTo>
                      <a:pt x="142" y="15"/>
                    </a:lnTo>
                    <a:lnTo>
                      <a:pt x="115" y="17"/>
                    </a:lnTo>
                    <a:lnTo>
                      <a:pt x="88" y="17"/>
                    </a:lnTo>
                    <a:lnTo>
                      <a:pt x="59" y="17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A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Freeform 205">
                <a:extLst>
                  <a:ext uri="{FF2B5EF4-FFF2-40B4-BE49-F238E27FC236}">
                    <a16:creationId xmlns:a16="http://schemas.microsoft.com/office/drawing/2014/main" id="{D251E813-9021-4933-B616-8CD334AEF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4" cy="10"/>
              </a:xfrm>
              <a:custGeom>
                <a:avLst/>
                <a:gdLst>
                  <a:gd name="T0" fmla="*/ 0 w 267"/>
                  <a:gd name="T1" fmla="*/ 19 h 19"/>
                  <a:gd name="T2" fmla="*/ 31 w 267"/>
                  <a:gd name="T3" fmla="*/ 19 h 19"/>
                  <a:gd name="T4" fmla="*/ 59 w 267"/>
                  <a:gd name="T5" fmla="*/ 17 h 19"/>
                  <a:gd name="T6" fmla="*/ 88 w 267"/>
                  <a:gd name="T7" fmla="*/ 17 h 19"/>
                  <a:gd name="T8" fmla="*/ 115 w 267"/>
                  <a:gd name="T9" fmla="*/ 17 h 19"/>
                  <a:gd name="T10" fmla="*/ 142 w 267"/>
                  <a:gd name="T11" fmla="*/ 15 h 19"/>
                  <a:gd name="T12" fmla="*/ 167 w 267"/>
                  <a:gd name="T13" fmla="*/ 15 h 19"/>
                  <a:gd name="T14" fmla="*/ 188 w 267"/>
                  <a:gd name="T15" fmla="*/ 13 h 19"/>
                  <a:gd name="T16" fmla="*/ 210 w 267"/>
                  <a:gd name="T17" fmla="*/ 12 h 19"/>
                  <a:gd name="T18" fmla="*/ 227 w 267"/>
                  <a:gd name="T19" fmla="*/ 10 h 19"/>
                  <a:gd name="T20" fmla="*/ 240 w 267"/>
                  <a:gd name="T21" fmla="*/ 8 h 19"/>
                  <a:gd name="T22" fmla="*/ 252 w 267"/>
                  <a:gd name="T23" fmla="*/ 6 h 19"/>
                  <a:gd name="T24" fmla="*/ 260 w 267"/>
                  <a:gd name="T25" fmla="*/ 4 h 19"/>
                  <a:gd name="T26" fmla="*/ 265 w 267"/>
                  <a:gd name="T27" fmla="*/ 2 h 19"/>
                  <a:gd name="T28" fmla="*/ 267 w 267"/>
                  <a:gd name="T29" fmla="*/ 0 h 19"/>
                  <a:gd name="T30" fmla="*/ 261 w 267"/>
                  <a:gd name="T31" fmla="*/ 0 h 19"/>
                  <a:gd name="T32" fmla="*/ 260 w 267"/>
                  <a:gd name="T33" fmla="*/ 2 h 19"/>
                  <a:gd name="T34" fmla="*/ 254 w 267"/>
                  <a:gd name="T35" fmla="*/ 4 h 19"/>
                  <a:gd name="T36" fmla="*/ 244 w 267"/>
                  <a:gd name="T37" fmla="*/ 6 h 19"/>
                  <a:gd name="T38" fmla="*/ 231 w 267"/>
                  <a:gd name="T39" fmla="*/ 10 h 19"/>
                  <a:gd name="T40" fmla="*/ 215 w 267"/>
                  <a:gd name="T41" fmla="*/ 10 h 19"/>
                  <a:gd name="T42" fmla="*/ 196 w 267"/>
                  <a:gd name="T43" fmla="*/ 12 h 19"/>
                  <a:gd name="T44" fmla="*/ 173 w 267"/>
                  <a:gd name="T45" fmla="*/ 13 h 19"/>
                  <a:gd name="T46" fmla="*/ 148 w 267"/>
                  <a:gd name="T47" fmla="*/ 15 h 19"/>
                  <a:gd name="T48" fmla="*/ 121 w 267"/>
                  <a:gd name="T49" fmla="*/ 15 h 19"/>
                  <a:gd name="T50" fmla="*/ 92 w 267"/>
                  <a:gd name="T51" fmla="*/ 17 h 19"/>
                  <a:gd name="T52" fmla="*/ 63 w 267"/>
                  <a:gd name="T53" fmla="*/ 17 h 19"/>
                  <a:gd name="T54" fmla="*/ 33 w 267"/>
                  <a:gd name="T55" fmla="*/ 17 h 19"/>
                  <a:gd name="T56" fmla="*/ 0 w 267"/>
                  <a:gd name="T57" fmla="*/ 17 h 19"/>
                  <a:gd name="T58" fmla="*/ 0 w 267"/>
                  <a:gd name="T5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67" h="19">
                    <a:moveTo>
                      <a:pt x="0" y="19"/>
                    </a:moveTo>
                    <a:lnTo>
                      <a:pt x="31" y="19"/>
                    </a:lnTo>
                    <a:lnTo>
                      <a:pt x="59" y="17"/>
                    </a:lnTo>
                    <a:lnTo>
                      <a:pt x="88" y="17"/>
                    </a:lnTo>
                    <a:lnTo>
                      <a:pt x="115" y="17"/>
                    </a:lnTo>
                    <a:lnTo>
                      <a:pt x="142" y="15"/>
                    </a:lnTo>
                    <a:lnTo>
                      <a:pt x="167" y="15"/>
                    </a:lnTo>
                    <a:lnTo>
                      <a:pt x="188" y="13"/>
                    </a:lnTo>
                    <a:lnTo>
                      <a:pt x="210" y="12"/>
                    </a:lnTo>
                    <a:lnTo>
                      <a:pt x="227" y="10"/>
                    </a:lnTo>
                    <a:lnTo>
                      <a:pt x="240" y="8"/>
                    </a:lnTo>
                    <a:lnTo>
                      <a:pt x="252" y="6"/>
                    </a:lnTo>
                    <a:lnTo>
                      <a:pt x="260" y="4"/>
                    </a:lnTo>
                    <a:lnTo>
                      <a:pt x="265" y="2"/>
                    </a:lnTo>
                    <a:lnTo>
                      <a:pt x="267" y="0"/>
                    </a:lnTo>
                    <a:lnTo>
                      <a:pt x="261" y="0"/>
                    </a:lnTo>
                    <a:lnTo>
                      <a:pt x="260" y="2"/>
                    </a:lnTo>
                    <a:lnTo>
                      <a:pt x="254" y="4"/>
                    </a:lnTo>
                    <a:lnTo>
                      <a:pt x="244" y="6"/>
                    </a:lnTo>
                    <a:lnTo>
                      <a:pt x="231" y="10"/>
                    </a:lnTo>
                    <a:lnTo>
                      <a:pt x="215" y="10"/>
                    </a:lnTo>
                    <a:lnTo>
                      <a:pt x="196" y="12"/>
                    </a:lnTo>
                    <a:lnTo>
                      <a:pt x="173" y="13"/>
                    </a:lnTo>
                    <a:lnTo>
                      <a:pt x="148" y="15"/>
                    </a:lnTo>
                    <a:lnTo>
                      <a:pt x="121" y="15"/>
                    </a:lnTo>
                    <a:lnTo>
                      <a:pt x="92" y="17"/>
                    </a:lnTo>
                    <a:lnTo>
                      <a:pt x="63" y="17"/>
                    </a:lnTo>
                    <a:lnTo>
                      <a:pt x="33" y="17"/>
                    </a:lnTo>
                    <a:lnTo>
                      <a:pt x="0" y="17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888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" name="Freeform 206">
                <a:extLst>
                  <a:ext uri="{FF2B5EF4-FFF2-40B4-BE49-F238E27FC236}">
                    <a16:creationId xmlns:a16="http://schemas.microsoft.com/office/drawing/2014/main" id="{F142A7F8-AEAA-4CFB-AEC9-DE3A3CC02C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1" cy="9"/>
              </a:xfrm>
              <a:custGeom>
                <a:avLst/>
                <a:gdLst>
                  <a:gd name="T0" fmla="*/ 0 w 261"/>
                  <a:gd name="T1" fmla="*/ 17 h 17"/>
                  <a:gd name="T2" fmla="*/ 33 w 261"/>
                  <a:gd name="T3" fmla="*/ 17 h 17"/>
                  <a:gd name="T4" fmla="*/ 63 w 261"/>
                  <a:gd name="T5" fmla="*/ 17 h 17"/>
                  <a:gd name="T6" fmla="*/ 92 w 261"/>
                  <a:gd name="T7" fmla="*/ 17 h 17"/>
                  <a:gd name="T8" fmla="*/ 121 w 261"/>
                  <a:gd name="T9" fmla="*/ 15 h 17"/>
                  <a:gd name="T10" fmla="*/ 148 w 261"/>
                  <a:gd name="T11" fmla="*/ 15 h 17"/>
                  <a:gd name="T12" fmla="*/ 173 w 261"/>
                  <a:gd name="T13" fmla="*/ 13 h 17"/>
                  <a:gd name="T14" fmla="*/ 196 w 261"/>
                  <a:gd name="T15" fmla="*/ 12 h 17"/>
                  <a:gd name="T16" fmla="*/ 215 w 261"/>
                  <a:gd name="T17" fmla="*/ 10 h 17"/>
                  <a:gd name="T18" fmla="*/ 231 w 261"/>
                  <a:gd name="T19" fmla="*/ 10 h 17"/>
                  <a:gd name="T20" fmla="*/ 244 w 261"/>
                  <a:gd name="T21" fmla="*/ 6 h 17"/>
                  <a:gd name="T22" fmla="*/ 254 w 261"/>
                  <a:gd name="T23" fmla="*/ 4 h 17"/>
                  <a:gd name="T24" fmla="*/ 260 w 261"/>
                  <a:gd name="T25" fmla="*/ 2 h 17"/>
                  <a:gd name="T26" fmla="*/ 261 w 261"/>
                  <a:gd name="T27" fmla="*/ 0 h 17"/>
                  <a:gd name="T28" fmla="*/ 256 w 261"/>
                  <a:gd name="T29" fmla="*/ 0 h 17"/>
                  <a:gd name="T30" fmla="*/ 254 w 261"/>
                  <a:gd name="T31" fmla="*/ 2 h 17"/>
                  <a:gd name="T32" fmla="*/ 248 w 261"/>
                  <a:gd name="T33" fmla="*/ 4 h 17"/>
                  <a:gd name="T34" fmla="*/ 238 w 261"/>
                  <a:gd name="T35" fmla="*/ 6 h 17"/>
                  <a:gd name="T36" fmla="*/ 227 w 261"/>
                  <a:gd name="T37" fmla="*/ 8 h 17"/>
                  <a:gd name="T38" fmla="*/ 210 w 261"/>
                  <a:gd name="T39" fmla="*/ 10 h 17"/>
                  <a:gd name="T40" fmla="*/ 190 w 261"/>
                  <a:gd name="T41" fmla="*/ 12 h 17"/>
                  <a:gd name="T42" fmla="*/ 169 w 261"/>
                  <a:gd name="T43" fmla="*/ 13 h 17"/>
                  <a:gd name="T44" fmla="*/ 146 w 261"/>
                  <a:gd name="T45" fmla="*/ 15 h 17"/>
                  <a:gd name="T46" fmla="*/ 119 w 261"/>
                  <a:gd name="T47" fmla="*/ 15 h 17"/>
                  <a:gd name="T48" fmla="*/ 90 w 261"/>
                  <a:gd name="T49" fmla="*/ 17 h 17"/>
                  <a:gd name="T50" fmla="*/ 61 w 261"/>
                  <a:gd name="T51" fmla="*/ 17 h 17"/>
                  <a:gd name="T52" fmla="*/ 31 w 261"/>
                  <a:gd name="T53" fmla="*/ 17 h 17"/>
                  <a:gd name="T54" fmla="*/ 0 w 261"/>
                  <a:gd name="T55" fmla="*/ 17 h 17"/>
                  <a:gd name="T56" fmla="*/ 0 w 261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1" h="17">
                    <a:moveTo>
                      <a:pt x="0" y="17"/>
                    </a:moveTo>
                    <a:lnTo>
                      <a:pt x="33" y="17"/>
                    </a:lnTo>
                    <a:lnTo>
                      <a:pt x="63" y="17"/>
                    </a:lnTo>
                    <a:lnTo>
                      <a:pt x="92" y="17"/>
                    </a:lnTo>
                    <a:lnTo>
                      <a:pt x="121" y="15"/>
                    </a:lnTo>
                    <a:lnTo>
                      <a:pt x="148" y="15"/>
                    </a:lnTo>
                    <a:lnTo>
                      <a:pt x="173" y="13"/>
                    </a:lnTo>
                    <a:lnTo>
                      <a:pt x="196" y="12"/>
                    </a:lnTo>
                    <a:lnTo>
                      <a:pt x="215" y="10"/>
                    </a:lnTo>
                    <a:lnTo>
                      <a:pt x="231" y="10"/>
                    </a:lnTo>
                    <a:lnTo>
                      <a:pt x="244" y="6"/>
                    </a:lnTo>
                    <a:lnTo>
                      <a:pt x="254" y="4"/>
                    </a:lnTo>
                    <a:lnTo>
                      <a:pt x="260" y="2"/>
                    </a:lnTo>
                    <a:lnTo>
                      <a:pt x="261" y="0"/>
                    </a:lnTo>
                    <a:lnTo>
                      <a:pt x="256" y="0"/>
                    </a:lnTo>
                    <a:lnTo>
                      <a:pt x="254" y="2"/>
                    </a:lnTo>
                    <a:lnTo>
                      <a:pt x="248" y="4"/>
                    </a:lnTo>
                    <a:lnTo>
                      <a:pt x="238" y="6"/>
                    </a:lnTo>
                    <a:lnTo>
                      <a:pt x="227" y="8"/>
                    </a:lnTo>
                    <a:lnTo>
                      <a:pt x="210" y="10"/>
                    </a:lnTo>
                    <a:lnTo>
                      <a:pt x="190" y="12"/>
                    </a:lnTo>
                    <a:lnTo>
                      <a:pt x="169" y="13"/>
                    </a:lnTo>
                    <a:lnTo>
                      <a:pt x="146" y="15"/>
                    </a:lnTo>
                    <a:lnTo>
                      <a:pt x="119" y="15"/>
                    </a:lnTo>
                    <a:lnTo>
                      <a:pt x="90" y="17"/>
                    </a:lnTo>
                    <a:lnTo>
                      <a:pt x="61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Freeform 207">
                <a:extLst>
                  <a:ext uri="{FF2B5EF4-FFF2-40B4-BE49-F238E27FC236}">
                    <a16:creationId xmlns:a16="http://schemas.microsoft.com/office/drawing/2014/main" id="{9167CE9D-7BB6-4DDA-8A37-5F693E2129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8" cy="9"/>
              </a:xfrm>
              <a:custGeom>
                <a:avLst/>
                <a:gdLst>
                  <a:gd name="T0" fmla="*/ 0 w 256"/>
                  <a:gd name="T1" fmla="*/ 17 h 17"/>
                  <a:gd name="T2" fmla="*/ 31 w 256"/>
                  <a:gd name="T3" fmla="*/ 17 h 17"/>
                  <a:gd name="T4" fmla="*/ 61 w 256"/>
                  <a:gd name="T5" fmla="*/ 17 h 17"/>
                  <a:gd name="T6" fmla="*/ 90 w 256"/>
                  <a:gd name="T7" fmla="*/ 17 h 17"/>
                  <a:gd name="T8" fmla="*/ 119 w 256"/>
                  <a:gd name="T9" fmla="*/ 15 h 17"/>
                  <a:gd name="T10" fmla="*/ 146 w 256"/>
                  <a:gd name="T11" fmla="*/ 15 h 17"/>
                  <a:gd name="T12" fmla="*/ 169 w 256"/>
                  <a:gd name="T13" fmla="*/ 13 h 17"/>
                  <a:gd name="T14" fmla="*/ 190 w 256"/>
                  <a:gd name="T15" fmla="*/ 12 h 17"/>
                  <a:gd name="T16" fmla="*/ 210 w 256"/>
                  <a:gd name="T17" fmla="*/ 10 h 17"/>
                  <a:gd name="T18" fmla="*/ 227 w 256"/>
                  <a:gd name="T19" fmla="*/ 8 h 17"/>
                  <a:gd name="T20" fmla="*/ 238 w 256"/>
                  <a:gd name="T21" fmla="*/ 6 h 17"/>
                  <a:gd name="T22" fmla="*/ 248 w 256"/>
                  <a:gd name="T23" fmla="*/ 4 h 17"/>
                  <a:gd name="T24" fmla="*/ 254 w 256"/>
                  <a:gd name="T25" fmla="*/ 2 h 17"/>
                  <a:gd name="T26" fmla="*/ 256 w 256"/>
                  <a:gd name="T27" fmla="*/ 0 h 17"/>
                  <a:gd name="T28" fmla="*/ 250 w 256"/>
                  <a:gd name="T29" fmla="*/ 0 h 17"/>
                  <a:gd name="T30" fmla="*/ 248 w 256"/>
                  <a:gd name="T31" fmla="*/ 2 h 17"/>
                  <a:gd name="T32" fmla="*/ 242 w 256"/>
                  <a:gd name="T33" fmla="*/ 4 h 17"/>
                  <a:gd name="T34" fmla="*/ 233 w 256"/>
                  <a:gd name="T35" fmla="*/ 6 h 17"/>
                  <a:gd name="T36" fmla="*/ 221 w 256"/>
                  <a:gd name="T37" fmla="*/ 8 h 17"/>
                  <a:gd name="T38" fmla="*/ 206 w 256"/>
                  <a:gd name="T39" fmla="*/ 10 h 17"/>
                  <a:gd name="T40" fmla="*/ 186 w 256"/>
                  <a:gd name="T41" fmla="*/ 12 h 17"/>
                  <a:gd name="T42" fmla="*/ 165 w 256"/>
                  <a:gd name="T43" fmla="*/ 13 h 17"/>
                  <a:gd name="T44" fmla="*/ 142 w 256"/>
                  <a:gd name="T45" fmla="*/ 13 h 17"/>
                  <a:gd name="T46" fmla="*/ 117 w 256"/>
                  <a:gd name="T47" fmla="*/ 15 h 17"/>
                  <a:gd name="T48" fmla="*/ 88 w 256"/>
                  <a:gd name="T49" fmla="*/ 15 h 17"/>
                  <a:gd name="T50" fmla="*/ 59 w 256"/>
                  <a:gd name="T51" fmla="*/ 17 h 17"/>
                  <a:gd name="T52" fmla="*/ 31 w 256"/>
                  <a:gd name="T53" fmla="*/ 17 h 17"/>
                  <a:gd name="T54" fmla="*/ 0 w 256"/>
                  <a:gd name="T55" fmla="*/ 17 h 17"/>
                  <a:gd name="T56" fmla="*/ 0 w 256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6" h="17">
                    <a:moveTo>
                      <a:pt x="0" y="17"/>
                    </a:moveTo>
                    <a:lnTo>
                      <a:pt x="31" y="17"/>
                    </a:lnTo>
                    <a:lnTo>
                      <a:pt x="61" y="17"/>
                    </a:lnTo>
                    <a:lnTo>
                      <a:pt x="90" y="17"/>
                    </a:lnTo>
                    <a:lnTo>
                      <a:pt x="119" y="15"/>
                    </a:lnTo>
                    <a:lnTo>
                      <a:pt x="146" y="15"/>
                    </a:lnTo>
                    <a:lnTo>
                      <a:pt x="169" y="13"/>
                    </a:lnTo>
                    <a:lnTo>
                      <a:pt x="190" y="12"/>
                    </a:lnTo>
                    <a:lnTo>
                      <a:pt x="210" y="10"/>
                    </a:lnTo>
                    <a:lnTo>
                      <a:pt x="227" y="8"/>
                    </a:lnTo>
                    <a:lnTo>
                      <a:pt x="238" y="6"/>
                    </a:lnTo>
                    <a:lnTo>
                      <a:pt x="248" y="4"/>
                    </a:lnTo>
                    <a:lnTo>
                      <a:pt x="254" y="2"/>
                    </a:lnTo>
                    <a:lnTo>
                      <a:pt x="256" y="0"/>
                    </a:lnTo>
                    <a:lnTo>
                      <a:pt x="250" y="0"/>
                    </a:lnTo>
                    <a:lnTo>
                      <a:pt x="248" y="2"/>
                    </a:lnTo>
                    <a:lnTo>
                      <a:pt x="242" y="4"/>
                    </a:lnTo>
                    <a:lnTo>
                      <a:pt x="233" y="6"/>
                    </a:lnTo>
                    <a:lnTo>
                      <a:pt x="221" y="8"/>
                    </a:lnTo>
                    <a:lnTo>
                      <a:pt x="206" y="10"/>
                    </a:lnTo>
                    <a:lnTo>
                      <a:pt x="186" y="12"/>
                    </a:lnTo>
                    <a:lnTo>
                      <a:pt x="165" y="13"/>
                    </a:lnTo>
                    <a:lnTo>
                      <a:pt x="142" y="13"/>
                    </a:lnTo>
                    <a:lnTo>
                      <a:pt x="117" y="15"/>
                    </a:lnTo>
                    <a:lnTo>
                      <a:pt x="88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Freeform 208">
                <a:extLst>
                  <a:ext uri="{FF2B5EF4-FFF2-40B4-BE49-F238E27FC236}">
                    <a16:creationId xmlns:a16="http://schemas.microsoft.com/office/drawing/2014/main" id="{9DDCF05D-9EC8-4B9B-80DD-176F434AC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5" cy="9"/>
              </a:xfrm>
              <a:custGeom>
                <a:avLst/>
                <a:gdLst>
                  <a:gd name="T0" fmla="*/ 0 w 250"/>
                  <a:gd name="T1" fmla="*/ 17 h 17"/>
                  <a:gd name="T2" fmla="*/ 31 w 250"/>
                  <a:gd name="T3" fmla="*/ 17 h 17"/>
                  <a:gd name="T4" fmla="*/ 59 w 250"/>
                  <a:gd name="T5" fmla="*/ 17 h 17"/>
                  <a:gd name="T6" fmla="*/ 88 w 250"/>
                  <a:gd name="T7" fmla="*/ 15 h 17"/>
                  <a:gd name="T8" fmla="*/ 117 w 250"/>
                  <a:gd name="T9" fmla="*/ 15 h 17"/>
                  <a:gd name="T10" fmla="*/ 142 w 250"/>
                  <a:gd name="T11" fmla="*/ 13 h 17"/>
                  <a:gd name="T12" fmla="*/ 165 w 250"/>
                  <a:gd name="T13" fmla="*/ 13 h 17"/>
                  <a:gd name="T14" fmla="*/ 186 w 250"/>
                  <a:gd name="T15" fmla="*/ 12 h 17"/>
                  <a:gd name="T16" fmla="*/ 206 w 250"/>
                  <a:gd name="T17" fmla="*/ 10 h 17"/>
                  <a:gd name="T18" fmla="*/ 221 w 250"/>
                  <a:gd name="T19" fmla="*/ 8 h 17"/>
                  <a:gd name="T20" fmla="*/ 233 w 250"/>
                  <a:gd name="T21" fmla="*/ 6 h 17"/>
                  <a:gd name="T22" fmla="*/ 242 w 250"/>
                  <a:gd name="T23" fmla="*/ 4 h 17"/>
                  <a:gd name="T24" fmla="*/ 248 w 250"/>
                  <a:gd name="T25" fmla="*/ 2 h 17"/>
                  <a:gd name="T26" fmla="*/ 250 w 250"/>
                  <a:gd name="T27" fmla="*/ 0 h 17"/>
                  <a:gd name="T28" fmla="*/ 244 w 250"/>
                  <a:gd name="T29" fmla="*/ 0 h 17"/>
                  <a:gd name="T30" fmla="*/ 242 w 250"/>
                  <a:gd name="T31" fmla="*/ 2 h 17"/>
                  <a:gd name="T32" fmla="*/ 236 w 250"/>
                  <a:gd name="T33" fmla="*/ 4 h 17"/>
                  <a:gd name="T34" fmla="*/ 227 w 250"/>
                  <a:gd name="T35" fmla="*/ 6 h 17"/>
                  <a:gd name="T36" fmla="*/ 215 w 250"/>
                  <a:gd name="T37" fmla="*/ 8 h 17"/>
                  <a:gd name="T38" fmla="*/ 200 w 250"/>
                  <a:gd name="T39" fmla="*/ 10 h 17"/>
                  <a:gd name="T40" fmla="*/ 183 w 250"/>
                  <a:gd name="T41" fmla="*/ 12 h 17"/>
                  <a:gd name="T42" fmla="*/ 161 w 250"/>
                  <a:gd name="T43" fmla="*/ 13 h 17"/>
                  <a:gd name="T44" fmla="*/ 138 w 250"/>
                  <a:gd name="T45" fmla="*/ 13 h 17"/>
                  <a:gd name="T46" fmla="*/ 113 w 250"/>
                  <a:gd name="T47" fmla="*/ 15 h 17"/>
                  <a:gd name="T48" fmla="*/ 86 w 250"/>
                  <a:gd name="T49" fmla="*/ 15 h 17"/>
                  <a:gd name="T50" fmla="*/ 59 w 250"/>
                  <a:gd name="T51" fmla="*/ 17 h 17"/>
                  <a:gd name="T52" fmla="*/ 31 w 250"/>
                  <a:gd name="T53" fmla="*/ 17 h 17"/>
                  <a:gd name="T54" fmla="*/ 0 w 250"/>
                  <a:gd name="T55" fmla="*/ 17 h 17"/>
                  <a:gd name="T56" fmla="*/ 0 w 250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0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8" y="15"/>
                    </a:lnTo>
                    <a:lnTo>
                      <a:pt x="117" y="15"/>
                    </a:lnTo>
                    <a:lnTo>
                      <a:pt x="142" y="13"/>
                    </a:lnTo>
                    <a:lnTo>
                      <a:pt x="165" y="13"/>
                    </a:lnTo>
                    <a:lnTo>
                      <a:pt x="186" y="12"/>
                    </a:lnTo>
                    <a:lnTo>
                      <a:pt x="206" y="10"/>
                    </a:lnTo>
                    <a:lnTo>
                      <a:pt x="221" y="8"/>
                    </a:lnTo>
                    <a:lnTo>
                      <a:pt x="233" y="6"/>
                    </a:lnTo>
                    <a:lnTo>
                      <a:pt x="242" y="4"/>
                    </a:lnTo>
                    <a:lnTo>
                      <a:pt x="248" y="2"/>
                    </a:lnTo>
                    <a:lnTo>
                      <a:pt x="250" y="0"/>
                    </a:lnTo>
                    <a:lnTo>
                      <a:pt x="244" y="0"/>
                    </a:lnTo>
                    <a:lnTo>
                      <a:pt x="242" y="2"/>
                    </a:lnTo>
                    <a:lnTo>
                      <a:pt x="236" y="4"/>
                    </a:lnTo>
                    <a:lnTo>
                      <a:pt x="227" y="6"/>
                    </a:lnTo>
                    <a:lnTo>
                      <a:pt x="215" y="8"/>
                    </a:lnTo>
                    <a:lnTo>
                      <a:pt x="200" y="10"/>
                    </a:lnTo>
                    <a:lnTo>
                      <a:pt x="183" y="12"/>
                    </a:lnTo>
                    <a:lnTo>
                      <a:pt x="161" y="13"/>
                    </a:lnTo>
                    <a:lnTo>
                      <a:pt x="138" y="13"/>
                    </a:lnTo>
                    <a:lnTo>
                      <a:pt x="113" y="15"/>
                    </a:lnTo>
                    <a:lnTo>
                      <a:pt x="86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Freeform 209">
                <a:extLst>
                  <a:ext uri="{FF2B5EF4-FFF2-40B4-BE49-F238E27FC236}">
                    <a16:creationId xmlns:a16="http://schemas.microsoft.com/office/drawing/2014/main" id="{B47ABAD2-756C-4599-9555-2A51813F6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2" cy="9"/>
              </a:xfrm>
              <a:custGeom>
                <a:avLst/>
                <a:gdLst>
                  <a:gd name="T0" fmla="*/ 0 w 244"/>
                  <a:gd name="T1" fmla="*/ 17 h 17"/>
                  <a:gd name="T2" fmla="*/ 31 w 244"/>
                  <a:gd name="T3" fmla="*/ 17 h 17"/>
                  <a:gd name="T4" fmla="*/ 59 w 244"/>
                  <a:gd name="T5" fmla="*/ 17 h 17"/>
                  <a:gd name="T6" fmla="*/ 86 w 244"/>
                  <a:gd name="T7" fmla="*/ 15 h 17"/>
                  <a:gd name="T8" fmla="*/ 113 w 244"/>
                  <a:gd name="T9" fmla="*/ 15 h 17"/>
                  <a:gd name="T10" fmla="*/ 138 w 244"/>
                  <a:gd name="T11" fmla="*/ 13 h 17"/>
                  <a:gd name="T12" fmla="*/ 161 w 244"/>
                  <a:gd name="T13" fmla="*/ 13 h 17"/>
                  <a:gd name="T14" fmla="*/ 183 w 244"/>
                  <a:gd name="T15" fmla="*/ 12 h 17"/>
                  <a:gd name="T16" fmla="*/ 200 w 244"/>
                  <a:gd name="T17" fmla="*/ 10 h 17"/>
                  <a:gd name="T18" fmla="*/ 215 w 244"/>
                  <a:gd name="T19" fmla="*/ 8 h 17"/>
                  <a:gd name="T20" fmla="*/ 227 w 244"/>
                  <a:gd name="T21" fmla="*/ 6 h 17"/>
                  <a:gd name="T22" fmla="*/ 236 w 244"/>
                  <a:gd name="T23" fmla="*/ 4 h 17"/>
                  <a:gd name="T24" fmla="*/ 242 w 244"/>
                  <a:gd name="T25" fmla="*/ 2 h 17"/>
                  <a:gd name="T26" fmla="*/ 244 w 244"/>
                  <a:gd name="T27" fmla="*/ 0 h 17"/>
                  <a:gd name="T28" fmla="*/ 238 w 244"/>
                  <a:gd name="T29" fmla="*/ 0 h 17"/>
                  <a:gd name="T30" fmla="*/ 236 w 244"/>
                  <a:gd name="T31" fmla="*/ 2 h 17"/>
                  <a:gd name="T32" fmla="*/ 231 w 244"/>
                  <a:gd name="T33" fmla="*/ 4 h 17"/>
                  <a:gd name="T34" fmla="*/ 223 w 244"/>
                  <a:gd name="T35" fmla="*/ 6 h 17"/>
                  <a:gd name="T36" fmla="*/ 211 w 244"/>
                  <a:gd name="T37" fmla="*/ 8 h 17"/>
                  <a:gd name="T38" fmla="*/ 196 w 244"/>
                  <a:gd name="T39" fmla="*/ 10 h 17"/>
                  <a:gd name="T40" fmla="*/ 179 w 244"/>
                  <a:gd name="T41" fmla="*/ 12 h 17"/>
                  <a:gd name="T42" fmla="*/ 158 w 244"/>
                  <a:gd name="T43" fmla="*/ 13 h 17"/>
                  <a:gd name="T44" fmla="*/ 134 w 244"/>
                  <a:gd name="T45" fmla="*/ 13 h 17"/>
                  <a:gd name="T46" fmla="*/ 111 w 244"/>
                  <a:gd name="T47" fmla="*/ 15 h 17"/>
                  <a:gd name="T48" fmla="*/ 84 w 244"/>
                  <a:gd name="T49" fmla="*/ 15 h 17"/>
                  <a:gd name="T50" fmla="*/ 58 w 244"/>
                  <a:gd name="T51" fmla="*/ 15 h 17"/>
                  <a:gd name="T52" fmla="*/ 29 w 244"/>
                  <a:gd name="T53" fmla="*/ 17 h 17"/>
                  <a:gd name="T54" fmla="*/ 0 w 244"/>
                  <a:gd name="T55" fmla="*/ 17 h 17"/>
                  <a:gd name="T56" fmla="*/ 0 w 244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4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6" y="15"/>
                    </a:lnTo>
                    <a:lnTo>
                      <a:pt x="113" y="15"/>
                    </a:lnTo>
                    <a:lnTo>
                      <a:pt x="138" y="13"/>
                    </a:lnTo>
                    <a:lnTo>
                      <a:pt x="161" y="13"/>
                    </a:lnTo>
                    <a:lnTo>
                      <a:pt x="183" y="12"/>
                    </a:lnTo>
                    <a:lnTo>
                      <a:pt x="200" y="10"/>
                    </a:lnTo>
                    <a:lnTo>
                      <a:pt x="215" y="8"/>
                    </a:lnTo>
                    <a:lnTo>
                      <a:pt x="227" y="6"/>
                    </a:lnTo>
                    <a:lnTo>
                      <a:pt x="236" y="4"/>
                    </a:lnTo>
                    <a:lnTo>
                      <a:pt x="242" y="2"/>
                    </a:lnTo>
                    <a:lnTo>
                      <a:pt x="244" y="0"/>
                    </a:lnTo>
                    <a:lnTo>
                      <a:pt x="238" y="0"/>
                    </a:lnTo>
                    <a:lnTo>
                      <a:pt x="236" y="2"/>
                    </a:lnTo>
                    <a:lnTo>
                      <a:pt x="231" y="4"/>
                    </a:lnTo>
                    <a:lnTo>
                      <a:pt x="223" y="6"/>
                    </a:lnTo>
                    <a:lnTo>
                      <a:pt x="211" y="8"/>
                    </a:lnTo>
                    <a:lnTo>
                      <a:pt x="196" y="10"/>
                    </a:lnTo>
                    <a:lnTo>
                      <a:pt x="179" y="12"/>
                    </a:lnTo>
                    <a:lnTo>
                      <a:pt x="158" y="13"/>
                    </a:lnTo>
                    <a:lnTo>
                      <a:pt x="134" y="13"/>
                    </a:lnTo>
                    <a:lnTo>
                      <a:pt x="111" y="15"/>
                    </a:lnTo>
                    <a:lnTo>
                      <a:pt x="84" y="15"/>
                    </a:lnTo>
                    <a:lnTo>
                      <a:pt x="58" y="15"/>
                    </a:lnTo>
                    <a:lnTo>
                      <a:pt x="29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1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Freeform 210">
                <a:extLst>
                  <a:ext uri="{FF2B5EF4-FFF2-40B4-BE49-F238E27FC236}">
                    <a16:creationId xmlns:a16="http://schemas.microsoft.com/office/drawing/2014/main" id="{C3B2E407-9609-4FDA-B427-195AEC2E4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9" cy="9"/>
              </a:xfrm>
              <a:custGeom>
                <a:avLst/>
                <a:gdLst>
                  <a:gd name="T0" fmla="*/ 0 w 238"/>
                  <a:gd name="T1" fmla="*/ 17 h 17"/>
                  <a:gd name="T2" fmla="*/ 29 w 238"/>
                  <a:gd name="T3" fmla="*/ 17 h 17"/>
                  <a:gd name="T4" fmla="*/ 58 w 238"/>
                  <a:gd name="T5" fmla="*/ 15 h 17"/>
                  <a:gd name="T6" fmla="*/ 84 w 238"/>
                  <a:gd name="T7" fmla="*/ 15 h 17"/>
                  <a:gd name="T8" fmla="*/ 111 w 238"/>
                  <a:gd name="T9" fmla="*/ 15 h 17"/>
                  <a:gd name="T10" fmla="*/ 134 w 238"/>
                  <a:gd name="T11" fmla="*/ 13 h 17"/>
                  <a:gd name="T12" fmla="*/ 158 w 238"/>
                  <a:gd name="T13" fmla="*/ 13 h 17"/>
                  <a:gd name="T14" fmla="*/ 179 w 238"/>
                  <a:gd name="T15" fmla="*/ 12 h 17"/>
                  <a:gd name="T16" fmla="*/ 196 w 238"/>
                  <a:gd name="T17" fmla="*/ 10 h 17"/>
                  <a:gd name="T18" fmla="*/ 211 w 238"/>
                  <a:gd name="T19" fmla="*/ 8 h 17"/>
                  <a:gd name="T20" fmla="*/ 223 w 238"/>
                  <a:gd name="T21" fmla="*/ 6 h 17"/>
                  <a:gd name="T22" fmla="*/ 231 w 238"/>
                  <a:gd name="T23" fmla="*/ 4 h 17"/>
                  <a:gd name="T24" fmla="*/ 236 w 238"/>
                  <a:gd name="T25" fmla="*/ 2 h 17"/>
                  <a:gd name="T26" fmla="*/ 238 w 238"/>
                  <a:gd name="T27" fmla="*/ 0 h 17"/>
                  <a:gd name="T28" fmla="*/ 233 w 238"/>
                  <a:gd name="T29" fmla="*/ 0 h 17"/>
                  <a:gd name="T30" fmla="*/ 231 w 238"/>
                  <a:gd name="T31" fmla="*/ 2 h 17"/>
                  <a:gd name="T32" fmla="*/ 225 w 238"/>
                  <a:gd name="T33" fmla="*/ 4 h 17"/>
                  <a:gd name="T34" fmla="*/ 217 w 238"/>
                  <a:gd name="T35" fmla="*/ 6 h 17"/>
                  <a:gd name="T36" fmla="*/ 206 w 238"/>
                  <a:gd name="T37" fmla="*/ 8 h 17"/>
                  <a:gd name="T38" fmla="*/ 190 w 238"/>
                  <a:gd name="T39" fmla="*/ 10 h 17"/>
                  <a:gd name="T40" fmla="*/ 173 w 238"/>
                  <a:gd name="T41" fmla="*/ 12 h 17"/>
                  <a:gd name="T42" fmla="*/ 154 w 238"/>
                  <a:gd name="T43" fmla="*/ 12 h 17"/>
                  <a:gd name="T44" fmla="*/ 133 w 238"/>
                  <a:gd name="T45" fmla="*/ 13 h 17"/>
                  <a:gd name="T46" fmla="*/ 108 w 238"/>
                  <a:gd name="T47" fmla="*/ 13 h 17"/>
                  <a:gd name="T48" fmla="*/ 83 w 238"/>
                  <a:gd name="T49" fmla="*/ 15 h 17"/>
                  <a:gd name="T50" fmla="*/ 56 w 238"/>
                  <a:gd name="T51" fmla="*/ 15 h 17"/>
                  <a:gd name="T52" fmla="*/ 29 w 238"/>
                  <a:gd name="T53" fmla="*/ 15 h 17"/>
                  <a:gd name="T54" fmla="*/ 0 w 238"/>
                  <a:gd name="T55" fmla="*/ 15 h 17"/>
                  <a:gd name="T56" fmla="*/ 0 w 238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8" h="17">
                    <a:moveTo>
                      <a:pt x="0" y="17"/>
                    </a:moveTo>
                    <a:lnTo>
                      <a:pt x="29" y="17"/>
                    </a:lnTo>
                    <a:lnTo>
                      <a:pt x="58" y="15"/>
                    </a:lnTo>
                    <a:lnTo>
                      <a:pt x="84" y="15"/>
                    </a:lnTo>
                    <a:lnTo>
                      <a:pt x="111" y="15"/>
                    </a:lnTo>
                    <a:lnTo>
                      <a:pt x="134" y="13"/>
                    </a:lnTo>
                    <a:lnTo>
                      <a:pt x="158" y="13"/>
                    </a:lnTo>
                    <a:lnTo>
                      <a:pt x="179" y="12"/>
                    </a:lnTo>
                    <a:lnTo>
                      <a:pt x="196" y="10"/>
                    </a:lnTo>
                    <a:lnTo>
                      <a:pt x="211" y="8"/>
                    </a:lnTo>
                    <a:lnTo>
                      <a:pt x="223" y="6"/>
                    </a:lnTo>
                    <a:lnTo>
                      <a:pt x="231" y="4"/>
                    </a:lnTo>
                    <a:lnTo>
                      <a:pt x="236" y="2"/>
                    </a:lnTo>
                    <a:lnTo>
                      <a:pt x="238" y="0"/>
                    </a:lnTo>
                    <a:lnTo>
                      <a:pt x="233" y="0"/>
                    </a:lnTo>
                    <a:lnTo>
                      <a:pt x="231" y="2"/>
                    </a:lnTo>
                    <a:lnTo>
                      <a:pt x="225" y="4"/>
                    </a:lnTo>
                    <a:lnTo>
                      <a:pt x="217" y="6"/>
                    </a:lnTo>
                    <a:lnTo>
                      <a:pt x="206" y="8"/>
                    </a:lnTo>
                    <a:lnTo>
                      <a:pt x="190" y="10"/>
                    </a:lnTo>
                    <a:lnTo>
                      <a:pt x="173" y="12"/>
                    </a:lnTo>
                    <a:lnTo>
                      <a:pt x="154" y="12"/>
                    </a:lnTo>
                    <a:lnTo>
                      <a:pt x="133" y="13"/>
                    </a:lnTo>
                    <a:lnTo>
                      <a:pt x="108" y="13"/>
                    </a:lnTo>
                    <a:lnTo>
                      <a:pt x="83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Freeform 211">
                <a:extLst>
                  <a:ext uri="{FF2B5EF4-FFF2-40B4-BE49-F238E27FC236}">
                    <a16:creationId xmlns:a16="http://schemas.microsoft.com/office/drawing/2014/main" id="{94991830-574A-416A-ADC8-EDAD32F09C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6" cy="8"/>
              </a:xfrm>
              <a:custGeom>
                <a:avLst/>
                <a:gdLst>
                  <a:gd name="T0" fmla="*/ 0 w 233"/>
                  <a:gd name="T1" fmla="*/ 15 h 15"/>
                  <a:gd name="T2" fmla="*/ 29 w 233"/>
                  <a:gd name="T3" fmla="*/ 15 h 15"/>
                  <a:gd name="T4" fmla="*/ 56 w 233"/>
                  <a:gd name="T5" fmla="*/ 15 h 15"/>
                  <a:gd name="T6" fmla="*/ 83 w 233"/>
                  <a:gd name="T7" fmla="*/ 15 h 15"/>
                  <a:gd name="T8" fmla="*/ 108 w 233"/>
                  <a:gd name="T9" fmla="*/ 13 h 15"/>
                  <a:gd name="T10" fmla="*/ 133 w 233"/>
                  <a:gd name="T11" fmla="*/ 13 h 15"/>
                  <a:gd name="T12" fmla="*/ 154 w 233"/>
                  <a:gd name="T13" fmla="*/ 12 h 15"/>
                  <a:gd name="T14" fmla="*/ 173 w 233"/>
                  <a:gd name="T15" fmla="*/ 12 h 15"/>
                  <a:gd name="T16" fmla="*/ 190 w 233"/>
                  <a:gd name="T17" fmla="*/ 10 h 15"/>
                  <a:gd name="T18" fmla="*/ 206 w 233"/>
                  <a:gd name="T19" fmla="*/ 8 h 15"/>
                  <a:gd name="T20" fmla="*/ 217 w 233"/>
                  <a:gd name="T21" fmla="*/ 6 h 15"/>
                  <a:gd name="T22" fmla="*/ 225 w 233"/>
                  <a:gd name="T23" fmla="*/ 4 h 15"/>
                  <a:gd name="T24" fmla="*/ 231 w 233"/>
                  <a:gd name="T25" fmla="*/ 2 h 15"/>
                  <a:gd name="T26" fmla="*/ 233 w 233"/>
                  <a:gd name="T27" fmla="*/ 0 h 15"/>
                  <a:gd name="T28" fmla="*/ 227 w 233"/>
                  <a:gd name="T29" fmla="*/ 0 h 15"/>
                  <a:gd name="T30" fmla="*/ 225 w 233"/>
                  <a:gd name="T31" fmla="*/ 2 h 15"/>
                  <a:gd name="T32" fmla="*/ 219 w 233"/>
                  <a:gd name="T33" fmla="*/ 4 h 15"/>
                  <a:gd name="T34" fmla="*/ 211 w 233"/>
                  <a:gd name="T35" fmla="*/ 6 h 15"/>
                  <a:gd name="T36" fmla="*/ 200 w 233"/>
                  <a:gd name="T37" fmla="*/ 8 h 15"/>
                  <a:gd name="T38" fmla="*/ 186 w 233"/>
                  <a:gd name="T39" fmla="*/ 10 h 15"/>
                  <a:gd name="T40" fmla="*/ 169 w 233"/>
                  <a:gd name="T41" fmla="*/ 12 h 15"/>
                  <a:gd name="T42" fmla="*/ 150 w 233"/>
                  <a:gd name="T43" fmla="*/ 12 h 15"/>
                  <a:gd name="T44" fmla="*/ 129 w 233"/>
                  <a:gd name="T45" fmla="*/ 13 h 15"/>
                  <a:gd name="T46" fmla="*/ 106 w 233"/>
                  <a:gd name="T47" fmla="*/ 13 h 15"/>
                  <a:gd name="T48" fmla="*/ 81 w 233"/>
                  <a:gd name="T49" fmla="*/ 15 h 15"/>
                  <a:gd name="T50" fmla="*/ 56 w 233"/>
                  <a:gd name="T51" fmla="*/ 15 h 15"/>
                  <a:gd name="T52" fmla="*/ 29 w 233"/>
                  <a:gd name="T53" fmla="*/ 15 h 15"/>
                  <a:gd name="T54" fmla="*/ 0 w 233"/>
                  <a:gd name="T55" fmla="*/ 15 h 15"/>
                  <a:gd name="T56" fmla="*/ 0 w 233"/>
                  <a:gd name="T5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3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5"/>
                    </a:lnTo>
                    <a:lnTo>
                      <a:pt x="108" y="13"/>
                    </a:lnTo>
                    <a:lnTo>
                      <a:pt x="133" y="13"/>
                    </a:lnTo>
                    <a:lnTo>
                      <a:pt x="154" y="12"/>
                    </a:lnTo>
                    <a:lnTo>
                      <a:pt x="173" y="12"/>
                    </a:lnTo>
                    <a:lnTo>
                      <a:pt x="190" y="10"/>
                    </a:lnTo>
                    <a:lnTo>
                      <a:pt x="206" y="8"/>
                    </a:lnTo>
                    <a:lnTo>
                      <a:pt x="217" y="6"/>
                    </a:lnTo>
                    <a:lnTo>
                      <a:pt x="225" y="4"/>
                    </a:lnTo>
                    <a:lnTo>
                      <a:pt x="231" y="2"/>
                    </a:lnTo>
                    <a:lnTo>
                      <a:pt x="233" y="0"/>
                    </a:lnTo>
                    <a:lnTo>
                      <a:pt x="227" y="0"/>
                    </a:lnTo>
                    <a:lnTo>
                      <a:pt x="225" y="2"/>
                    </a:lnTo>
                    <a:lnTo>
                      <a:pt x="219" y="4"/>
                    </a:lnTo>
                    <a:lnTo>
                      <a:pt x="211" y="6"/>
                    </a:lnTo>
                    <a:lnTo>
                      <a:pt x="200" y="8"/>
                    </a:lnTo>
                    <a:lnTo>
                      <a:pt x="186" y="10"/>
                    </a:lnTo>
                    <a:lnTo>
                      <a:pt x="169" y="12"/>
                    </a:lnTo>
                    <a:lnTo>
                      <a:pt x="150" y="12"/>
                    </a:lnTo>
                    <a:lnTo>
                      <a:pt x="129" y="13"/>
                    </a:lnTo>
                    <a:lnTo>
                      <a:pt x="106" y="13"/>
                    </a:lnTo>
                    <a:lnTo>
                      <a:pt x="81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" name="Freeform 212">
                <a:extLst>
                  <a:ext uri="{FF2B5EF4-FFF2-40B4-BE49-F238E27FC236}">
                    <a16:creationId xmlns:a16="http://schemas.microsoft.com/office/drawing/2014/main" id="{2C9E07E8-18CB-4302-A16F-DA551CB44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3" cy="8"/>
              </a:xfrm>
              <a:custGeom>
                <a:avLst/>
                <a:gdLst>
                  <a:gd name="T0" fmla="*/ 0 w 227"/>
                  <a:gd name="T1" fmla="*/ 15 h 15"/>
                  <a:gd name="T2" fmla="*/ 29 w 227"/>
                  <a:gd name="T3" fmla="*/ 15 h 15"/>
                  <a:gd name="T4" fmla="*/ 56 w 227"/>
                  <a:gd name="T5" fmla="*/ 15 h 15"/>
                  <a:gd name="T6" fmla="*/ 81 w 227"/>
                  <a:gd name="T7" fmla="*/ 15 h 15"/>
                  <a:gd name="T8" fmla="*/ 106 w 227"/>
                  <a:gd name="T9" fmla="*/ 13 h 15"/>
                  <a:gd name="T10" fmla="*/ 129 w 227"/>
                  <a:gd name="T11" fmla="*/ 13 h 15"/>
                  <a:gd name="T12" fmla="*/ 150 w 227"/>
                  <a:gd name="T13" fmla="*/ 12 h 15"/>
                  <a:gd name="T14" fmla="*/ 169 w 227"/>
                  <a:gd name="T15" fmla="*/ 12 h 15"/>
                  <a:gd name="T16" fmla="*/ 186 w 227"/>
                  <a:gd name="T17" fmla="*/ 10 h 15"/>
                  <a:gd name="T18" fmla="*/ 200 w 227"/>
                  <a:gd name="T19" fmla="*/ 8 h 15"/>
                  <a:gd name="T20" fmla="*/ 211 w 227"/>
                  <a:gd name="T21" fmla="*/ 6 h 15"/>
                  <a:gd name="T22" fmla="*/ 219 w 227"/>
                  <a:gd name="T23" fmla="*/ 4 h 15"/>
                  <a:gd name="T24" fmla="*/ 225 w 227"/>
                  <a:gd name="T25" fmla="*/ 2 h 15"/>
                  <a:gd name="T26" fmla="*/ 227 w 227"/>
                  <a:gd name="T27" fmla="*/ 0 h 15"/>
                  <a:gd name="T28" fmla="*/ 221 w 227"/>
                  <a:gd name="T29" fmla="*/ 0 h 15"/>
                  <a:gd name="T30" fmla="*/ 219 w 227"/>
                  <a:gd name="T31" fmla="*/ 2 h 15"/>
                  <a:gd name="T32" fmla="*/ 213 w 227"/>
                  <a:gd name="T33" fmla="*/ 4 h 15"/>
                  <a:gd name="T34" fmla="*/ 204 w 227"/>
                  <a:gd name="T35" fmla="*/ 6 h 15"/>
                  <a:gd name="T36" fmla="*/ 190 w 227"/>
                  <a:gd name="T37" fmla="*/ 8 h 15"/>
                  <a:gd name="T38" fmla="*/ 175 w 227"/>
                  <a:gd name="T39" fmla="*/ 10 h 15"/>
                  <a:gd name="T40" fmla="*/ 156 w 227"/>
                  <a:gd name="T41" fmla="*/ 12 h 15"/>
                  <a:gd name="T42" fmla="*/ 134 w 227"/>
                  <a:gd name="T43" fmla="*/ 12 h 15"/>
                  <a:gd name="T44" fmla="*/ 111 w 227"/>
                  <a:gd name="T45" fmla="*/ 13 h 15"/>
                  <a:gd name="T46" fmla="*/ 84 w 227"/>
                  <a:gd name="T47" fmla="*/ 13 h 15"/>
                  <a:gd name="T48" fmla="*/ 58 w 227"/>
                  <a:gd name="T49" fmla="*/ 15 h 15"/>
                  <a:gd name="T50" fmla="*/ 29 w 227"/>
                  <a:gd name="T51" fmla="*/ 15 h 15"/>
                  <a:gd name="T52" fmla="*/ 0 w 227"/>
                  <a:gd name="T53" fmla="*/ 15 h 15"/>
                  <a:gd name="T54" fmla="*/ 0 w 227"/>
                  <a:gd name="T5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7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1" y="15"/>
                    </a:lnTo>
                    <a:lnTo>
                      <a:pt x="106" y="13"/>
                    </a:lnTo>
                    <a:lnTo>
                      <a:pt x="129" y="13"/>
                    </a:lnTo>
                    <a:lnTo>
                      <a:pt x="150" y="12"/>
                    </a:lnTo>
                    <a:lnTo>
                      <a:pt x="169" y="12"/>
                    </a:lnTo>
                    <a:lnTo>
                      <a:pt x="186" y="10"/>
                    </a:lnTo>
                    <a:lnTo>
                      <a:pt x="200" y="8"/>
                    </a:lnTo>
                    <a:lnTo>
                      <a:pt x="211" y="6"/>
                    </a:lnTo>
                    <a:lnTo>
                      <a:pt x="219" y="4"/>
                    </a:lnTo>
                    <a:lnTo>
                      <a:pt x="225" y="2"/>
                    </a:lnTo>
                    <a:lnTo>
                      <a:pt x="227" y="0"/>
                    </a:lnTo>
                    <a:lnTo>
                      <a:pt x="221" y="0"/>
                    </a:lnTo>
                    <a:lnTo>
                      <a:pt x="219" y="2"/>
                    </a:lnTo>
                    <a:lnTo>
                      <a:pt x="213" y="4"/>
                    </a:lnTo>
                    <a:lnTo>
                      <a:pt x="204" y="6"/>
                    </a:lnTo>
                    <a:lnTo>
                      <a:pt x="190" y="8"/>
                    </a:lnTo>
                    <a:lnTo>
                      <a:pt x="175" y="10"/>
                    </a:lnTo>
                    <a:lnTo>
                      <a:pt x="156" y="12"/>
                    </a:lnTo>
                    <a:lnTo>
                      <a:pt x="134" y="12"/>
                    </a:lnTo>
                    <a:lnTo>
                      <a:pt x="111" y="13"/>
                    </a:lnTo>
                    <a:lnTo>
                      <a:pt x="84" y="13"/>
                    </a:lnTo>
                    <a:lnTo>
                      <a:pt x="58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" name="Freeform 213">
                <a:extLst>
                  <a:ext uri="{FF2B5EF4-FFF2-40B4-BE49-F238E27FC236}">
                    <a16:creationId xmlns:a16="http://schemas.microsoft.com/office/drawing/2014/main" id="{91E5B992-D647-4801-9F24-8D90173A12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1" cy="8"/>
              </a:xfrm>
              <a:custGeom>
                <a:avLst/>
                <a:gdLst>
                  <a:gd name="T0" fmla="*/ 0 w 221"/>
                  <a:gd name="T1" fmla="*/ 15 h 15"/>
                  <a:gd name="T2" fmla="*/ 29 w 221"/>
                  <a:gd name="T3" fmla="*/ 15 h 15"/>
                  <a:gd name="T4" fmla="*/ 58 w 221"/>
                  <a:gd name="T5" fmla="*/ 15 h 15"/>
                  <a:gd name="T6" fmla="*/ 84 w 221"/>
                  <a:gd name="T7" fmla="*/ 13 h 15"/>
                  <a:gd name="T8" fmla="*/ 111 w 221"/>
                  <a:gd name="T9" fmla="*/ 13 h 15"/>
                  <a:gd name="T10" fmla="*/ 134 w 221"/>
                  <a:gd name="T11" fmla="*/ 12 h 15"/>
                  <a:gd name="T12" fmla="*/ 156 w 221"/>
                  <a:gd name="T13" fmla="*/ 12 h 15"/>
                  <a:gd name="T14" fmla="*/ 175 w 221"/>
                  <a:gd name="T15" fmla="*/ 10 h 15"/>
                  <a:gd name="T16" fmla="*/ 190 w 221"/>
                  <a:gd name="T17" fmla="*/ 8 h 15"/>
                  <a:gd name="T18" fmla="*/ 204 w 221"/>
                  <a:gd name="T19" fmla="*/ 6 h 15"/>
                  <a:gd name="T20" fmla="*/ 213 w 221"/>
                  <a:gd name="T21" fmla="*/ 4 h 15"/>
                  <a:gd name="T22" fmla="*/ 219 w 221"/>
                  <a:gd name="T23" fmla="*/ 2 h 15"/>
                  <a:gd name="T24" fmla="*/ 221 w 221"/>
                  <a:gd name="T25" fmla="*/ 0 h 15"/>
                  <a:gd name="T26" fmla="*/ 215 w 221"/>
                  <a:gd name="T27" fmla="*/ 0 h 15"/>
                  <a:gd name="T28" fmla="*/ 213 w 221"/>
                  <a:gd name="T29" fmla="*/ 2 h 15"/>
                  <a:gd name="T30" fmla="*/ 208 w 221"/>
                  <a:gd name="T31" fmla="*/ 4 h 15"/>
                  <a:gd name="T32" fmla="*/ 198 w 221"/>
                  <a:gd name="T33" fmla="*/ 6 h 15"/>
                  <a:gd name="T34" fmla="*/ 186 w 221"/>
                  <a:gd name="T35" fmla="*/ 8 h 15"/>
                  <a:gd name="T36" fmla="*/ 171 w 221"/>
                  <a:gd name="T37" fmla="*/ 10 h 15"/>
                  <a:gd name="T38" fmla="*/ 152 w 221"/>
                  <a:gd name="T39" fmla="*/ 12 h 15"/>
                  <a:gd name="T40" fmla="*/ 131 w 221"/>
                  <a:gd name="T41" fmla="*/ 12 h 15"/>
                  <a:gd name="T42" fmla="*/ 108 w 221"/>
                  <a:gd name="T43" fmla="*/ 13 h 15"/>
                  <a:gd name="T44" fmla="*/ 83 w 221"/>
                  <a:gd name="T45" fmla="*/ 13 h 15"/>
                  <a:gd name="T46" fmla="*/ 56 w 221"/>
                  <a:gd name="T47" fmla="*/ 15 h 15"/>
                  <a:gd name="T48" fmla="*/ 29 w 221"/>
                  <a:gd name="T49" fmla="*/ 15 h 15"/>
                  <a:gd name="T50" fmla="*/ 0 w 221"/>
                  <a:gd name="T51" fmla="*/ 15 h 15"/>
                  <a:gd name="T52" fmla="*/ 0 w 221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1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8" y="15"/>
                    </a:lnTo>
                    <a:lnTo>
                      <a:pt x="84" y="13"/>
                    </a:lnTo>
                    <a:lnTo>
                      <a:pt x="111" y="13"/>
                    </a:lnTo>
                    <a:lnTo>
                      <a:pt x="134" y="12"/>
                    </a:lnTo>
                    <a:lnTo>
                      <a:pt x="156" y="12"/>
                    </a:lnTo>
                    <a:lnTo>
                      <a:pt x="175" y="10"/>
                    </a:lnTo>
                    <a:lnTo>
                      <a:pt x="190" y="8"/>
                    </a:lnTo>
                    <a:lnTo>
                      <a:pt x="204" y="6"/>
                    </a:lnTo>
                    <a:lnTo>
                      <a:pt x="213" y="4"/>
                    </a:lnTo>
                    <a:lnTo>
                      <a:pt x="219" y="2"/>
                    </a:lnTo>
                    <a:lnTo>
                      <a:pt x="221" y="0"/>
                    </a:lnTo>
                    <a:lnTo>
                      <a:pt x="215" y="0"/>
                    </a:lnTo>
                    <a:lnTo>
                      <a:pt x="213" y="2"/>
                    </a:lnTo>
                    <a:lnTo>
                      <a:pt x="208" y="4"/>
                    </a:lnTo>
                    <a:lnTo>
                      <a:pt x="198" y="6"/>
                    </a:lnTo>
                    <a:lnTo>
                      <a:pt x="186" y="8"/>
                    </a:lnTo>
                    <a:lnTo>
                      <a:pt x="171" y="10"/>
                    </a:lnTo>
                    <a:lnTo>
                      <a:pt x="152" y="12"/>
                    </a:lnTo>
                    <a:lnTo>
                      <a:pt x="131" y="12"/>
                    </a:lnTo>
                    <a:lnTo>
                      <a:pt x="108" y="13"/>
                    </a:lnTo>
                    <a:lnTo>
                      <a:pt x="83" y="13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" name="Freeform 214">
                <a:extLst>
                  <a:ext uri="{FF2B5EF4-FFF2-40B4-BE49-F238E27FC236}">
                    <a16:creationId xmlns:a16="http://schemas.microsoft.com/office/drawing/2014/main" id="{DA059C95-E091-4575-9C9C-2DCD08A2A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8" cy="8"/>
              </a:xfrm>
              <a:custGeom>
                <a:avLst/>
                <a:gdLst>
                  <a:gd name="T0" fmla="*/ 0 w 215"/>
                  <a:gd name="T1" fmla="*/ 15 h 15"/>
                  <a:gd name="T2" fmla="*/ 29 w 215"/>
                  <a:gd name="T3" fmla="*/ 15 h 15"/>
                  <a:gd name="T4" fmla="*/ 56 w 215"/>
                  <a:gd name="T5" fmla="*/ 15 h 15"/>
                  <a:gd name="T6" fmla="*/ 83 w 215"/>
                  <a:gd name="T7" fmla="*/ 13 h 15"/>
                  <a:gd name="T8" fmla="*/ 108 w 215"/>
                  <a:gd name="T9" fmla="*/ 13 h 15"/>
                  <a:gd name="T10" fmla="*/ 131 w 215"/>
                  <a:gd name="T11" fmla="*/ 12 h 15"/>
                  <a:gd name="T12" fmla="*/ 152 w 215"/>
                  <a:gd name="T13" fmla="*/ 12 h 15"/>
                  <a:gd name="T14" fmla="*/ 171 w 215"/>
                  <a:gd name="T15" fmla="*/ 10 h 15"/>
                  <a:gd name="T16" fmla="*/ 186 w 215"/>
                  <a:gd name="T17" fmla="*/ 8 h 15"/>
                  <a:gd name="T18" fmla="*/ 198 w 215"/>
                  <a:gd name="T19" fmla="*/ 6 h 15"/>
                  <a:gd name="T20" fmla="*/ 208 w 215"/>
                  <a:gd name="T21" fmla="*/ 4 h 15"/>
                  <a:gd name="T22" fmla="*/ 213 w 215"/>
                  <a:gd name="T23" fmla="*/ 2 h 15"/>
                  <a:gd name="T24" fmla="*/ 215 w 215"/>
                  <a:gd name="T25" fmla="*/ 0 h 15"/>
                  <a:gd name="T26" fmla="*/ 210 w 215"/>
                  <a:gd name="T27" fmla="*/ 0 h 15"/>
                  <a:gd name="T28" fmla="*/ 208 w 215"/>
                  <a:gd name="T29" fmla="*/ 2 h 15"/>
                  <a:gd name="T30" fmla="*/ 202 w 215"/>
                  <a:gd name="T31" fmla="*/ 4 h 15"/>
                  <a:gd name="T32" fmla="*/ 192 w 215"/>
                  <a:gd name="T33" fmla="*/ 6 h 15"/>
                  <a:gd name="T34" fmla="*/ 181 w 215"/>
                  <a:gd name="T35" fmla="*/ 8 h 15"/>
                  <a:gd name="T36" fmla="*/ 165 w 215"/>
                  <a:gd name="T37" fmla="*/ 10 h 15"/>
                  <a:gd name="T38" fmla="*/ 148 w 215"/>
                  <a:gd name="T39" fmla="*/ 10 h 15"/>
                  <a:gd name="T40" fmla="*/ 127 w 215"/>
                  <a:gd name="T41" fmla="*/ 12 h 15"/>
                  <a:gd name="T42" fmla="*/ 106 w 215"/>
                  <a:gd name="T43" fmla="*/ 13 h 15"/>
                  <a:gd name="T44" fmla="*/ 81 w 215"/>
                  <a:gd name="T45" fmla="*/ 13 h 15"/>
                  <a:gd name="T46" fmla="*/ 54 w 215"/>
                  <a:gd name="T47" fmla="*/ 13 h 15"/>
                  <a:gd name="T48" fmla="*/ 29 w 215"/>
                  <a:gd name="T49" fmla="*/ 15 h 15"/>
                  <a:gd name="T50" fmla="*/ 0 w 215"/>
                  <a:gd name="T51" fmla="*/ 15 h 15"/>
                  <a:gd name="T52" fmla="*/ 0 w 215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5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3"/>
                    </a:lnTo>
                    <a:lnTo>
                      <a:pt x="108" y="13"/>
                    </a:lnTo>
                    <a:lnTo>
                      <a:pt x="131" y="12"/>
                    </a:lnTo>
                    <a:lnTo>
                      <a:pt x="152" y="12"/>
                    </a:lnTo>
                    <a:lnTo>
                      <a:pt x="171" y="10"/>
                    </a:lnTo>
                    <a:lnTo>
                      <a:pt x="186" y="8"/>
                    </a:lnTo>
                    <a:lnTo>
                      <a:pt x="198" y="6"/>
                    </a:lnTo>
                    <a:lnTo>
                      <a:pt x="208" y="4"/>
                    </a:lnTo>
                    <a:lnTo>
                      <a:pt x="213" y="2"/>
                    </a:lnTo>
                    <a:lnTo>
                      <a:pt x="215" y="0"/>
                    </a:lnTo>
                    <a:lnTo>
                      <a:pt x="210" y="0"/>
                    </a:lnTo>
                    <a:lnTo>
                      <a:pt x="208" y="2"/>
                    </a:lnTo>
                    <a:lnTo>
                      <a:pt x="202" y="4"/>
                    </a:lnTo>
                    <a:lnTo>
                      <a:pt x="192" y="6"/>
                    </a:lnTo>
                    <a:lnTo>
                      <a:pt x="181" y="8"/>
                    </a:lnTo>
                    <a:lnTo>
                      <a:pt x="165" y="10"/>
                    </a:lnTo>
                    <a:lnTo>
                      <a:pt x="148" y="10"/>
                    </a:lnTo>
                    <a:lnTo>
                      <a:pt x="127" y="12"/>
                    </a:lnTo>
                    <a:lnTo>
                      <a:pt x="106" y="13"/>
                    </a:lnTo>
                    <a:lnTo>
                      <a:pt x="81" y="13"/>
                    </a:lnTo>
                    <a:lnTo>
                      <a:pt x="54" y="13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" name="Freeform 215">
                <a:extLst>
                  <a:ext uri="{FF2B5EF4-FFF2-40B4-BE49-F238E27FC236}">
                    <a16:creationId xmlns:a16="http://schemas.microsoft.com/office/drawing/2014/main" id="{CA35E192-4375-45A5-84C1-90C40AC2E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5" cy="8"/>
              </a:xfrm>
              <a:custGeom>
                <a:avLst/>
                <a:gdLst>
                  <a:gd name="T0" fmla="*/ 0 w 210"/>
                  <a:gd name="T1" fmla="*/ 15 h 15"/>
                  <a:gd name="T2" fmla="*/ 29 w 210"/>
                  <a:gd name="T3" fmla="*/ 15 h 15"/>
                  <a:gd name="T4" fmla="*/ 54 w 210"/>
                  <a:gd name="T5" fmla="*/ 13 h 15"/>
                  <a:gd name="T6" fmla="*/ 81 w 210"/>
                  <a:gd name="T7" fmla="*/ 13 h 15"/>
                  <a:gd name="T8" fmla="*/ 106 w 210"/>
                  <a:gd name="T9" fmla="*/ 13 h 15"/>
                  <a:gd name="T10" fmla="*/ 127 w 210"/>
                  <a:gd name="T11" fmla="*/ 12 h 15"/>
                  <a:gd name="T12" fmla="*/ 148 w 210"/>
                  <a:gd name="T13" fmla="*/ 10 h 15"/>
                  <a:gd name="T14" fmla="*/ 165 w 210"/>
                  <a:gd name="T15" fmla="*/ 10 h 15"/>
                  <a:gd name="T16" fmla="*/ 181 w 210"/>
                  <a:gd name="T17" fmla="*/ 8 h 15"/>
                  <a:gd name="T18" fmla="*/ 192 w 210"/>
                  <a:gd name="T19" fmla="*/ 6 h 15"/>
                  <a:gd name="T20" fmla="*/ 202 w 210"/>
                  <a:gd name="T21" fmla="*/ 4 h 15"/>
                  <a:gd name="T22" fmla="*/ 208 w 210"/>
                  <a:gd name="T23" fmla="*/ 2 h 15"/>
                  <a:gd name="T24" fmla="*/ 210 w 210"/>
                  <a:gd name="T25" fmla="*/ 0 h 15"/>
                  <a:gd name="T26" fmla="*/ 204 w 210"/>
                  <a:gd name="T27" fmla="*/ 0 h 15"/>
                  <a:gd name="T28" fmla="*/ 202 w 210"/>
                  <a:gd name="T29" fmla="*/ 2 h 15"/>
                  <a:gd name="T30" fmla="*/ 196 w 210"/>
                  <a:gd name="T31" fmla="*/ 4 h 15"/>
                  <a:gd name="T32" fmla="*/ 188 w 210"/>
                  <a:gd name="T33" fmla="*/ 6 h 15"/>
                  <a:gd name="T34" fmla="*/ 177 w 210"/>
                  <a:gd name="T35" fmla="*/ 8 h 15"/>
                  <a:gd name="T36" fmla="*/ 161 w 210"/>
                  <a:gd name="T37" fmla="*/ 10 h 15"/>
                  <a:gd name="T38" fmla="*/ 144 w 210"/>
                  <a:gd name="T39" fmla="*/ 10 h 15"/>
                  <a:gd name="T40" fmla="*/ 123 w 210"/>
                  <a:gd name="T41" fmla="*/ 12 h 15"/>
                  <a:gd name="T42" fmla="*/ 102 w 210"/>
                  <a:gd name="T43" fmla="*/ 12 h 15"/>
                  <a:gd name="T44" fmla="*/ 79 w 210"/>
                  <a:gd name="T45" fmla="*/ 13 h 15"/>
                  <a:gd name="T46" fmla="*/ 54 w 210"/>
                  <a:gd name="T47" fmla="*/ 13 h 15"/>
                  <a:gd name="T48" fmla="*/ 27 w 210"/>
                  <a:gd name="T49" fmla="*/ 13 h 15"/>
                  <a:gd name="T50" fmla="*/ 0 w 210"/>
                  <a:gd name="T51" fmla="*/ 13 h 15"/>
                  <a:gd name="T52" fmla="*/ 0 w 210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0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4" y="13"/>
                    </a:lnTo>
                    <a:lnTo>
                      <a:pt x="81" y="13"/>
                    </a:lnTo>
                    <a:lnTo>
                      <a:pt x="106" y="13"/>
                    </a:lnTo>
                    <a:lnTo>
                      <a:pt x="127" y="12"/>
                    </a:lnTo>
                    <a:lnTo>
                      <a:pt x="148" y="10"/>
                    </a:lnTo>
                    <a:lnTo>
                      <a:pt x="165" y="10"/>
                    </a:lnTo>
                    <a:lnTo>
                      <a:pt x="181" y="8"/>
                    </a:lnTo>
                    <a:lnTo>
                      <a:pt x="192" y="6"/>
                    </a:lnTo>
                    <a:lnTo>
                      <a:pt x="202" y="4"/>
                    </a:lnTo>
                    <a:lnTo>
                      <a:pt x="208" y="2"/>
                    </a:lnTo>
                    <a:lnTo>
                      <a:pt x="210" y="0"/>
                    </a:lnTo>
                    <a:lnTo>
                      <a:pt x="204" y="0"/>
                    </a:lnTo>
                    <a:lnTo>
                      <a:pt x="202" y="2"/>
                    </a:lnTo>
                    <a:lnTo>
                      <a:pt x="196" y="4"/>
                    </a:lnTo>
                    <a:lnTo>
                      <a:pt x="188" y="6"/>
                    </a:lnTo>
                    <a:lnTo>
                      <a:pt x="177" y="8"/>
                    </a:lnTo>
                    <a:lnTo>
                      <a:pt x="161" y="10"/>
                    </a:lnTo>
                    <a:lnTo>
                      <a:pt x="144" y="10"/>
                    </a:lnTo>
                    <a:lnTo>
                      <a:pt x="123" y="12"/>
                    </a:lnTo>
                    <a:lnTo>
                      <a:pt x="102" y="12"/>
                    </a:lnTo>
                    <a:lnTo>
                      <a:pt x="79" y="13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979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" name="Freeform 216">
                <a:extLst>
                  <a:ext uri="{FF2B5EF4-FFF2-40B4-BE49-F238E27FC236}">
                    <a16:creationId xmlns:a16="http://schemas.microsoft.com/office/drawing/2014/main" id="{61923A62-A3F9-4EA4-920D-34044BDBC1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2" cy="7"/>
              </a:xfrm>
              <a:custGeom>
                <a:avLst/>
                <a:gdLst>
                  <a:gd name="T0" fmla="*/ 0 w 204"/>
                  <a:gd name="T1" fmla="*/ 13 h 13"/>
                  <a:gd name="T2" fmla="*/ 27 w 204"/>
                  <a:gd name="T3" fmla="*/ 13 h 13"/>
                  <a:gd name="T4" fmla="*/ 54 w 204"/>
                  <a:gd name="T5" fmla="*/ 13 h 13"/>
                  <a:gd name="T6" fmla="*/ 79 w 204"/>
                  <a:gd name="T7" fmla="*/ 13 h 13"/>
                  <a:gd name="T8" fmla="*/ 102 w 204"/>
                  <a:gd name="T9" fmla="*/ 12 h 13"/>
                  <a:gd name="T10" fmla="*/ 123 w 204"/>
                  <a:gd name="T11" fmla="*/ 12 h 13"/>
                  <a:gd name="T12" fmla="*/ 144 w 204"/>
                  <a:gd name="T13" fmla="*/ 10 h 13"/>
                  <a:gd name="T14" fmla="*/ 161 w 204"/>
                  <a:gd name="T15" fmla="*/ 10 h 13"/>
                  <a:gd name="T16" fmla="*/ 177 w 204"/>
                  <a:gd name="T17" fmla="*/ 8 h 13"/>
                  <a:gd name="T18" fmla="*/ 188 w 204"/>
                  <a:gd name="T19" fmla="*/ 6 h 13"/>
                  <a:gd name="T20" fmla="*/ 196 w 204"/>
                  <a:gd name="T21" fmla="*/ 4 h 13"/>
                  <a:gd name="T22" fmla="*/ 202 w 204"/>
                  <a:gd name="T23" fmla="*/ 2 h 13"/>
                  <a:gd name="T24" fmla="*/ 204 w 204"/>
                  <a:gd name="T25" fmla="*/ 0 h 13"/>
                  <a:gd name="T26" fmla="*/ 198 w 204"/>
                  <a:gd name="T27" fmla="*/ 0 h 13"/>
                  <a:gd name="T28" fmla="*/ 196 w 204"/>
                  <a:gd name="T29" fmla="*/ 2 h 13"/>
                  <a:gd name="T30" fmla="*/ 190 w 204"/>
                  <a:gd name="T31" fmla="*/ 4 h 13"/>
                  <a:gd name="T32" fmla="*/ 183 w 204"/>
                  <a:gd name="T33" fmla="*/ 6 h 13"/>
                  <a:gd name="T34" fmla="*/ 171 w 204"/>
                  <a:gd name="T35" fmla="*/ 8 h 13"/>
                  <a:gd name="T36" fmla="*/ 158 w 204"/>
                  <a:gd name="T37" fmla="*/ 8 h 13"/>
                  <a:gd name="T38" fmla="*/ 140 w 204"/>
                  <a:gd name="T39" fmla="*/ 10 h 13"/>
                  <a:gd name="T40" fmla="*/ 121 w 204"/>
                  <a:gd name="T41" fmla="*/ 12 h 13"/>
                  <a:gd name="T42" fmla="*/ 100 w 204"/>
                  <a:gd name="T43" fmla="*/ 12 h 13"/>
                  <a:gd name="T44" fmla="*/ 77 w 204"/>
                  <a:gd name="T45" fmla="*/ 13 h 13"/>
                  <a:gd name="T46" fmla="*/ 52 w 204"/>
                  <a:gd name="T47" fmla="*/ 13 h 13"/>
                  <a:gd name="T48" fmla="*/ 27 w 204"/>
                  <a:gd name="T49" fmla="*/ 13 h 13"/>
                  <a:gd name="T50" fmla="*/ 0 w 204"/>
                  <a:gd name="T51" fmla="*/ 13 h 13"/>
                  <a:gd name="T52" fmla="*/ 0 w 204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4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9" y="13"/>
                    </a:lnTo>
                    <a:lnTo>
                      <a:pt x="102" y="12"/>
                    </a:lnTo>
                    <a:lnTo>
                      <a:pt x="123" y="12"/>
                    </a:lnTo>
                    <a:lnTo>
                      <a:pt x="144" y="10"/>
                    </a:lnTo>
                    <a:lnTo>
                      <a:pt x="161" y="10"/>
                    </a:lnTo>
                    <a:lnTo>
                      <a:pt x="177" y="8"/>
                    </a:lnTo>
                    <a:lnTo>
                      <a:pt x="188" y="6"/>
                    </a:lnTo>
                    <a:lnTo>
                      <a:pt x="196" y="4"/>
                    </a:lnTo>
                    <a:lnTo>
                      <a:pt x="202" y="2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96" y="2"/>
                    </a:lnTo>
                    <a:lnTo>
                      <a:pt x="190" y="4"/>
                    </a:lnTo>
                    <a:lnTo>
                      <a:pt x="183" y="6"/>
                    </a:lnTo>
                    <a:lnTo>
                      <a:pt x="171" y="8"/>
                    </a:lnTo>
                    <a:lnTo>
                      <a:pt x="158" y="8"/>
                    </a:lnTo>
                    <a:lnTo>
                      <a:pt x="140" y="10"/>
                    </a:lnTo>
                    <a:lnTo>
                      <a:pt x="121" y="12"/>
                    </a:lnTo>
                    <a:lnTo>
                      <a:pt x="100" y="12"/>
                    </a:lnTo>
                    <a:lnTo>
                      <a:pt x="77" y="13"/>
                    </a:lnTo>
                    <a:lnTo>
                      <a:pt x="52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878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" name="Freeform 217">
                <a:extLst>
                  <a:ext uri="{FF2B5EF4-FFF2-40B4-BE49-F238E27FC236}">
                    <a16:creationId xmlns:a16="http://schemas.microsoft.com/office/drawing/2014/main" id="{5C2A7317-47EE-4951-B822-68F9E4AAD2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9" cy="7"/>
              </a:xfrm>
              <a:custGeom>
                <a:avLst/>
                <a:gdLst>
                  <a:gd name="T0" fmla="*/ 0 w 198"/>
                  <a:gd name="T1" fmla="*/ 13 h 13"/>
                  <a:gd name="T2" fmla="*/ 27 w 198"/>
                  <a:gd name="T3" fmla="*/ 13 h 13"/>
                  <a:gd name="T4" fmla="*/ 52 w 198"/>
                  <a:gd name="T5" fmla="*/ 13 h 13"/>
                  <a:gd name="T6" fmla="*/ 77 w 198"/>
                  <a:gd name="T7" fmla="*/ 13 h 13"/>
                  <a:gd name="T8" fmla="*/ 100 w 198"/>
                  <a:gd name="T9" fmla="*/ 12 h 13"/>
                  <a:gd name="T10" fmla="*/ 121 w 198"/>
                  <a:gd name="T11" fmla="*/ 12 h 13"/>
                  <a:gd name="T12" fmla="*/ 140 w 198"/>
                  <a:gd name="T13" fmla="*/ 10 h 13"/>
                  <a:gd name="T14" fmla="*/ 158 w 198"/>
                  <a:gd name="T15" fmla="*/ 8 h 13"/>
                  <a:gd name="T16" fmla="*/ 171 w 198"/>
                  <a:gd name="T17" fmla="*/ 8 h 13"/>
                  <a:gd name="T18" fmla="*/ 183 w 198"/>
                  <a:gd name="T19" fmla="*/ 6 h 13"/>
                  <a:gd name="T20" fmla="*/ 190 w 198"/>
                  <a:gd name="T21" fmla="*/ 4 h 13"/>
                  <a:gd name="T22" fmla="*/ 196 w 198"/>
                  <a:gd name="T23" fmla="*/ 2 h 13"/>
                  <a:gd name="T24" fmla="*/ 198 w 198"/>
                  <a:gd name="T25" fmla="*/ 0 h 13"/>
                  <a:gd name="T26" fmla="*/ 192 w 198"/>
                  <a:gd name="T27" fmla="*/ 0 h 13"/>
                  <a:gd name="T28" fmla="*/ 190 w 198"/>
                  <a:gd name="T29" fmla="*/ 2 h 13"/>
                  <a:gd name="T30" fmla="*/ 184 w 198"/>
                  <a:gd name="T31" fmla="*/ 4 h 13"/>
                  <a:gd name="T32" fmla="*/ 177 w 198"/>
                  <a:gd name="T33" fmla="*/ 6 h 13"/>
                  <a:gd name="T34" fmla="*/ 165 w 198"/>
                  <a:gd name="T35" fmla="*/ 8 h 13"/>
                  <a:gd name="T36" fmla="*/ 152 w 198"/>
                  <a:gd name="T37" fmla="*/ 8 h 13"/>
                  <a:gd name="T38" fmla="*/ 136 w 198"/>
                  <a:gd name="T39" fmla="*/ 10 h 13"/>
                  <a:gd name="T40" fmla="*/ 117 w 198"/>
                  <a:gd name="T41" fmla="*/ 12 h 13"/>
                  <a:gd name="T42" fmla="*/ 96 w 198"/>
                  <a:gd name="T43" fmla="*/ 12 h 13"/>
                  <a:gd name="T44" fmla="*/ 73 w 198"/>
                  <a:gd name="T45" fmla="*/ 12 h 13"/>
                  <a:gd name="T46" fmla="*/ 50 w 198"/>
                  <a:gd name="T47" fmla="*/ 13 h 13"/>
                  <a:gd name="T48" fmla="*/ 25 w 198"/>
                  <a:gd name="T49" fmla="*/ 13 h 13"/>
                  <a:gd name="T50" fmla="*/ 0 w 198"/>
                  <a:gd name="T51" fmla="*/ 13 h 13"/>
                  <a:gd name="T52" fmla="*/ 0 w 198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8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3"/>
                    </a:lnTo>
                    <a:lnTo>
                      <a:pt x="77" y="13"/>
                    </a:lnTo>
                    <a:lnTo>
                      <a:pt x="100" y="12"/>
                    </a:lnTo>
                    <a:lnTo>
                      <a:pt x="121" y="12"/>
                    </a:lnTo>
                    <a:lnTo>
                      <a:pt x="140" y="10"/>
                    </a:lnTo>
                    <a:lnTo>
                      <a:pt x="158" y="8"/>
                    </a:lnTo>
                    <a:lnTo>
                      <a:pt x="171" y="8"/>
                    </a:lnTo>
                    <a:lnTo>
                      <a:pt x="183" y="6"/>
                    </a:lnTo>
                    <a:lnTo>
                      <a:pt x="190" y="4"/>
                    </a:lnTo>
                    <a:lnTo>
                      <a:pt x="196" y="2"/>
                    </a:lnTo>
                    <a:lnTo>
                      <a:pt x="198" y="0"/>
                    </a:lnTo>
                    <a:lnTo>
                      <a:pt x="192" y="0"/>
                    </a:lnTo>
                    <a:lnTo>
                      <a:pt x="190" y="2"/>
                    </a:lnTo>
                    <a:lnTo>
                      <a:pt x="184" y="4"/>
                    </a:lnTo>
                    <a:lnTo>
                      <a:pt x="177" y="6"/>
                    </a:lnTo>
                    <a:lnTo>
                      <a:pt x="165" y="8"/>
                    </a:lnTo>
                    <a:lnTo>
                      <a:pt x="152" y="8"/>
                    </a:lnTo>
                    <a:lnTo>
                      <a:pt x="136" y="10"/>
                    </a:lnTo>
                    <a:lnTo>
                      <a:pt x="117" y="12"/>
                    </a:lnTo>
                    <a:lnTo>
                      <a:pt x="96" y="12"/>
                    </a:lnTo>
                    <a:lnTo>
                      <a:pt x="73" y="12"/>
                    </a:lnTo>
                    <a:lnTo>
                      <a:pt x="50" y="13"/>
                    </a:lnTo>
                    <a:lnTo>
                      <a:pt x="25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777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" name="Freeform 218">
                <a:extLst>
                  <a:ext uri="{FF2B5EF4-FFF2-40B4-BE49-F238E27FC236}">
                    <a16:creationId xmlns:a16="http://schemas.microsoft.com/office/drawing/2014/main" id="{19CD8093-B353-47C3-B77F-30AF32E8F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6" cy="7"/>
              </a:xfrm>
              <a:custGeom>
                <a:avLst/>
                <a:gdLst>
                  <a:gd name="T0" fmla="*/ 0 w 192"/>
                  <a:gd name="T1" fmla="*/ 13 h 13"/>
                  <a:gd name="T2" fmla="*/ 25 w 192"/>
                  <a:gd name="T3" fmla="*/ 13 h 13"/>
                  <a:gd name="T4" fmla="*/ 50 w 192"/>
                  <a:gd name="T5" fmla="*/ 13 h 13"/>
                  <a:gd name="T6" fmla="*/ 73 w 192"/>
                  <a:gd name="T7" fmla="*/ 12 h 13"/>
                  <a:gd name="T8" fmla="*/ 96 w 192"/>
                  <a:gd name="T9" fmla="*/ 12 h 13"/>
                  <a:gd name="T10" fmla="*/ 117 w 192"/>
                  <a:gd name="T11" fmla="*/ 12 h 13"/>
                  <a:gd name="T12" fmla="*/ 136 w 192"/>
                  <a:gd name="T13" fmla="*/ 10 h 13"/>
                  <a:gd name="T14" fmla="*/ 152 w 192"/>
                  <a:gd name="T15" fmla="*/ 8 h 13"/>
                  <a:gd name="T16" fmla="*/ 165 w 192"/>
                  <a:gd name="T17" fmla="*/ 8 h 13"/>
                  <a:gd name="T18" fmla="*/ 177 w 192"/>
                  <a:gd name="T19" fmla="*/ 6 h 13"/>
                  <a:gd name="T20" fmla="*/ 184 w 192"/>
                  <a:gd name="T21" fmla="*/ 4 h 13"/>
                  <a:gd name="T22" fmla="*/ 190 w 192"/>
                  <a:gd name="T23" fmla="*/ 2 h 13"/>
                  <a:gd name="T24" fmla="*/ 192 w 192"/>
                  <a:gd name="T25" fmla="*/ 0 h 13"/>
                  <a:gd name="T26" fmla="*/ 186 w 192"/>
                  <a:gd name="T27" fmla="*/ 0 h 13"/>
                  <a:gd name="T28" fmla="*/ 184 w 192"/>
                  <a:gd name="T29" fmla="*/ 2 h 13"/>
                  <a:gd name="T30" fmla="*/ 179 w 192"/>
                  <a:gd name="T31" fmla="*/ 4 h 13"/>
                  <a:gd name="T32" fmla="*/ 169 w 192"/>
                  <a:gd name="T33" fmla="*/ 6 h 13"/>
                  <a:gd name="T34" fmla="*/ 156 w 192"/>
                  <a:gd name="T35" fmla="*/ 8 h 13"/>
                  <a:gd name="T36" fmla="*/ 140 w 192"/>
                  <a:gd name="T37" fmla="*/ 10 h 13"/>
                  <a:gd name="T38" fmla="*/ 121 w 192"/>
                  <a:gd name="T39" fmla="*/ 10 h 13"/>
                  <a:gd name="T40" fmla="*/ 100 w 192"/>
                  <a:gd name="T41" fmla="*/ 12 h 13"/>
                  <a:gd name="T42" fmla="*/ 77 w 192"/>
                  <a:gd name="T43" fmla="*/ 12 h 13"/>
                  <a:gd name="T44" fmla="*/ 54 w 192"/>
                  <a:gd name="T45" fmla="*/ 13 h 13"/>
                  <a:gd name="T46" fmla="*/ 27 w 192"/>
                  <a:gd name="T47" fmla="*/ 13 h 13"/>
                  <a:gd name="T48" fmla="*/ 0 w 192"/>
                  <a:gd name="T49" fmla="*/ 13 h 13"/>
                  <a:gd name="T50" fmla="*/ 0 w 192"/>
                  <a:gd name="T51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2" h="13">
                    <a:moveTo>
                      <a:pt x="0" y="13"/>
                    </a:moveTo>
                    <a:lnTo>
                      <a:pt x="25" y="13"/>
                    </a:lnTo>
                    <a:lnTo>
                      <a:pt x="50" y="13"/>
                    </a:lnTo>
                    <a:lnTo>
                      <a:pt x="73" y="12"/>
                    </a:lnTo>
                    <a:lnTo>
                      <a:pt x="96" y="12"/>
                    </a:lnTo>
                    <a:lnTo>
                      <a:pt x="117" y="12"/>
                    </a:lnTo>
                    <a:lnTo>
                      <a:pt x="136" y="10"/>
                    </a:lnTo>
                    <a:lnTo>
                      <a:pt x="152" y="8"/>
                    </a:lnTo>
                    <a:lnTo>
                      <a:pt x="165" y="8"/>
                    </a:lnTo>
                    <a:lnTo>
                      <a:pt x="177" y="6"/>
                    </a:lnTo>
                    <a:lnTo>
                      <a:pt x="184" y="4"/>
                    </a:lnTo>
                    <a:lnTo>
                      <a:pt x="190" y="2"/>
                    </a:lnTo>
                    <a:lnTo>
                      <a:pt x="192" y="0"/>
                    </a:lnTo>
                    <a:lnTo>
                      <a:pt x="186" y="0"/>
                    </a:lnTo>
                    <a:lnTo>
                      <a:pt x="184" y="2"/>
                    </a:lnTo>
                    <a:lnTo>
                      <a:pt x="179" y="4"/>
                    </a:lnTo>
                    <a:lnTo>
                      <a:pt x="169" y="6"/>
                    </a:lnTo>
                    <a:lnTo>
                      <a:pt x="156" y="8"/>
                    </a:lnTo>
                    <a:lnTo>
                      <a:pt x="140" y="10"/>
                    </a:lnTo>
                    <a:lnTo>
                      <a:pt x="121" y="10"/>
                    </a:lnTo>
                    <a:lnTo>
                      <a:pt x="100" y="12"/>
                    </a:lnTo>
                    <a:lnTo>
                      <a:pt x="77" y="12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676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" name="Freeform 219">
                <a:extLst>
                  <a:ext uri="{FF2B5EF4-FFF2-40B4-BE49-F238E27FC236}">
                    <a16:creationId xmlns:a16="http://schemas.microsoft.com/office/drawing/2014/main" id="{B4D0B09B-5B37-4F2D-9C6E-9CF51E9D7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3" cy="7"/>
              </a:xfrm>
              <a:custGeom>
                <a:avLst/>
                <a:gdLst>
                  <a:gd name="T0" fmla="*/ 0 w 186"/>
                  <a:gd name="T1" fmla="*/ 13 h 13"/>
                  <a:gd name="T2" fmla="*/ 27 w 186"/>
                  <a:gd name="T3" fmla="*/ 13 h 13"/>
                  <a:gd name="T4" fmla="*/ 54 w 186"/>
                  <a:gd name="T5" fmla="*/ 13 h 13"/>
                  <a:gd name="T6" fmla="*/ 77 w 186"/>
                  <a:gd name="T7" fmla="*/ 12 h 13"/>
                  <a:gd name="T8" fmla="*/ 100 w 186"/>
                  <a:gd name="T9" fmla="*/ 12 h 13"/>
                  <a:gd name="T10" fmla="*/ 121 w 186"/>
                  <a:gd name="T11" fmla="*/ 10 h 13"/>
                  <a:gd name="T12" fmla="*/ 140 w 186"/>
                  <a:gd name="T13" fmla="*/ 10 h 13"/>
                  <a:gd name="T14" fmla="*/ 156 w 186"/>
                  <a:gd name="T15" fmla="*/ 8 h 13"/>
                  <a:gd name="T16" fmla="*/ 169 w 186"/>
                  <a:gd name="T17" fmla="*/ 6 h 13"/>
                  <a:gd name="T18" fmla="*/ 179 w 186"/>
                  <a:gd name="T19" fmla="*/ 4 h 13"/>
                  <a:gd name="T20" fmla="*/ 184 w 186"/>
                  <a:gd name="T21" fmla="*/ 2 h 13"/>
                  <a:gd name="T22" fmla="*/ 186 w 186"/>
                  <a:gd name="T23" fmla="*/ 0 h 13"/>
                  <a:gd name="T24" fmla="*/ 181 w 186"/>
                  <a:gd name="T25" fmla="*/ 0 h 13"/>
                  <a:gd name="T26" fmla="*/ 179 w 186"/>
                  <a:gd name="T27" fmla="*/ 2 h 13"/>
                  <a:gd name="T28" fmla="*/ 173 w 186"/>
                  <a:gd name="T29" fmla="*/ 4 h 13"/>
                  <a:gd name="T30" fmla="*/ 163 w 186"/>
                  <a:gd name="T31" fmla="*/ 6 h 13"/>
                  <a:gd name="T32" fmla="*/ 152 w 186"/>
                  <a:gd name="T33" fmla="*/ 8 h 13"/>
                  <a:gd name="T34" fmla="*/ 136 w 186"/>
                  <a:gd name="T35" fmla="*/ 8 h 13"/>
                  <a:gd name="T36" fmla="*/ 117 w 186"/>
                  <a:gd name="T37" fmla="*/ 10 h 13"/>
                  <a:gd name="T38" fmla="*/ 98 w 186"/>
                  <a:gd name="T39" fmla="*/ 12 h 13"/>
                  <a:gd name="T40" fmla="*/ 75 w 186"/>
                  <a:gd name="T41" fmla="*/ 12 h 13"/>
                  <a:gd name="T42" fmla="*/ 52 w 186"/>
                  <a:gd name="T43" fmla="*/ 12 h 13"/>
                  <a:gd name="T44" fmla="*/ 27 w 186"/>
                  <a:gd name="T45" fmla="*/ 13 h 13"/>
                  <a:gd name="T46" fmla="*/ 0 w 186"/>
                  <a:gd name="T47" fmla="*/ 13 h 13"/>
                  <a:gd name="T48" fmla="*/ 0 w 186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6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7" y="12"/>
                    </a:lnTo>
                    <a:lnTo>
                      <a:pt x="100" y="12"/>
                    </a:lnTo>
                    <a:lnTo>
                      <a:pt x="121" y="10"/>
                    </a:lnTo>
                    <a:lnTo>
                      <a:pt x="140" y="10"/>
                    </a:lnTo>
                    <a:lnTo>
                      <a:pt x="156" y="8"/>
                    </a:lnTo>
                    <a:lnTo>
                      <a:pt x="169" y="6"/>
                    </a:lnTo>
                    <a:lnTo>
                      <a:pt x="179" y="4"/>
                    </a:lnTo>
                    <a:lnTo>
                      <a:pt x="184" y="2"/>
                    </a:lnTo>
                    <a:lnTo>
                      <a:pt x="186" y="0"/>
                    </a:lnTo>
                    <a:lnTo>
                      <a:pt x="181" y="0"/>
                    </a:lnTo>
                    <a:lnTo>
                      <a:pt x="179" y="2"/>
                    </a:lnTo>
                    <a:lnTo>
                      <a:pt x="173" y="4"/>
                    </a:lnTo>
                    <a:lnTo>
                      <a:pt x="163" y="6"/>
                    </a:lnTo>
                    <a:lnTo>
                      <a:pt x="152" y="8"/>
                    </a:lnTo>
                    <a:lnTo>
                      <a:pt x="136" y="8"/>
                    </a:lnTo>
                    <a:lnTo>
                      <a:pt x="117" y="10"/>
                    </a:lnTo>
                    <a:lnTo>
                      <a:pt x="98" y="12"/>
                    </a:lnTo>
                    <a:lnTo>
                      <a:pt x="75" y="12"/>
                    </a:lnTo>
                    <a:lnTo>
                      <a:pt x="52" y="12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" name="Freeform 220">
                <a:extLst>
                  <a:ext uri="{FF2B5EF4-FFF2-40B4-BE49-F238E27FC236}">
                    <a16:creationId xmlns:a16="http://schemas.microsoft.com/office/drawing/2014/main" id="{022860A7-A3C1-430A-9288-EED31D0FA1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0" cy="7"/>
              </a:xfrm>
              <a:custGeom>
                <a:avLst/>
                <a:gdLst>
                  <a:gd name="T0" fmla="*/ 0 w 181"/>
                  <a:gd name="T1" fmla="*/ 13 h 13"/>
                  <a:gd name="T2" fmla="*/ 27 w 181"/>
                  <a:gd name="T3" fmla="*/ 13 h 13"/>
                  <a:gd name="T4" fmla="*/ 52 w 181"/>
                  <a:gd name="T5" fmla="*/ 12 h 13"/>
                  <a:gd name="T6" fmla="*/ 75 w 181"/>
                  <a:gd name="T7" fmla="*/ 12 h 13"/>
                  <a:gd name="T8" fmla="*/ 98 w 181"/>
                  <a:gd name="T9" fmla="*/ 12 h 13"/>
                  <a:gd name="T10" fmla="*/ 117 w 181"/>
                  <a:gd name="T11" fmla="*/ 10 h 13"/>
                  <a:gd name="T12" fmla="*/ 136 w 181"/>
                  <a:gd name="T13" fmla="*/ 8 h 13"/>
                  <a:gd name="T14" fmla="*/ 152 w 181"/>
                  <a:gd name="T15" fmla="*/ 8 h 13"/>
                  <a:gd name="T16" fmla="*/ 163 w 181"/>
                  <a:gd name="T17" fmla="*/ 6 h 13"/>
                  <a:gd name="T18" fmla="*/ 173 w 181"/>
                  <a:gd name="T19" fmla="*/ 4 h 13"/>
                  <a:gd name="T20" fmla="*/ 179 w 181"/>
                  <a:gd name="T21" fmla="*/ 2 h 13"/>
                  <a:gd name="T22" fmla="*/ 181 w 181"/>
                  <a:gd name="T23" fmla="*/ 0 h 13"/>
                  <a:gd name="T24" fmla="*/ 175 w 181"/>
                  <a:gd name="T25" fmla="*/ 0 h 13"/>
                  <a:gd name="T26" fmla="*/ 173 w 181"/>
                  <a:gd name="T27" fmla="*/ 2 h 13"/>
                  <a:gd name="T28" fmla="*/ 167 w 181"/>
                  <a:gd name="T29" fmla="*/ 4 h 13"/>
                  <a:gd name="T30" fmla="*/ 158 w 181"/>
                  <a:gd name="T31" fmla="*/ 6 h 13"/>
                  <a:gd name="T32" fmla="*/ 146 w 181"/>
                  <a:gd name="T33" fmla="*/ 8 h 13"/>
                  <a:gd name="T34" fmla="*/ 133 w 181"/>
                  <a:gd name="T35" fmla="*/ 8 h 13"/>
                  <a:gd name="T36" fmla="*/ 115 w 181"/>
                  <a:gd name="T37" fmla="*/ 10 h 13"/>
                  <a:gd name="T38" fmla="*/ 94 w 181"/>
                  <a:gd name="T39" fmla="*/ 10 h 13"/>
                  <a:gd name="T40" fmla="*/ 73 w 181"/>
                  <a:gd name="T41" fmla="*/ 12 h 13"/>
                  <a:gd name="T42" fmla="*/ 50 w 181"/>
                  <a:gd name="T43" fmla="*/ 12 h 13"/>
                  <a:gd name="T44" fmla="*/ 25 w 181"/>
                  <a:gd name="T45" fmla="*/ 12 h 13"/>
                  <a:gd name="T46" fmla="*/ 0 w 181"/>
                  <a:gd name="T47" fmla="*/ 12 h 13"/>
                  <a:gd name="T48" fmla="*/ 0 w 181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1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2"/>
                    </a:lnTo>
                    <a:lnTo>
                      <a:pt x="75" y="12"/>
                    </a:lnTo>
                    <a:lnTo>
                      <a:pt x="98" y="12"/>
                    </a:lnTo>
                    <a:lnTo>
                      <a:pt x="117" y="10"/>
                    </a:lnTo>
                    <a:lnTo>
                      <a:pt x="136" y="8"/>
                    </a:lnTo>
                    <a:lnTo>
                      <a:pt x="152" y="8"/>
                    </a:lnTo>
                    <a:lnTo>
                      <a:pt x="163" y="6"/>
                    </a:lnTo>
                    <a:lnTo>
                      <a:pt x="173" y="4"/>
                    </a:lnTo>
                    <a:lnTo>
                      <a:pt x="179" y="2"/>
                    </a:lnTo>
                    <a:lnTo>
                      <a:pt x="181" y="0"/>
                    </a:lnTo>
                    <a:lnTo>
                      <a:pt x="175" y="0"/>
                    </a:lnTo>
                    <a:lnTo>
                      <a:pt x="173" y="2"/>
                    </a:lnTo>
                    <a:lnTo>
                      <a:pt x="167" y="4"/>
                    </a:lnTo>
                    <a:lnTo>
                      <a:pt x="158" y="6"/>
                    </a:lnTo>
                    <a:lnTo>
                      <a:pt x="146" y="8"/>
                    </a:lnTo>
                    <a:lnTo>
                      <a:pt x="133" y="8"/>
                    </a:lnTo>
                    <a:lnTo>
                      <a:pt x="115" y="10"/>
                    </a:lnTo>
                    <a:lnTo>
                      <a:pt x="94" y="10"/>
                    </a:lnTo>
                    <a:lnTo>
                      <a:pt x="73" y="12"/>
                    </a:lnTo>
                    <a:lnTo>
                      <a:pt x="50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" name="Freeform 221">
                <a:extLst>
                  <a:ext uri="{FF2B5EF4-FFF2-40B4-BE49-F238E27FC236}">
                    <a16:creationId xmlns:a16="http://schemas.microsoft.com/office/drawing/2014/main" id="{F331C9C4-17BA-4B18-AA22-DBF09052F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7" cy="6"/>
              </a:xfrm>
              <a:custGeom>
                <a:avLst/>
                <a:gdLst>
                  <a:gd name="T0" fmla="*/ 0 w 175"/>
                  <a:gd name="T1" fmla="*/ 12 h 12"/>
                  <a:gd name="T2" fmla="*/ 25 w 175"/>
                  <a:gd name="T3" fmla="*/ 12 h 12"/>
                  <a:gd name="T4" fmla="*/ 50 w 175"/>
                  <a:gd name="T5" fmla="*/ 12 h 12"/>
                  <a:gd name="T6" fmla="*/ 73 w 175"/>
                  <a:gd name="T7" fmla="*/ 12 h 12"/>
                  <a:gd name="T8" fmla="*/ 94 w 175"/>
                  <a:gd name="T9" fmla="*/ 10 h 12"/>
                  <a:gd name="T10" fmla="*/ 115 w 175"/>
                  <a:gd name="T11" fmla="*/ 10 h 12"/>
                  <a:gd name="T12" fmla="*/ 133 w 175"/>
                  <a:gd name="T13" fmla="*/ 8 h 12"/>
                  <a:gd name="T14" fmla="*/ 146 w 175"/>
                  <a:gd name="T15" fmla="*/ 8 h 12"/>
                  <a:gd name="T16" fmla="*/ 158 w 175"/>
                  <a:gd name="T17" fmla="*/ 6 h 12"/>
                  <a:gd name="T18" fmla="*/ 167 w 175"/>
                  <a:gd name="T19" fmla="*/ 4 h 12"/>
                  <a:gd name="T20" fmla="*/ 173 w 175"/>
                  <a:gd name="T21" fmla="*/ 2 h 12"/>
                  <a:gd name="T22" fmla="*/ 175 w 175"/>
                  <a:gd name="T23" fmla="*/ 0 h 12"/>
                  <a:gd name="T24" fmla="*/ 169 w 175"/>
                  <a:gd name="T25" fmla="*/ 0 h 12"/>
                  <a:gd name="T26" fmla="*/ 167 w 175"/>
                  <a:gd name="T27" fmla="*/ 2 h 12"/>
                  <a:gd name="T28" fmla="*/ 161 w 175"/>
                  <a:gd name="T29" fmla="*/ 4 h 12"/>
                  <a:gd name="T30" fmla="*/ 154 w 175"/>
                  <a:gd name="T31" fmla="*/ 6 h 12"/>
                  <a:gd name="T32" fmla="*/ 142 w 175"/>
                  <a:gd name="T33" fmla="*/ 6 h 12"/>
                  <a:gd name="T34" fmla="*/ 127 w 175"/>
                  <a:gd name="T35" fmla="*/ 8 h 12"/>
                  <a:gd name="T36" fmla="*/ 111 w 175"/>
                  <a:gd name="T37" fmla="*/ 10 h 12"/>
                  <a:gd name="T38" fmla="*/ 92 w 175"/>
                  <a:gd name="T39" fmla="*/ 10 h 12"/>
                  <a:gd name="T40" fmla="*/ 71 w 175"/>
                  <a:gd name="T41" fmla="*/ 12 h 12"/>
                  <a:gd name="T42" fmla="*/ 48 w 175"/>
                  <a:gd name="T43" fmla="*/ 12 h 12"/>
                  <a:gd name="T44" fmla="*/ 25 w 175"/>
                  <a:gd name="T45" fmla="*/ 12 h 12"/>
                  <a:gd name="T46" fmla="*/ 0 w 175"/>
                  <a:gd name="T47" fmla="*/ 12 h 12"/>
                  <a:gd name="T48" fmla="*/ 0 w 175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2"/>
                    </a:lnTo>
                    <a:lnTo>
                      <a:pt x="73" y="12"/>
                    </a:lnTo>
                    <a:lnTo>
                      <a:pt x="94" y="10"/>
                    </a:lnTo>
                    <a:lnTo>
                      <a:pt x="115" y="10"/>
                    </a:lnTo>
                    <a:lnTo>
                      <a:pt x="133" y="8"/>
                    </a:lnTo>
                    <a:lnTo>
                      <a:pt x="146" y="8"/>
                    </a:lnTo>
                    <a:lnTo>
                      <a:pt x="158" y="6"/>
                    </a:lnTo>
                    <a:lnTo>
                      <a:pt x="167" y="4"/>
                    </a:lnTo>
                    <a:lnTo>
                      <a:pt x="173" y="2"/>
                    </a:lnTo>
                    <a:lnTo>
                      <a:pt x="175" y="0"/>
                    </a:lnTo>
                    <a:lnTo>
                      <a:pt x="169" y="0"/>
                    </a:lnTo>
                    <a:lnTo>
                      <a:pt x="167" y="2"/>
                    </a:lnTo>
                    <a:lnTo>
                      <a:pt x="161" y="4"/>
                    </a:lnTo>
                    <a:lnTo>
                      <a:pt x="154" y="6"/>
                    </a:lnTo>
                    <a:lnTo>
                      <a:pt x="142" y="6"/>
                    </a:lnTo>
                    <a:lnTo>
                      <a:pt x="127" y="8"/>
                    </a:lnTo>
                    <a:lnTo>
                      <a:pt x="111" y="10"/>
                    </a:lnTo>
                    <a:lnTo>
                      <a:pt x="92" y="10"/>
                    </a:lnTo>
                    <a:lnTo>
                      <a:pt x="71" y="12"/>
                    </a:lnTo>
                    <a:lnTo>
                      <a:pt x="48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" name="Freeform 222">
                <a:extLst>
                  <a:ext uri="{FF2B5EF4-FFF2-40B4-BE49-F238E27FC236}">
                    <a16:creationId xmlns:a16="http://schemas.microsoft.com/office/drawing/2014/main" id="{F1A79F05-0876-4EA0-AB61-C1C82574F9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5" cy="6"/>
              </a:xfrm>
              <a:custGeom>
                <a:avLst/>
                <a:gdLst>
                  <a:gd name="T0" fmla="*/ 0 w 169"/>
                  <a:gd name="T1" fmla="*/ 12 h 12"/>
                  <a:gd name="T2" fmla="*/ 25 w 169"/>
                  <a:gd name="T3" fmla="*/ 12 h 12"/>
                  <a:gd name="T4" fmla="*/ 48 w 169"/>
                  <a:gd name="T5" fmla="*/ 12 h 12"/>
                  <a:gd name="T6" fmla="*/ 71 w 169"/>
                  <a:gd name="T7" fmla="*/ 12 h 12"/>
                  <a:gd name="T8" fmla="*/ 92 w 169"/>
                  <a:gd name="T9" fmla="*/ 10 h 12"/>
                  <a:gd name="T10" fmla="*/ 111 w 169"/>
                  <a:gd name="T11" fmla="*/ 10 h 12"/>
                  <a:gd name="T12" fmla="*/ 127 w 169"/>
                  <a:gd name="T13" fmla="*/ 8 h 12"/>
                  <a:gd name="T14" fmla="*/ 142 w 169"/>
                  <a:gd name="T15" fmla="*/ 6 h 12"/>
                  <a:gd name="T16" fmla="*/ 154 w 169"/>
                  <a:gd name="T17" fmla="*/ 6 h 12"/>
                  <a:gd name="T18" fmla="*/ 161 w 169"/>
                  <a:gd name="T19" fmla="*/ 4 h 12"/>
                  <a:gd name="T20" fmla="*/ 167 w 169"/>
                  <a:gd name="T21" fmla="*/ 2 h 12"/>
                  <a:gd name="T22" fmla="*/ 169 w 169"/>
                  <a:gd name="T23" fmla="*/ 0 h 12"/>
                  <a:gd name="T24" fmla="*/ 163 w 169"/>
                  <a:gd name="T25" fmla="*/ 0 h 12"/>
                  <a:gd name="T26" fmla="*/ 161 w 169"/>
                  <a:gd name="T27" fmla="*/ 2 h 12"/>
                  <a:gd name="T28" fmla="*/ 156 w 169"/>
                  <a:gd name="T29" fmla="*/ 4 h 12"/>
                  <a:gd name="T30" fmla="*/ 148 w 169"/>
                  <a:gd name="T31" fmla="*/ 6 h 12"/>
                  <a:gd name="T32" fmla="*/ 136 w 169"/>
                  <a:gd name="T33" fmla="*/ 6 h 12"/>
                  <a:gd name="T34" fmla="*/ 123 w 169"/>
                  <a:gd name="T35" fmla="*/ 8 h 12"/>
                  <a:gd name="T36" fmla="*/ 108 w 169"/>
                  <a:gd name="T37" fmla="*/ 10 h 12"/>
                  <a:gd name="T38" fmla="*/ 88 w 169"/>
                  <a:gd name="T39" fmla="*/ 10 h 12"/>
                  <a:gd name="T40" fmla="*/ 67 w 169"/>
                  <a:gd name="T41" fmla="*/ 10 h 12"/>
                  <a:gd name="T42" fmla="*/ 46 w 169"/>
                  <a:gd name="T43" fmla="*/ 12 h 12"/>
                  <a:gd name="T44" fmla="*/ 23 w 169"/>
                  <a:gd name="T45" fmla="*/ 12 h 12"/>
                  <a:gd name="T46" fmla="*/ 0 w 169"/>
                  <a:gd name="T47" fmla="*/ 12 h 12"/>
                  <a:gd name="T48" fmla="*/ 0 w 169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9" h="12">
                    <a:moveTo>
                      <a:pt x="0" y="12"/>
                    </a:moveTo>
                    <a:lnTo>
                      <a:pt x="25" y="12"/>
                    </a:lnTo>
                    <a:lnTo>
                      <a:pt x="48" y="12"/>
                    </a:lnTo>
                    <a:lnTo>
                      <a:pt x="71" y="12"/>
                    </a:lnTo>
                    <a:lnTo>
                      <a:pt x="92" y="10"/>
                    </a:lnTo>
                    <a:lnTo>
                      <a:pt x="111" y="10"/>
                    </a:lnTo>
                    <a:lnTo>
                      <a:pt x="127" y="8"/>
                    </a:lnTo>
                    <a:lnTo>
                      <a:pt x="142" y="6"/>
                    </a:lnTo>
                    <a:lnTo>
                      <a:pt x="154" y="6"/>
                    </a:lnTo>
                    <a:lnTo>
                      <a:pt x="161" y="4"/>
                    </a:lnTo>
                    <a:lnTo>
                      <a:pt x="167" y="2"/>
                    </a:lnTo>
                    <a:lnTo>
                      <a:pt x="169" y="0"/>
                    </a:lnTo>
                    <a:lnTo>
                      <a:pt x="163" y="0"/>
                    </a:lnTo>
                    <a:lnTo>
                      <a:pt x="161" y="2"/>
                    </a:lnTo>
                    <a:lnTo>
                      <a:pt x="156" y="4"/>
                    </a:lnTo>
                    <a:lnTo>
                      <a:pt x="148" y="6"/>
                    </a:lnTo>
                    <a:lnTo>
                      <a:pt x="136" y="6"/>
                    </a:lnTo>
                    <a:lnTo>
                      <a:pt x="123" y="8"/>
                    </a:lnTo>
                    <a:lnTo>
                      <a:pt x="108" y="10"/>
                    </a:lnTo>
                    <a:lnTo>
                      <a:pt x="88" y="10"/>
                    </a:lnTo>
                    <a:lnTo>
                      <a:pt x="67" y="10"/>
                    </a:lnTo>
                    <a:lnTo>
                      <a:pt x="46" y="12"/>
                    </a:lnTo>
                    <a:lnTo>
                      <a:pt x="23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" name="Freeform 223">
                <a:extLst>
                  <a:ext uri="{FF2B5EF4-FFF2-40B4-BE49-F238E27FC236}">
                    <a16:creationId xmlns:a16="http://schemas.microsoft.com/office/drawing/2014/main" id="{B322F01D-ED3D-4DA7-B614-09FAA8B780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2" cy="6"/>
              </a:xfrm>
              <a:custGeom>
                <a:avLst/>
                <a:gdLst>
                  <a:gd name="T0" fmla="*/ 0 w 163"/>
                  <a:gd name="T1" fmla="*/ 12 h 12"/>
                  <a:gd name="T2" fmla="*/ 23 w 163"/>
                  <a:gd name="T3" fmla="*/ 12 h 12"/>
                  <a:gd name="T4" fmla="*/ 46 w 163"/>
                  <a:gd name="T5" fmla="*/ 12 h 12"/>
                  <a:gd name="T6" fmla="*/ 67 w 163"/>
                  <a:gd name="T7" fmla="*/ 10 h 12"/>
                  <a:gd name="T8" fmla="*/ 88 w 163"/>
                  <a:gd name="T9" fmla="*/ 10 h 12"/>
                  <a:gd name="T10" fmla="*/ 108 w 163"/>
                  <a:gd name="T11" fmla="*/ 10 h 12"/>
                  <a:gd name="T12" fmla="*/ 123 w 163"/>
                  <a:gd name="T13" fmla="*/ 8 h 12"/>
                  <a:gd name="T14" fmla="*/ 136 w 163"/>
                  <a:gd name="T15" fmla="*/ 6 h 12"/>
                  <a:gd name="T16" fmla="*/ 148 w 163"/>
                  <a:gd name="T17" fmla="*/ 6 h 12"/>
                  <a:gd name="T18" fmla="*/ 156 w 163"/>
                  <a:gd name="T19" fmla="*/ 4 h 12"/>
                  <a:gd name="T20" fmla="*/ 161 w 163"/>
                  <a:gd name="T21" fmla="*/ 2 h 12"/>
                  <a:gd name="T22" fmla="*/ 163 w 163"/>
                  <a:gd name="T23" fmla="*/ 0 h 12"/>
                  <a:gd name="T24" fmla="*/ 158 w 163"/>
                  <a:gd name="T25" fmla="*/ 0 h 12"/>
                  <a:gd name="T26" fmla="*/ 156 w 163"/>
                  <a:gd name="T27" fmla="*/ 2 h 12"/>
                  <a:gd name="T28" fmla="*/ 150 w 163"/>
                  <a:gd name="T29" fmla="*/ 4 h 12"/>
                  <a:gd name="T30" fmla="*/ 140 w 163"/>
                  <a:gd name="T31" fmla="*/ 6 h 12"/>
                  <a:gd name="T32" fmla="*/ 127 w 163"/>
                  <a:gd name="T33" fmla="*/ 6 h 12"/>
                  <a:gd name="T34" fmla="*/ 111 w 163"/>
                  <a:gd name="T35" fmla="*/ 8 h 12"/>
                  <a:gd name="T36" fmla="*/ 92 w 163"/>
                  <a:gd name="T37" fmla="*/ 10 h 12"/>
                  <a:gd name="T38" fmla="*/ 71 w 163"/>
                  <a:gd name="T39" fmla="*/ 10 h 12"/>
                  <a:gd name="T40" fmla="*/ 50 w 163"/>
                  <a:gd name="T41" fmla="*/ 10 h 12"/>
                  <a:gd name="T42" fmla="*/ 25 w 163"/>
                  <a:gd name="T43" fmla="*/ 12 h 12"/>
                  <a:gd name="T44" fmla="*/ 0 w 163"/>
                  <a:gd name="T45" fmla="*/ 12 h 12"/>
                  <a:gd name="T46" fmla="*/ 0 w 163"/>
                  <a:gd name="T4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3" h="12">
                    <a:moveTo>
                      <a:pt x="0" y="12"/>
                    </a:moveTo>
                    <a:lnTo>
                      <a:pt x="23" y="12"/>
                    </a:lnTo>
                    <a:lnTo>
                      <a:pt x="46" y="12"/>
                    </a:lnTo>
                    <a:lnTo>
                      <a:pt x="67" y="10"/>
                    </a:lnTo>
                    <a:lnTo>
                      <a:pt x="88" y="10"/>
                    </a:lnTo>
                    <a:lnTo>
                      <a:pt x="108" y="10"/>
                    </a:lnTo>
                    <a:lnTo>
                      <a:pt x="123" y="8"/>
                    </a:lnTo>
                    <a:lnTo>
                      <a:pt x="136" y="6"/>
                    </a:lnTo>
                    <a:lnTo>
                      <a:pt x="148" y="6"/>
                    </a:lnTo>
                    <a:lnTo>
                      <a:pt x="156" y="4"/>
                    </a:lnTo>
                    <a:lnTo>
                      <a:pt x="161" y="2"/>
                    </a:lnTo>
                    <a:lnTo>
                      <a:pt x="163" y="0"/>
                    </a:lnTo>
                    <a:lnTo>
                      <a:pt x="158" y="0"/>
                    </a:lnTo>
                    <a:lnTo>
                      <a:pt x="156" y="2"/>
                    </a:lnTo>
                    <a:lnTo>
                      <a:pt x="150" y="4"/>
                    </a:lnTo>
                    <a:lnTo>
                      <a:pt x="140" y="6"/>
                    </a:lnTo>
                    <a:lnTo>
                      <a:pt x="127" y="6"/>
                    </a:lnTo>
                    <a:lnTo>
                      <a:pt x="111" y="8"/>
                    </a:lnTo>
                    <a:lnTo>
                      <a:pt x="92" y="10"/>
                    </a:lnTo>
                    <a:lnTo>
                      <a:pt x="71" y="10"/>
                    </a:lnTo>
                    <a:lnTo>
                      <a:pt x="50" y="10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" name="Freeform 224">
                <a:extLst>
                  <a:ext uri="{FF2B5EF4-FFF2-40B4-BE49-F238E27FC236}">
                    <a16:creationId xmlns:a16="http://schemas.microsoft.com/office/drawing/2014/main" id="{FB3EA857-81BA-4E33-B5CC-98197B5D93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9" cy="6"/>
              </a:xfrm>
              <a:custGeom>
                <a:avLst/>
                <a:gdLst>
                  <a:gd name="T0" fmla="*/ 0 w 158"/>
                  <a:gd name="T1" fmla="*/ 12 h 12"/>
                  <a:gd name="T2" fmla="*/ 25 w 158"/>
                  <a:gd name="T3" fmla="*/ 12 h 12"/>
                  <a:gd name="T4" fmla="*/ 50 w 158"/>
                  <a:gd name="T5" fmla="*/ 10 h 12"/>
                  <a:gd name="T6" fmla="*/ 71 w 158"/>
                  <a:gd name="T7" fmla="*/ 10 h 12"/>
                  <a:gd name="T8" fmla="*/ 92 w 158"/>
                  <a:gd name="T9" fmla="*/ 10 h 12"/>
                  <a:gd name="T10" fmla="*/ 111 w 158"/>
                  <a:gd name="T11" fmla="*/ 8 h 12"/>
                  <a:gd name="T12" fmla="*/ 127 w 158"/>
                  <a:gd name="T13" fmla="*/ 6 h 12"/>
                  <a:gd name="T14" fmla="*/ 140 w 158"/>
                  <a:gd name="T15" fmla="*/ 6 h 12"/>
                  <a:gd name="T16" fmla="*/ 150 w 158"/>
                  <a:gd name="T17" fmla="*/ 4 h 12"/>
                  <a:gd name="T18" fmla="*/ 156 w 158"/>
                  <a:gd name="T19" fmla="*/ 2 h 12"/>
                  <a:gd name="T20" fmla="*/ 158 w 158"/>
                  <a:gd name="T21" fmla="*/ 0 h 12"/>
                  <a:gd name="T22" fmla="*/ 152 w 158"/>
                  <a:gd name="T23" fmla="*/ 0 h 12"/>
                  <a:gd name="T24" fmla="*/ 150 w 158"/>
                  <a:gd name="T25" fmla="*/ 2 h 12"/>
                  <a:gd name="T26" fmla="*/ 144 w 158"/>
                  <a:gd name="T27" fmla="*/ 4 h 12"/>
                  <a:gd name="T28" fmla="*/ 134 w 158"/>
                  <a:gd name="T29" fmla="*/ 6 h 12"/>
                  <a:gd name="T30" fmla="*/ 123 w 158"/>
                  <a:gd name="T31" fmla="*/ 6 h 12"/>
                  <a:gd name="T32" fmla="*/ 108 w 158"/>
                  <a:gd name="T33" fmla="*/ 8 h 12"/>
                  <a:gd name="T34" fmla="*/ 88 w 158"/>
                  <a:gd name="T35" fmla="*/ 10 h 12"/>
                  <a:gd name="T36" fmla="*/ 69 w 158"/>
                  <a:gd name="T37" fmla="*/ 10 h 12"/>
                  <a:gd name="T38" fmla="*/ 48 w 158"/>
                  <a:gd name="T39" fmla="*/ 10 h 12"/>
                  <a:gd name="T40" fmla="*/ 25 w 158"/>
                  <a:gd name="T41" fmla="*/ 10 h 12"/>
                  <a:gd name="T42" fmla="*/ 0 w 158"/>
                  <a:gd name="T43" fmla="*/ 12 h 12"/>
                  <a:gd name="T44" fmla="*/ 0 w 158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8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0"/>
                    </a:lnTo>
                    <a:lnTo>
                      <a:pt x="71" y="10"/>
                    </a:lnTo>
                    <a:lnTo>
                      <a:pt x="92" y="10"/>
                    </a:lnTo>
                    <a:lnTo>
                      <a:pt x="111" y="8"/>
                    </a:lnTo>
                    <a:lnTo>
                      <a:pt x="127" y="6"/>
                    </a:lnTo>
                    <a:lnTo>
                      <a:pt x="140" y="6"/>
                    </a:lnTo>
                    <a:lnTo>
                      <a:pt x="150" y="4"/>
                    </a:lnTo>
                    <a:lnTo>
                      <a:pt x="156" y="2"/>
                    </a:lnTo>
                    <a:lnTo>
                      <a:pt x="158" y="0"/>
                    </a:lnTo>
                    <a:lnTo>
                      <a:pt x="152" y="0"/>
                    </a:lnTo>
                    <a:lnTo>
                      <a:pt x="150" y="2"/>
                    </a:lnTo>
                    <a:lnTo>
                      <a:pt x="144" y="4"/>
                    </a:lnTo>
                    <a:lnTo>
                      <a:pt x="134" y="6"/>
                    </a:lnTo>
                    <a:lnTo>
                      <a:pt x="123" y="6"/>
                    </a:lnTo>
                    <a:lnTo>
                      <a:pt x="108" y="8"/>
                    </a:lnTo>
                    <a:lnTo>
                      <a:pt x="88" y="10"/>
                    </a:lnTo>
                    <a:lnTo>
                      <a:pt x="69" y="10"/>
                    </a:lnTo>
                    <a:lnTo>
                      <a:pt x="48" y="10"/>
                    </a:lnTo>
                    <a:lnTo>
                      <a:pt x="25" y="10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" name="Freeform 225">
                <a:extLst>
                  <a:ext uri="{FF2B5EF4-FFF2-40B4-BE49-F238E27FC236}">
                    <a16:creationId xmlns:a16="http://schemas.microsoft.com/office/drawing/2014/main" id="{06B530F8-73CA-4730-A416-3055D3F6A3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6" cy="6"/>
              </a:xfrm>
              <a:custGeom>
                <a:avLst/>
                <a:gdLst>
                  <a:gd name="T0" fmla="*/ 0 w 152"/>
                  <a:gd name="T1" fmla="*/ 12 h 12"/>
                  <a:gd name="T2" fmla="*/ 25 w 152"/>
                  <a:gd name="T3" fmla="*/ 10 h 12"/>
                  <a:gd name="T4" fmla="*/ 48 w 152"/>
                  <a:gd name="T5" fmla="*/ 10 h 12"/>
                  <a:gd name="T6" fmla="*/ 69 w 152"/>
                  <a:gd name="T7" fmla="*/ 10 h 12"/>
                  <a:gd name="T8" fmla="*/ 88 w 152"/>
                  <a:gd name="T9" fmla="*/ 10 h 12"/>
                  <a:gd name="T10" fmla="*/ 108 w 152"/>
                  <a:gd name="T11" fmla="*/ 8 h 12"/>
                  <a:gd name="T12" fmla="*/ 123 w 152"/>
                  <a:gd name="T13" fmla="*/ 6 h 12"/>
                  <a:gd name="T14" fmla="*/ 134 w 152"/>
                  <a:gd name="T15" fmla="*/ 6 h 12"/>
                  <a:gd name="T16" fmla="*/ 144 w 152"/>
                  <a:gd name="T17" fmla="*/ 4 h 12"/>
                  <a:gd name="T18" fmla="*/ 150 w 152"/>
                  <a:gd name="T19" fmla="*/ 2 h 12"/>
                  <a:gd name="T20" fmla="*/ 152 w 152"/>
                  <a:gd name="T21" fmla="*/ 0 h 12"/>
                  <a:gd name="T22" fmla="*/ 146 w 152"/>
                  <a:gd name="T23" fmla="*/ 0 h 12"/>
                  <a:gd name="T24" fmla="*/ 144 w 152"/>
                  <a:gd name="T25" fmla="*/ 2 h 12"/>
                  <a:gd name="T26" fmla="*/ 138 w 152"/>
                  <a:gd name="T27" fmla="*/ 4 h 12"/>
                  <a:gd name="T28" fmla="*/ 129 w 152"/>
                  <a:gd name="T29" fmla="*/ 6 h 12"/>
                  <a:gd name="T30" fmla="*/ 117 w 152"/>
                  <a:gd name="T31" fmla="*/ 6 h 12"/>
                  <a:gd name="T32" fmla="*/ 104 w 152"/>
                  <a:gd name="T33" fmla="*/ 8 h 12"/>
                  <a:gd name="T34" fmla="*/ 86 w 152"/>
                  <a:gd name="T35" fmla="*/ 8 h 12"/>
                  <a:gd name="T36" fmla="*/ 67 w 152"/>
                  <a:gd name="T37" fmla="*/ 10 h 12"/>
                  <a:gd name="T38" fmla="*/ 46 w 152"/>
                  <a:gd name="T39" fmla="*/ 10 h 12"/>
                  <a:gd name="T40" fmla="*/ 23 w 152"/>
                  <a:gd name="T41" fmla="*/ 10 h 12"/>
                  <a:gd name="T42" fmla="*/ 0 w 152"/>
                  <a:gd name="T43" fmla="*/ 10 h 12"/>
                  <a:gd name="T44" fmla="*/ 0 w 152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2" h="12">
                    <a:moveTo>
                      <a:pt x="0" y="12"/>
                    </a:moveTo>
                    <a:lnTo>
                      <a:pt x="25" y="10"/>
                    </a:lnTo>
                    <a:lnTo>
                      <a:pt x="48" y="10"/>
                    </a:lnTo>
                    <a:lnTo>
                      <a:pt x="69" y="10"/>
                    </a:lnTo>
                    <a:lnTo>
                      <a:pt x="88" y="10"/>
                    </a:lnTo>
                    <a:lnTo>
                      <a:pt x="108" y="8"/>
                    </a:lnTo>
                    <a:lnTo>
                      <a:pt x="123" y="6"/>
                    </a:lnTo>
                    <a:lnTo>
                      <a:pt x="134" y="6"/>
                    </a:lnTo>
                    <a:lnTo>
                      <a:pt x="144" y="4"/>
                    </a:lnTo>
                    <a:lnTo>
                      <a:pt x="150" y="2"/>
                    </a:lnTo>
                    <a:lnTo>
                      <a:pt x="152" y="0"/>
                    </a:lnTo>
                    <a:lnTo>
                      <a:pt x="146" y="0"/>
                    </a:lnTo>
                    <a:lnTo>
                      <a:pt x="144" y="2"/>
                    </a:lnTo>
                    <a:lnTo>
                      <a:pt x="138" y="4"/>
                    </a:lnTo>
                    <a:lnTo>
                      <a:pt x="129" y="6"/>
                    </a:lnTo>
                    <a:lnTo>
                      <a:pt x="117" y="6"/>
                    </a:lnTo>
                    <a:lnTo>
                      <a:pt x="104" y="8"/>
                    </a:lnTo>
                    <a:lnTo>
                      <a:pt x="86" y="8"/>
                    </a:lnTo>
                    <a:lnTo>
                      <a:pt x="67" y="10"/>
                    </a:lnTo>
                    <a:lnTo>
                      <a:pt x="46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" name="Freeform 226">
                <a:extLst>
                  <a:ext uri="{FF2B5EF4-FFF2-40B4-BE49-F238E27FC236}">
                    <a16:creationId xmlns:a16="http://schemas.microsoft.com/office/drawing/2014/main" id="{FB42D46C-D3F3-4101-A9F1-B8061074C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3" cy="5"/>
              </a:xfrm>
              <a:custGeom>
                <a:avLst/>
                <a:gdLst>
                  <a:gd name="T0" fmla="*/ 0 w 146"/>
                  <a:gd name="T1" fmla="*/ 10 h 10"/>
                  <a:gd name="T2" fmla="*/ 23 w 146"/>
                  <a:gd name="T3" fmla="*/ 10 h 10"/>
                  <a:gd name="T4" fmla="*/ 46 w 146"/>
                  <a:gd name="T5" fmla="*/ 10 h 10"/>
                  <a:gd name="T6" fmla="*/ 67 w 146"/>
                  <a:gd name="T7" fmla="*/ 10 h 10"/>
                  <a:gd name="T8" fmla="*/ 86 w 146"/>
                  <a:gd name="T9" fmla="*/ 8 h 10"/>
                  <a:gd name="T10" fmla="*/ 104 w 146"/>
                  <a:gd name="T11" fmla="*/ 8 h 10"/>
                  <a:gd name="T12" fmla="*/ 117 w 146"/>
                  <a:gd name="T13" fmla="*/ 6 h 10"/>
                  <a:gd name="T14" fmla="*/ 129 w 146"/>
                  <a:gd name="T15" fmla="*/ 6 h 10"/>
                  <a:gd name="T16" fmla="*/ 138 w 146"/>
                  <a:gd name="T17" fmla="*/ 4 h 10"/>
                  <a:gd name="T18" fmla="*/ 144 w 146"/>
                  <a:gd name="T19" fmla="*/ 2 h 10"/>
                  <a:gd name="T20" fmla="*/ 146 w 146"/>
                  <a:gd name="T21" fmla="*/ 0 h 10"/>
                  <a:gd name="T22" fmla="*/ 140 w 146"/>
                  <a:gd name="T23" fmla="*/ 0 h 10"/>
                  <a:gd name="T24" fmla="*/ 138 w 146"/>
                  <a:gd name="T25" fmla="*/ 2 h 10"/>
                  <a:gd name="T26" fmla="*/ 133 w 146"/>
                  <a:gd name="T27" fmla="*/ 4 h 10"/>
                  <a:gd name="T28" fmla="*/ 125 w 146"/>
                  <a:gd name="T29" fmla="*/ 4 h 10"/>
                  <a:gd name="T30" fmla="*/ 113 w 146"/>
                  <a:gd name="T31" fmla="*/ 6 h 10"/>
                  <a:gd name="T32" fmla="*/ 98 w 146"/>
                  <a:gd name="T33" fmla="*/ 8 h 10"/>
                  <a:gd name="T34" fmla="*/ 83 w 146"/>
                  <a:gd name="T35" fmla="*/ 8 h 10"/>
                  <a:gd name="T36" fmla="*/ 63 w 146"/>
                  <a:gd name="T37" fmla="*/ 10 h 10"/>
                  <a:gd name="T38" fmla="*/ 44 w 146"/>
                  <a:gd name="T39" fmla="*/ 10 h 10"/>
                  <a:gd name="T40" fmla="*/ 23 w 146"/>
                  <a:gd name="T41" fmla="*/ 10 h 10"/>
                  <a:gd name="T42" fmla="*/ 0 w 146"/>
                  <a:gd name="T43" fmla="*/ 10 h 10"/>
                  <a:gd name="T44" fmla="*/ 0 w 146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6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6" y="10"/>
                    </a:lnTo>
                    <a:lnTo>
                      <a:pt x="67" y="10"/>
                    </a:lnTo>
                    <a:lnTo>
                      <a:pt x="86" y="8"/>
                    </a:lnTo>
                    <a:lnTo>
                      <a:pt x="104" y="8"/>
                    </a:lnTo>
                    <a:lnTo>
                      <a:pt x="117" y="6"/>
                    </a:lnTo>
                    <a:lnTo>
                      <a:pt x="129" y="6"/>
                    </a:lnTo>
                    <a:lnTo>
                      <a:pt x="138" y="4"/>
                    </a:lnTo>
                    <a:lnTo>
                      <a:pt x="144" y="2"/>
                    </a:lnTo>
                    <a:lnTo>
                      <a:pt x="146" y="0"/>
                    </a:lnTo>
                    <a:lnTo>
                      <a:pt x="140" y="0"/>
                    </a:lnTo>
                    <a:lnTo>
                      <a:pt x="138" y="2"/>
                    </a:lnTo>
                    <a:lnTo>
                      <a:pt x="133" y="4"/>
                    </a:lnTo>
                    <a:lnTo>
                      <a:pt x="125" y="4"/>
                    </a:lnTo>
                    <a:lnTo>
                      <a:pt x="113" y="6"/>
                    </a:lnTo>
                    <a:lnTo>
                      <a:pt x="98" y="8"/>
                    </a:lnTo>
                    <a:lnTo>
                      <a:pt x="83" y="8"/>
                    </a:lnTo>
                    <a:lnTo>
                      <a:pt x="63" y="10"/>
                    </a:lnTo>
                    <a:lnTo>
                      <a:pt x="44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E6E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" name="Freeform 227">
                <a:extLst>
                  <a:ext uri="{FF2B5EF4-FFF2-40B4-BE49-F238E27FC236}">
                    <a16:creationId xmlns:a16="http://schemas.microsoft.com/office/drawing/2014/main" id="{2B429EA3-4925-4FB2-BF5C-B2208E6F5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0" cy="5"/>
              </a:xfrm>
              <a:custGeom>
                <a:avLst/>
                <a:gdLst>
                  <a:gd name="T0" fmla="*/ 0 w 140"/>
                  <a:gd name="T1" fmla="*/ 10 h 10"/>
                  <a:gd name="T2" fmla="*/ 23 w 140"/>
                  <a:gd name="T3" fmla="*/ 10 h 10"/>
                  <a:gd name="T4" fmla="*/ 44 w 140"/>
                  <a:gd name="T5" fmla="*/ 10 h 10"/>
                  <a:gd name="T6" fmla="*/ 63 w 140"/>
                  <a:gd name="T7" fmla="*/ 10 h 10"/>
                  <a:gd name="T8" fmla="*/ 83 w 140"/>
                  <a:gd name="T9" fmla="*/ 8 h 10"/>
                  <a:gd name="T10" fmla="*/ 98 w 140"/>
                  <a:gd name="T11" fmla="*/ 8 h 10"/>
                  <a:gd name="T12" fmla="*/ 113 w 140"/>
                  <a:gd name="T13" fmla="*/ 6 h 10"/>
                  <a:gd name="T14" fmla="*/ 125 w 140"/>
                  <a:gd name="T15" fmla="*/ 4 h 10"/>
                  <a:gd name="T16" fmla="*/ 133 w 140"/>
                  <a:gd name="T17" fmla="*/ 4 h 10"/>
                  <a:gd name="T18" fmla="*/ 138 w 140"/>
                  <a:gd name="T19" fmla="*/ 2 h 10"/>
                  <a:gd name="T20" fmla="*/ 140 w 140"/>
                  <a:gd name="T21" fmla="*/ 0 h 10"/>
                  <a:gd name="T22" fmla="*/ 134 w 140"/>
                  <a:gd name="T23" fmla="*/ 0 h 10"/>
                  <a:gd name="T24" fmla="*/ 133 w 140"/>
                  <a:gd name="T25" fmla="*/ 2 h 10"/>
                  <a:gd name="T26" fmla="*/ 127 w 140"/>
                  <a:gd name="T27" fmla="*/ 4 h 10"/>
                  <a:gd name="T28" fmla="*/ 119 w 140"/>
                  <a:gd name="T29" fmla="*/ 4 h 10"/>
                  <a:gd name="T30" fmla="*/ 108 w 140"/>
                  <a:gd name="T31" fmla="*/ 6 h 10"/>
                  <a:gd name="T32" fmla="*/ 94 w 140"/>
                  <a:gd name="T33" fmla="*/ 8 h 10"/>
                  <a:gd name="T34" fmla="*/ 79 w 140"/>
                  <a:gd name="T35" fmla="*/ 8 h 10"/>
                  <a:gd name="T36" fmla="*/ 61 w 140"/>
                  <a:gd name="T37" fmla="*/ 8 h 10"/>
                  <a:gd name="T38" fmla="*/ 42 w 140"/>
                  <a:gd name="T39" fmla="*/ 10 h 10"/>
                  <a:gd name="T40" fmla="*/ 21 w 140"/>
                  <a:gd name="T41" fmla="*/ 10 h 10"/>
                  <a:gd name="T42" fmla="*/ 0 w 140"/>
                  <a:gd name="T43" fmla="*/ 10 h 10"/>
                  <a:gd name="T44" fmla="*/ 0 w 140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0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4" y="10"/>
                    </a:lnTo>
                    <a:lnTo>
                      <a:pt x="63" y="10"/>
                    </a:lnTo>
                    <a:lnTo>
                      <a:pt x="83" y="8"/>
                    </a:lnTo>
                    <a:lnTo>
                      <a:pt x="98" y="8"/>
                    </a:lnTo>
                    <a:lnTo>
                      <a:pt x="113" y="6"/>
                    </a:lnTo>
                    <a:lnTo>
                      <a:pt x="125" y="4"/>
                    </a:lnTo>
                    <a:lnTo>
                      <a:pt x="133" y="4"/>
                    </a:lnTo>
                    <a:lnTo>
                      <a:pt x="138" y="2"/>
                    </a:lnTo>
                    <a:lnTo>
                      <a:pt x="140" y="0"/>
                    </a:lnTo>
                    <a:lnTo>
                      <a:pt x="134" y="0"/>
                    </a:lnTo>
                    <a:lnTo>
                      <a:pt x="133" y="2"/>
                    </a:lnTo>
                    <a:lnTo>
                      <a:pt x="127" y="4"/>
                    </a:lnTo>
                    <a:lnTo>
                      <a:pt x="119" y="4"/>
                    </a:lnTo>
                    <a:lnTo>
                      <a:pt x="108" y="6"/>
                    </a:lnTo>
                    <a:lnTo>
                      <a:pt x="94" y="8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" name="Freeform 228">
                <a:extLst>
                  <a:ext uri="{FF2B5EF4-FFF2-40B4-BE49-F238E27FC236}">
                    <a16:creationId xmlns:a16="http://schemas.microsoft.com/office/drawing/2014/main" id="{AD0D0D35-CBDC-4C68-BC6A-E32076E813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7" cy="5"/>
              </a:xfrm>
              <a:custGeom>
                <a:avLst/>
                <a:gdLst>
                  <a:gd name="T0" fmla="*/ 0 w 134"/>
                  <a:gd name="T1" fmla="*/ 10 h 10"/>
                  <a:gd name="T2" fmla="*/ 21 w 134"/>
                  <a:gd name="T3" fmla="*/ 10 h 10"/>
                  <a:gd name="T4" fmla="*/ 42 w 134"/>
                  <a:gd name="T5" fmla="*/ 10 h 10"/>
                  <a:gd name="T6" fmla="*/ 61 w 134"/>
                  <a:gd name="T7" fmla="*/ 8 h 10"/>
                  <a:gd name="T8" fmla="*/ 79 w 134"/>
                  <a:gd name="T9" fmla="*/ 8 h 10"/>
                  <a:gd name="T10" fmla="*/ 94 w 134"/>
                  <a:gd name="T11" fmla="*/ 8 h 10"/>
                  <a:gd name="T12" fmla="*/ 108 w 134"/>
                  <a:gd name="T13" fmla="*/ 6 h 10"/>
                  <a:gd name="T14" fmla="*/ 119 w 134"/>
                  <a:gd name="T15" fmla="*/ 4 h 10"/>
                  <a:gd name="T16" fmla="*/ 127 w 134"/>
                  <a:gd name="T17" fmla="*/ 4 h 10"/>
                  <a:gd name="T18" fmla="*/ 133 w 134"/>
                  <a:gd name="T19" fmla="*/ 2 h 10"/>
                  <a:gd name="T20" fmla="*/ 134 w 134"/>
                  <a:gd name="T21" fmla="*/ 0 h 10"/>
                  <a:gd name="T22" fmla="*/ 129 w 134"/>
                  <a:gd name="T23" fmla="*/ 0 h 10"/>
                  <a:gd name="T24" fmla="*/ 127 w 134"/>
                  <a:gd name="T25" fmla="*/ 2 h 10"/>
                  <a:gd name="T26" fmla="*/ 121 w 134"/>
                  <a:gd name="T27" fmla="*/ 4 h 10"/>
                  <a:gd name="T28" fmla="*/ 113 w 134"/>
                  <a:gd name="T29" fmla="*/ 4 h 10"/>
                  <a:gd name="T30" fmla="*/ 104 w 134"/>
                  <a:gd name="T31" fmla="*/ 6 h 10"/>
                  <a:gd name="T32" fmla="*/ 90 w 134"/>
                  <a:gd name="T33" fmla="*/ 6 h 10"/>
                  <a:gd name="T34" fmla="*/ 75 w 134"/>
                  <a:gd name="T35" fmla="*/ 8 h 10"/>
                  <a:gd name="T36" fmla="*/ 58 w 134"/>
                  <a:gd name="T37" fmla="*/ 8 h 10"/>
                  <a:gd name="T38" fmla="*/ 40 w 134"/>
                  <a:gd name="T39" fmla="*/ 10 h 10"/>
                  <a:gd name="T40" fmla="*/ 21 w 134"/>
                  <a:gd name="T41" fmla="*/ 10 h 10"/>
                  <a:gd name="T42" fmla="*/ 0 w 134"/>
                  <a:gd name="T43" fmla="*/ 10 h 10"/>
                  <a:gd name="T44" fmla="*/ 0 w 134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4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2" y="10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8"/>
                    </a:lnTo>
                    <a:lnTo>
                      <a:pt x="108" y="6"/>
                    </a:lnTo>
                    <a:lnTo>
                      <a:pt x="119" y="4"/>
                    </a:lnTo>
                    <a:lnTo>
                      <a:pt x="127" y="4"/>
                    </a:lnTo>
                    <a:lnTo>
                      <a:pt x="133" y="2"/>
                    </a:lnTo>
                    <a:lnTo>
                      <a:pt x="134" y="0"/>
                    </a:lnTo>
                    <a:lnTo>
                      <a:pt x="129" y="0"/>
                    </a:lnTo>
                    <a:lnTo>
                      <a:pt x="127" y="2"/>
                    </a:lnTo>
                    <a:lnTo>
                      <a:pt x="121" y="4"/>
                    </a:lnTo>
                    <a:lnTo>
                      <a:pt x="113" y="4"/>
                    </a:lnTo>
                    <a:lnTo>
                      <a:pt x="104" y="6"/>
                    </a:lnTo>
                    <a:lnTo>
                      <a:pt x="90" y="6"/>
                    </a:lnTo>
                    <a:lnTo>
                      <a:pt x="75" y="8"/>
                    </a:lnTo>
                    <a:lnTo>
                      <a:pt x="58" y="8"/>
                    </a:lnTo>
                    <a:lnTo>
                      <a:pt x="40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" name="Freeform 229">
                <a:extLst>
                  <a:ext uri="{FF2B5EF4-FFF2-40B4-BE49-F238E27FC236}">
                    <a16:creationId xmlns:a16="http://schemas.microsoft.com/office/drawing/2014/main" id="{6C36B502-09E2-490C-BB40-80E4DE007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4" cy="5"/>
              </a:xfrm>
              <a:custGeom>
                <a:avLst/>
                <a:gdLst>
                  <a:gd name="T0" fmla="*/ 0 w 129"/>
                  <a:gd name="T1" fmla="*/ 10 h 10"/>
                  <a:gd name="T2" fmla="*/ 21 w 129"/>
                  <a:gd name="T3" fmla="*/ 10 h 10"/>
                  <a:gd name="T4" fmla="*/ 40 w 129"/>
                  <a:gd name="T5" fmla="*/ 10 h 10"/>
                  <a:gd name="T6" fmla="*/ 58 w 129"/>
                  <a:gd name="T7" fmla="*/ 8 h 10"/>
                  <a:gd name="T8" fmla="*/ 75 w 129"/>
                  <a:gd name="T9" fmla="*/ 8 h 10"/>
                  <a:gd name="T10" fmla="*/ 90 w 129"/>
                  <a:gd name="T11" fmla="*/ 6 h 10"/>
                  <a:gd name="T12" fmla="*/ 104 w 129"/>
                  <a:gd name="T13" fmla="*/ 6 h 10"/>
                  <a:gd name="T14" fmla="*/ 113 w 129"/>
                  <a:gd name="T15" fmla="*/ 4 h 10"/>
                  <a:gd name="T16" fmla="*/ 121 w 129"/>
                  <a:gd name="T17" fmla="*/ 4 h 10"/>
                  <a:gd name="T18" fmla="*/ 127 w 129"/>
                  <a:gd name="T19" fmla="*/ 2 h 10"/>
                  <a:gd name="T20" fmla="*/ 129 w 129"/>
                  <a:gd name="T21" fmla="*/ 0 h 10"/>
                  <a:gd name="T22" fmla="*/ 123 w 129"/>
                  <a:gd name="T23" fmla="*/ 0 h 10"/>
                  <a:gd name="T24" fmla="*/ 121 w 129"/>
                  <a:gd name="T25" fmla="*/ 2 h 10"/>
                  <a:gd name="T26" fmla="*/ 115 w 129"/>
                  <a:gd name="T27" fmla="*/ 4 h 10"/>
                  <a:gd name="T28" fmla="*/ 106 w 129"/>
                  <a:gd name="T29" fmla="*/ 4 h 10"/>
                  <a:gd name="T30" fmla="*/ 94 w 129"/>
                  <a:gd name="T31" fmla="*/ 6 h 10"/>
                  <a:gd name="T32" fmla="*/ 79 w 129"/>
                  <a:gd name="T33" fmla="*/ 8 h 10"/>
                  <a:gd name="T34" fmla="*/ 61 w 129"/>
                  <a:gd name="T35" fmla="*/ 8 h 10"/>
                  <a:gd name="T36" fmla="*/ 42 w 129"/>
                  <a:gd name="T37" fmla="*/ 8 h 10"/>
                  <a:gd name="T38" fmla="*/ 21 w 129"/>
                  <a:gd name="T39" fmla="*/ 8 h 10"/>
                  <a:gd name="T40" fmla="*/ 0 w 129"/>
                  <a:gd name="T41" fmla="*/ 10 h 10"/>
                  <a:gd name="T42" fmla="*/ 0 w 129"/>
                  <a:gd name="T4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9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0" y="10"/>
                    </a:lnTo>
                    <a:lnTo>
                      <a:pt x="58" y="8"/>
                    </a:lnTo>
                    <a:lnTo>
                      <a:pt x="75" y="8"/>
                    </a:lnTo>
                    <a:lnTo>
                      <a:pt x="90" y="6"/>
                    </a:lnTo>
                    <a:lnTo>
                      <a:pt x="104" y="6"/>
                    </a:lnTo>
                    <a:lnTo>
                      <a:pt x="113" y="4"/>
                    </a:lnTo>
                    <a:lnTo>
                      <a:pt x="121" y="4"/>
                    </a:lnTo>
                    <a:lnTo>
                      <a:pt x="127" y="2"/>
                    </a:lnTo>
                    <a:lnTo>
                      <a:pt x="129" y="0"/>
                    </a:lnTo>
                    <a:lnTo>
                      <a:pt x="123" y="0"/>
                    </a:lnTo>
                    <a:lnTo>
                      <a:pt x="121" y="2"/>
                    </a:lnTo>
                    <a:lnTo>
                      <a:pt x="115" y="4"/>
                    </a:lnTo>
                    <a:lnTo>
                      <a:pt x="106" y="4"/>
                    </a:lnTo>
                    <a:lnTo>
                      <a:pt x="94" y="6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8"/>
                    </a:lnTo>
                    <a:lnTo>
                      <a:pt x="21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" name="Freeform 230">
                <a:extLst>
                  <a:ext uri="{FF2B5EF4-FFF2-40B4-BE49-F238E27FC236}">
                    <a16:creationId xmlns:a16="http://schemas.microsoft.com/office/drawing/2014/main" id="{FB6EB59E-2E3D-440B-80A7-5F31931AF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1" cy="5"/>
              </a:xfrm>
              <a:custGeom>
                <a:avLst/>
                <a:gdLst>
                  <a:gd name="T0" fmla="*/ 0 w 123"/>
                  <a:gd name="T1" fmla="*/ 10 h 10"/>
                  <a:gd name="T2" fmla="*/ 21 w 123"/>
                  <a:gd name="T3" fmla="*/ 8 h 10"/>
                  <a:gd name="T4" fmla="*/ 42 w 123"/>
                  <a:gd name="T5" fmla="*/ 8 h 10"/>
                  <a:gd name="T6" fmla="*/ 61 w 123"/>
                  <a:gd name="T7" fmla="*/ 8 h 10"/>
                  <a:gd name="T8" fmla="*/ 79 w 123"/>
                  <a:gd name="T9" fmla="*/ 8 h 10"/>
                  <a:gd name="T10" fmla="*/ 94 w 123"/>
                  <a:gd name="T11" fmla="*/ 6 h 10"/>
                  <a:gd name="T12" fmla="*/ 106 w 123"/>
                  <a:gd name="T13" fmla="*/ 4 h 10"/>
                  <a:gd name="T14" fmla="*/ 115 w 123"/>
                  <a:gd name="T15" fmla="*/ 4 h 10"/>
                  <a:gd name="T16" fmla="*/ 121 w 123"/>
                  <a:gd name="T17" fmla="*/ 2 h 10"/>
                  <a:gd name="T18" fmla="*/ 123 w 123"/>
                  <a:gd name="T19" fmla="*/ 0 h 10"/>
                  <a:gd name="T20" fmla="*/ 117 w 123"/>
                  <a:gd name="T21" fmla="*/ 0 h 10"/>
                  <a:gd name="T22" fmla="*/ 115 w 123"/>
                  <a:gd name="T23" fmla="*/ 2 h 10"/>
                  <a:gd name="T24" fmla="*/ 109 w 123"/>
                  <a:gd name="T25" fmla="*/ 4 h 10"/>
                  <a:gd name="T26" fmla="*/ 102 w 123"/>
                  <a:gd name="T27" fmla="*/ 4 h 10"/>
                  <a:gd name="T28" fmla="*/ 90 w 123"/>
                  <a:gd name="T29" fmla="*/ 6 h 10"/>
                  <a:gd name="T30" fmla="*/ 75 w 123"/>
                  <a:gd name="T31" fmla="*/ 6 h 10"/>
                  <a:gd name="T32" fmla="*/ 59 w 123"/>
                  <a:gd name="T33" fmla="*/ 8 h 10"/>
                  <a:gd name="T34" fmla="*/ 40 w 123"/>
                  <a:gd name="T35" fmla="*/ 8 h 10"/>
                  <a:gd name="T36" fmla="*/ 21 w 123"/>
                  <a:gd name="T37" fmla="*/ 8 h 10"/>
                  <a:gd name="T38" fmla="*/ 0 w 123"/>
                  <a:gd name="T39" fmla="*/ 8 h 10"/>
                  <a:gd name="T40" fmla="*/ 0 w 123"/>
                  <a:gd name="T4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3" h="10">
                    <a:moveTo>
                      <a:pt x="0" y="10"/>
                    </a:moveTo>
                    <a:lnTo>
                      <a:pt x="21" y="8"/>
                    </a:lnTo>
                    <a:lnTo>
                      <a:pt x="42" y="8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6"/>
                    </a:lnTo>
                    <a:lnTo>
                      <a:pt x="106" y="4"/>
                    </a:lnTo>
                    <a:lnTo>
                      <a:pt x="115" y="4"/>
                    </a:lnTo>
                    <a:lnTo>
                      <a:pt x="121" y="2"/>
                    </a:lnTo>
                    <a:lnTo>
                      <a:pt x="123" y="0"/>
                    </a:lnTo>
                    <a:lnTo>
                      <a:pt x="117" y="0"/>
                    </a:lnTo>
                    <a:lnTo>
                      <a:pt x="115" y="2"/>
                    </a:lnTo>
                    <a:lnTo>
                      <a:pt x="109" y="4"/>
                    </a:lnTo>
                    <a:lnTo>
                      <a:pt x="102" y="4"/>
                    </a:lnTo>
                    <a:lnTo>
                      <a:pt x="90" y="6"/>
                    </a:lnTo>
                    <a:lnTo>
                      <a:pt x="75" y="6"/>
                    </a:lnTo>
                    <a:lnTo>
                      <a:pt x="59" y="8"/>
                    </a:lnTo>
                    <a:lnTo>
                      <a:pt x="40" y="8"/>
                    </a:lnTo>
                    <a:lnTo>
                      <a:pt x="21" y="8"/>
                    </a:lnTo>
                    <a:lnTo>
                      <a:pt x="0" y="8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" name="Freeform 231">
                <a:extLst>
                  <a:ext uri="{FF2B5EF4-FFF2-40B4-BE49-F238E27FC236}">
                    <a16:creationId xmlns:a16="http://schemas.microsoft.com/office/drawing/2014/main" id="{2FA6AFBA-4D4F-400C-834C-00AA39323D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9" cy="4"/>
              </a:xfrm>
              <a:custGeom>
                <a:avLst/>
                <a:gdLst>
                  <a:gd name="T0" fmla="*/ 0 w 117"/>
                  <a:gd name="T1" fmla="*/ 8 h 8"/>
                  <a:gd name="T2" fmla="*/ 21 w 117"/>
                  <a:gd name="T3" fmla="*/ 8 h 8"/>
                  <a:gd name="T4" fmla="*/ 40 w 117"/>
                  <a:gd name="T5" fmla="*/ 8 h 8"/>
                  <a:gd name="T6" fmla="*/ 59 w 117"/>
                  <a:gd name="T7" fmla="*/ 8 h 8"/>
                  <a:gd name="T8" fmla="*/ 75 w 117"/>
                  <a:gd name="T9" fmla="*/ 6 h 8"/>
                  <a:gd name="T10" fmla="*/ 90 w 117"/>
                  <a:gd name="T11" fmla="*/ 6 h 8"/>
                  <a:gd name="T12" fmla="*/ 102 w 117"/>
                  <a:gd name="T13" fmla="*/ 4 h 8"/>
                  <a:gd name="T14" fmla="*/ 109 w 117"/>
                  <a:gd name="T15" fmla="*/ 4 h 8"/>
                  <a:gd name="T16" fmla="*/ 115 w 117"/>
                  <a:gd name="T17" fmla="*/ 2 h 8"/>
                  <a:gd name="T18" fmla="*/ 117 w 117"/>
                  <a:gd name="T19" fmla="*/ 0 h 8"/>
                  <a:gd name="T20" fmla="*/ 111 w 117"/>
                  <a:gd name="T21" fmla="*/ 0 h 8"/>
                  <a:gd name="T22" fmla="*/ 109 w 117"/>
                  <a:gd name="T23" fmla="*/ 2 h 8"/>
                  <a:gd name="T24" fmla="*/ 104 w 117"/>
                  <a:gd name="T25" fmla="*/ 4 h 8"/>
                  <a:gd name="T26" fmla="*/ 96 w 117"/>
                  <a:gd name="T27" fmla="*/ 4 h 8"/>
                  <a:gd name="T28" fmla="*/ 84 w 117"/>
                  <a:gd name="T29" fmla="*/ 6 h 8"/>
                  <a:gd name="T30" fmla="*/ 71 w 117"/>
                  <a:gd name="T31" fmla="*/ 6 h 8"/>
                  <a:gd name="T32" fmla="*/ 56 w 117"/>
                  <a:gd name="T33" fmla="*/ 8 h 8"/>
                  <a:gd name="T34" fmla="*/ 38 w 117"/>
                  <a:gd name="T35" fmla="*/ 8 h 8"/>
                  <a:gd name="T36" fmla="*/ 19 w 117"/>
                  <a:gd name="T37" fmla="*/ 8 h 8"/>
                  <a:gd name="T38" fmla="*/ 0 w 117"/>
                  <a:gd name="T39" fmla="*/ 8 h 8"/>
                  <a:gd name="T40" fmla="*/ 0 w 117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7" h="8">
                    <a:moveTo>
                      <a:pt x="0" y="8"/>
                    </a:moveTo>
                    <a:lnTo>
                      <a:pt x="21" y="8"/>
                    </a:lnTo>
                    <a:lnTo>
                      <a:pt x="40" y="8"/>
                    </a:lnTo>
                    <a:lnTo>
                      <a:pt x="59" y="8"/>
                    </a:lnTo>
                    <a:lnTo>
                      <a:pt x="75" y="6"/>
                    </a:lnTo>
                    <a:lnTo>
                      <a:pt x="90" y="6"/>
                    </a:lnTo>
                    <a:lnTo>
                      <a:pt x="102" y="4"/>
                    </a:lnTo>
                    <a:lnTo>
                      <a:pt x="109" y="4"/>
                    </a:lnTo>
                    <a:lnTo>
                      <a:pt x="115" y="2"/>
                    </a:lnTo>
                    <a:lnTo>
                      <a:pt x="117" y="0"/>
                    </a:lnTo>
                    <a:lnTo>
                      <a:pt x="111" y="0"/>
                    </a:lnTo>
                    <a:lnTo>
                      <a:pt x="109" y="2"/>
                    </a:lnTo>
                    <a:lnTo>
                      <a:pt x="104" y="4"/>
                    </a:lnTo>
                    <a:lnTo>
                      <a:pt x="96" y="4"/>
                    </a:lnTo>
                    <a:lnTo>
                      <a:pt x="84" y="6"/>
                    </a:lnTo>
                    <a:lnTo>
                      <a:pt x="71" y="6"/>
                    </a:lnTo>
                    <a:lnTo>
                      <a:pt x="56" y="8"/>
                    </a:lnTo>
                    <a:lnTo>
                      <a:pt x="38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" name="Freeform 232">
                <a:extLst>
                  <a:ext uri="{FF2B5EF4-FFF2-40B4-BE49-F238E27FC236}">
                    <a16:creationId xmlns:a16="http://schemas.microsoft.com/office/drawing/2014/main" id="{86546554-484F-435C-BFBA-7362B31F5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6" cy="4"/>
              </a:xfrm>
              <a:custGeom>
                <a:avLst/>
                <a:gdLst>
                  <a:gd name="T0" fmla="*/ 0 w 111"/>
                  <a:gd name="T1" fmla="*/ 8 h 8"/>
                  <a:gd name="T2" fmla="*/ 19 w 111"/>
                  <a:gd name="T3" fmla="*/ 8 h 8"/>
                  <a:gd name="T4" fmla="*/ 38 w 111"/>
                  <a:gd name="T5" fmla="*/ 8 h 8"/>
                  <a:gd name="T6" fmla="*/ 56 w 111"/>
                  <a:gd name="T7" fmla="*/ 8 h 8"/>
                  <a:gd name="T8" fmla="*/ 71 w 111"/>
                  <a:gd name="T9" fmla="*/ 6 h 8"/>
                  <a:gd name="T10" fmla="*/ 84 w 111"/>
                  <a:gd name="T11" fmla="*/ 6 h 8"/>
                  <a:gd name="T12" fmla="*/ 96 w 111"/>
                  <a:gd name="T13" fmla="*/ 4 h 8"/>
                  <a:gd name="T14" fmla="*/ 104 w 111"/>
                  <a:gd name="T15" fmla="*/ 4 h 8"/>
                  <a:gd name="T16" fmla="*/ 109 w 111"/>
                  <a:gd name="T17" fmla="*/ 2 h 8"/>
                  <a:gd name="T18" fmla="*/ 111 w 111"/>
                  <a:gd name="T19" fmla="*/ 0 h 8"/>
                  <a:gd name="T20" fmla="*/ 106 w 111"/>
                  <a:gd name="T21" fmla="*/ 0 h 8"/>
                  <a:gd name="T22" fmla="*/ 104 w 111"/>
                  <a:gd name="T23" fmla="*/ 2 h 8"/>
                  <a:gd name="T24" fmla="*/ 98 w 111"/>
                  <a:gd name="T25" fmla="*/ 2 h 8"/>
                  <a:gd name="T26" fmla="*/ 90 w 111"/>
                  <a:gd name="T27" fmla="*/ 4 h 8"/>
                  <a:gd name="T28" fmla="*/ 81 w 111"/>
                  <a:gd name="T29" fmla="*/ 6 h 8"/>
                  <a:gd name="T30" fmla="*/ 67 w 111"/>
                  <a:gd name="T31" fmla="*/ 6 h 8"/>
                  <a:gd name="T32" fmla="*/ 54 w 111"/>
                  <a:gd name="T33" fmla="*/ 6 h 8"/>
                  <a:gd name="T34" fmla="*/ 36 w 111"/>
                  <a:gd name="T35" fmla="*/ 8 h 8"/>
                  <a:gd name="T36" fmla="*/ 19 w 111"/>
                  <a:gd name="T37" fmla="*/ 8 h 8"/>
                  <a:gd name="T38" fmla="*/ 0 w 111"/>
                  <a:gd name="T39" fmla="*/ 8 h 8"/>
                  <a:gd name="T40" fmla="*/ 0 w 111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8"/>
                    </a:lnTo>
                    <a:lnTo>
                      <a:pt x="56" y="8"/>
                    </a:lnTo>
                    <a:lnTo>
                      <a:pt x="71" y="6"/>
                    </a:lnTo>
                    <a:lnTo>
                      <a:pt x="84" y="6"/>
                    </a:lnTo>
                    <a:lnTo>
                      <a:pt x="96" y="4"/>
                    </a:lnTo>
                    <a:lnTo>
                      <a:pt x="104" y="4"/>
                    </a:lnTo>
                    <a:lnTo>
                      <a:pt x="109" y="2"/>
                    </a:lnTo>
                    <a:lnTo>
                      <a:pt x="111" y="0"/>
                    </a:lnTo>
                    <a:lnTo>
                      <a:pt x="106" y="0"/>
                    </a:lnTo>
                    <a:lnTo>
                      <a:pt x="104" y="2"/>
                    </a:lnTo>
                    <a:lnTo>
                      <a:pt x="98" y="2"/>
                    </a:lnTo>
                    <a:lnTo>
                      <a:pt x="90" y="4"/>
                    </a:lnTo>
                    <a:lnTo>
                      <a:pt x="81" y="6"/>
                    </a:lnTo>
                    <a:lnTo>
                      <a:pt x="67" y="6"/>
                    </a:lnTo>
                    <a:lnTo>
                      <a:pt x="54" y="6"/>
                    </a:lnTo>
                    <a:lnTo>
                      <a:pt x="36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A6A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" name="Freeform 233">
                <a:extLst>
                  <a:ext uri="{FF2B5EF4-FFF2-40B4-BE49-F238E27FC236}">
                    <a16:creationId xmlns:a16="http://schemas.microsoft.com/office/drawing/2014/main" id="{4F7FB6AC-9621-474B-A159-31054221F0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3" cy="4"/>
              </a:xfrm>
              <a:custGeom>
                <a:avLst/>
                <a:gdLst>
                  <a:gd name="T0" fmla="*/ 0 w 106"/>
                  <a:gd name="T1" fmla="*/ 8 h 8"/>
                  <a:gd name="T2" fmla="*/ 19 w 106"/>
                  <a:gd name="T3" fmla="*/ 8 h 8"/>
                  <a:gd name="T4" fmla="*/ 36 w 106"/>
                  <a:gd name="T5" fmla="*/ 8 h 8"/>
                  <a:gd name="T6" fmla="*/ 54 w 106"/>
                  <a:gd name="T7" fmla="*/ 6 h 8"/>
                  <a:gd name="T8" fmla="*/ 67 w 106"/>
                  <a:gd name="T9" fmla="*/ 6 h 8"/>
                  <a:gd name="T10" fmla="*/ 81 w 106"/>
                  <a:gd name="T11" fmla="*/ 6 h 8"/>
                  <a:gd name="T12" fmla="*/ 90 w 106"/>
                  <a:gd name="T13" fmla="*/ 4 h 8"/>
                  <a:gd name="T14" fmla="*/ 98 w 106"/>
                  <a:gd name="T15" fmla="*/ 2 h 8"/>
                  <a:gd name="T16" fmla="*/ 104 w 106"/>
                  <a:gd name="T17" fmla="*/ 2 h 8"/>
                  <a:gd name="T18" fmla="*/ 106 w 106"/>
                  <a:gd name="T19" fmla="*/ 0 h 8"/>
                  <a:gd name="T20" fmla="*/ 100 w 106"/>
                  <a:gd name="T21" fmla="*/ 0 h 8"/>
                  <a:gd name="T22" fmla="*/ 98 w 106"/>
                  <a:gd name="T23" fmla="*/ 2 h 8"/>
                  <a:gd name="T24" fmla="*/ 92 w 106"/>
                  <a:gd name="T25" fmla="*/ 4 h 8"/>
                  <a:gd name="T26" fmla="*/ 83 w 106"/>
                  <a:gd name="T27" fmla="*/ 4 h 8"/>
                  <a:gd name="T28" fmla="*/ 71 w 106"/>
                  <a:gd name="T29" fmla="*/ 6 h 8"/>
                  <a:gd name="T30" fmla="*/ 56 w 106"/>
                  <a:gd name="T31" fmla="*/ 6 h 8"/>
                  <a:gd name="T32" fmla="*/ 38 w 106"/>
                  <a:gd name="T33" fmla="*/ 6 h 8"/>
                  <a:gd name="T34" fmla="*/ 19 w 106"/>
                  <a:gd name="T35" fmla="*/ 8 h 8"/>
                  <a:gd name="T36" fmla="*/ 0 w 106"/>
                  <a:gd name="T37" fmla="*/ 8 h 8"/>
                  <a:gd name="T38" fmla="*/ 0 w 106"/>
                  <a:gd name="T3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6" h="8">
                    <a:moveTo>
                      <a:pt x="0" y="8"/>
                    </a:moveTo>
                    <a:lnTo>
                      <a:pt x="19" y="8"/>
                    </a:lnTo>
                    <a:lnTo>
                      <a:pt x="36" y="8"/>
                    </a:lnTo>
                    <a:lnTo>
                      <a:pt x="54" y="6"/>
                    </a:lnTo>
                    <a:lnTo>
                      <a:pt x="67" y="6"/>
                    </a:lnTo>
                    <a:lnTo>
                      <a:pt x="81" y="6"/>
                    </a:lnTo>
                    <a:lnTo>
                      <a:pt x="90" y="4"/>
                    </a:lnTo>
                    <a:lnTo>
                      <a:pt x="98" y="2"/>
                    </a:lnTo>
                    <a:lnTo>
                      <a:pt x="104" y="2"/>
                    </a:lnTo>
                    <a:lnTo>
                      <a:pt x="106" y="0"/>
                    </a:lnTo>
                    <a:lnTo>
                      <a:pt x="100" y="0"/>
                    </a:lnTo>
                    <a:lnTo>
                      <a:pt x="98" y="2"/>
                    </a:lnTo>
                    <a:lnTo>
                      <a:pt x="92" y="4"/>
                    </a:lnTo>
                    <a:lnTo>
                      <a:pt x="83" y="4"/>
                    </a:lnTo>
                    <a:lnTo>
                      <a:pt x="71" y="6"/>
                    </a:lnTo>
                    <a:lnTo>
                      <a:pt x="56" y="6"/>
                    </a:lnTo>
                    <a:lnTo>
                      <a:pt x="38" y="6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" name="Freeform 234">
                <a:extLst>
                  <a:ext uri="{FF2B5EF4-FFF2-40B4-BE49-F238E27FC236}">
                    <a16:creationId xmlns:a16="http://schemas.microsoft.com/office/drawing/2014/main" id="{29E35E74-DAAB-4F8F-91E7-365CC5CD10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0" cy="4"/>
              </a:xfrm>
              <a:custGeom>
                <a:avLst/>
                <a:gdLst>
                  <a:gd name="T0" fmla="*/ 0 w 100"/>
                  <a:gd name="T1" fmla="*/ 8 h 8"/>
                  <a:gd name="T2" fmla="*/ 19 w 100"/>
                  <a:gd name="T3" fmla="*/ 8 h 8"/>
                  <a:gd name="T4" fmla="*/ 38 w 100"/>
                  <a:gd name="T5" fmla="*/ 6 h 8"/>
                  <a:gd name="T6" fmla="*/ 56 w 100"/>
                  <a:gd name="T7" fmla="*/ 6 h 8"/>
                  <a:gd name="T8" fmla="*/ 71 w 100"/>
                  <a:gd name="T9" fmla="*/ 6 h 8"/>
                  <a:gd name="T10" fmla="*/ 83 w 100"/>
                  <a:gd name="T11" fmla="*/ 4 h 8"/>
                  <a:gd name="T12" fmla="*/ 92 w 100"/>
                  <a:gd name="T13" fmla="*/ 4 h 8"/>
                  <a:gd name="T14" fmla="*/ 98 w 100"/>
                  <a:gd name="T15" fmla="*/ 2 h 8"/>
                  <a:gd name="T16" fmla="*/ 100 w 100"/>
                  <a:gd name="T17" fmla="*/ 0 h 8"/>
                  <a:gd name="T18" fmla="*/ 94 w 100"/>
                  <a:gd name="T19" fmla="*/ 0 h 8"/>
                  <a:gd name="T20" fmla="*/ 92 w 100"/>
                  <a:gd name="T21" fmla="*/ 2 h 8"/>
                  <a:gd name="T22" fmla="*/ 86 w 100"/>
                  <a:gd name="T23" fmla="*/ 2 h 8"/>
                  <a:gd name="T24" fmla="*/ 77 w 100"/>
                  <a:gd name="T25" fmla="*/ 4 h 8"/>
                  <a:gd name="T26" fmla="*/ 65 w 100"/>
                  <a:gd name="T27" fmla="*/ 6 h 8"/>
                  <a:gd name="T28" fmla="*/ 52 w 100"/>
                  <a:gd name="T29" fmla="*/ 6 h 8"/>
                  <a:gd name="T30" fmla="*/ 36 w 100"/>
                  <a:gd name="T31" fmla="*/ 6 h 8"/>
                  <a:gd name="T32" fmla="*/ 19 w 100"/>
                  <a:gd name="T33" fmla="*/ 6 h 8"/>
                  <a:gd name="T34" fmla="*/ 0 w 100"/>
                  <a:gd name="T35" fmla="*/ 6 h 8"/>
                  <a:gd name="T36" fmla="*/ 0 w 100"/>
                  <a:gd name="T3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6"/>
                    </a:lnTo>
                    <a:lnTo>
                      <a:pt x="56" y="6"/>
                    </a:lnTo>
                    <a:lnTo>
                      <a:pt x="71" y="6"/>
                    </a:lnTo>
                    <a:lnTo>
                      <a:pt x="83" y="4"/>
                    </a:lnTo>
                    <a:lnTo>
                      <a:pt x="92" y="4"/>
                    </a:lnTo>
                    <a:lnTo>
                      <a:pt x="98" y="2"/>
                    </a:lnTo>
                    <a:lnTo>
                      <a:pt x="100" y="0"/>
                    </a:lnTo>
                    <a:lnTo>
                      <a:pt x="94" y="0"/>
                    </a:lnTo>
                    <a:lnTo>
                      <a:pt x="92" y="2"/>
                    </a:lnTo>
                    <a:lnTo>
                      <a:pt x="86" y="2"/>
                    </a:lnTo>
                    <a:lnTo>
                      <a:pt x="77" y="4"/>
                    </a:lnTo>
                    <a:lnTo>
                      <a:pt x="65" y="6"/>
                    </a:lnTo>
                    <a:lnTo>
                      <a:pt x="52" y="6"/>
                    </a:lnTo>
                    <a:lnTo>
                      <a:pt x="36" y="6"/>
                    </a:lnTo>
                    <a:lnTo>
                      <a:pt x="19" y="6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" name="Freeform 235">
                <a:extLst>
                  <a:ext uri="{FF2B5EF4-FFF2-40B4-BE49-F238E27FC236}">
                    <a16:creationId xmlns:a16="http://schemas.microsoft.com/office/drawing/2014/main" id="{54909A2A-EF43-4FA5-BD21-B7B7991B3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7" cy="3"/>
              </a:xfrm>
              <a:custGeom>
                <a:avLst/>
                <a:gdLst>
                  <a:gd name="T0" fmla="*/ 0 w 94"/>
                  <a:gd name="T1" fmla="*/ 6 h 6"/>
                  <a:gd name="T2" fmla="*/ 19 w 94"/>
                  <a:gd name="T3" fmla="*/ 6 h 6"/>
                  <a:gd name="T4" fmla="*/ 36 w 94"/>
                  <a:gd name="T5" fmla="*/ 6 h 6"/>
                  <a:gd name="T6" fmla="*/ 52 w 94"/>
                  <a:gd name="T7" fmla="*/ 6 h 6"/>
                  <a:gd name="T8" fmla="*/ 65 w 94"/>
                  <a:gd name="T9" fmla="*/ 6 h 6"/>
                  <a:gd name="T10" fmla="*/ 77 w 94"/>
                  <a:gd name="T11" fmla="*/ 4 h 6"/>
                  <a:gd name="T12" fmla="*/ 86 w 94"/>
                  <a:gd name="T13" fmla="*/ 2 h 6"/>
                  <a:gd name="T14" fmla="*/ 92 w 94"/>
                  <a:gd name="T15" fmla="*/ 2 h 6"/>
                  <a:gd name="T16" fmla="*/ 94 w 94"/>
                  <a:gd name="T17" fmla="*/ 0 h 6"/>
                  <a:gd name="T18" fmla="*/ 88 w 94"/>
                  <a:gd name="T19" fmla="*/ 0 h 6"/>
                  <a:gd name="T20" fmla="*/ 86 w 94"/>
                  <a:gd name="T21" fmla="*/ 2 h 6"/>
                  <a:gd name="T22" fmla="*/ 81 w 94"/>
                  <a:gd name="T23" fmla="*/ 2 h 6"/>
                  <a:gd name="T24" fmla="*/ 73 w 94"/>
                  <a:gd name="T25" fmla="*/ 4 h 6"/>
                  <a:gd name="T26" fmla="*/ 61 w 94"/>
                  <a:gd name="T27" fmla="*/ 4 h 6"/>
                  <a:gd name="T28" fmla="*/ 50 w 94"/>
                  <a:gd name="T29" fmla="*/ 6 h 6"/>
                  <a:gd name="T30" fmla="*/ 34 w 94"/>
                  <a:gd name="T31" fmla="*/ 6 h 6"/>
                  <a:gd name="T32" fmla="*/ 17 w 94"/>
                  <a:gd name="T33" fmla="*/ 6 h 6"/>
                  <a:gd name="T34" fmla="*/ 0 w 94"/>
                  <a:gd name="T35" fmla="*/ 6 h 6"/>
                  <a:gd name="T36" fmla="*/ 0 w 94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4" h="6">
                    <a:moveTo>
                      <a:pt x="0" y="6"/>
                    </a:moveTo>
                    <a:lnTo>
                      <a:pt x="19" y="6"/>
                    </a:lnTo>
                    <a:lnTo>
                      <a:pt x="36" y="6"/>
                    </a:lnTo>
                    <a:lnTo>
                      <a:pt x="52" y="6"/>
                    </a:lnTo>
                    <a:lnTo>
                      <a:pt x="65" y="6"/>
                    </a:lnTo>
                    <a:lnTo>
                      <a:pt x="77" y="4"/>
                    </a:lnTo>
                    <a:lnTo>
                      <a:pt x="86" y="2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88" y="0"/>
                    </a:lnTo>
                    <a:lnTo>
                      <a:pt x="86" y="2"/>
                    </a:lnTo>
                    <a:lnTo>
                      <a:pt x="81" y="2"/>
                    </a:lnTo>
                    <a:lnTo>
                      <a:pt x="73" y="4"/>
                    </a:lnTo>
                    <a:lnTo>
                      <a:pt x="61" y="4"/>
                    </a:lnTo>
                    <a:lnTo>
                      <a:pt x="50" y="6"/>
                    </a:lnTo>
                    <a:lnTo>
                      <a:pt x="34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868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" name="Freeform 236">
                <a:extLst>
                  <a:ext uri="{FF2B5EF4-FFF2-40B4-BE49-F238E27FC236}">
                    <a16:creationId xmlns:a16="http://schemas.microsoft.com/office/drawing/2014/main" id="{29AFD7E0-D92A-48D9-9FF6-3464BCAE91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4" cy="3"/>
              </a:xfrm>
              <a:custGeom>
                <a:avLst/>
                <a:gdLst>
                  <a:gd name="T0" fmla="*/ 0 w 88"/>
                  <a:gd name="T1" fmla="*/ 6 h 6"/>
                  <a:gd name="T2" fmla="*/ 17 w 88"/>
                  <a:gd name="T3" fmla="*/ 6 h 6"/>
                  <a:gd name="T4" fmla="*/ 34 w 88"/>
                  <a:gd name="T5" fmla="*/ 6 h 6"/>
                  <a:gd name="T6" fmla="*/ 50 w 88"/>
                  <a:gd name="T7" fmla="*/ 6 h 6"/>
                  <a:gd name="T8" fmla="*/ 61 w 88"/>
                  <a:gd name="T9" fmla="*/ 4 h 6"/>
                  <a:gd name="T10" fmla="*/ 73 w 88"/>
                  <a:gd name="T11" fmla="*/ 4 h 6"/>
                  <a:gd name="T12" fmla="*/ 81 w 88"/>
                  <a:gd name="T13" fmla="*/ 2 h 6"/>
                  <a:gd name="T14" fmla="*/ 86 w 88"/>
                  <a:gd name="T15" fmla="*/ 2 h 6"/>
                  <a:gd name="T16" fmla="*/ 88 w 88"/>
                  <a:gd name="T17" fmla="*/ 0 h 6"/>
                  <a:gd name="T18" fmla="*/ 83 w 88"/>
                  <a:gd name="T19" fmla="*/ 0 h 6"/>
                  <a:gd name="T20" fmla="*/ 81 w 88"/>
                  <a:gd name="T21" fmla="*/ 2 h 6"/>
                  <a:gd name="T22" fmla="*/ 75 w 88"/>
                  <a:gd name="T23" fmla="*/ 2 h 6"/>
                  <a:gd name="T24" fmla="*/ 67 w 88"/>
                  <a:gd name="T25" fmla="*/ 4 h 6"/>
                  <a:gd name="T26" fmla="*/ 58 w 88"/>
                  <a:gd name="T27" fmla="*/ 4 h 6"/>
                  <a:gd name="T28" fmla="*/ 46 w 88"/>
                  <a:gd name="T29" fmla="*/ 6 h 6"/>
                  <a:gd name="T30" fmla="*/ 33 w 88"/>
                  <a:gd name="T31" fmla="*/ 6 h 6"/>
                  <a:gd name="T32" fmla="*/ 17 w 88"/>
                  <a:gd name="T33" fmla="*/ 6 h 6"/>
                  <a:gd name="T34" fmla="*/ 0 w 88"/>
                  <a:gd name="T35" fmla="*/ 6 h 6"/>
                  <a:gd name="T36" fmla="*/ 0 w 88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" h="6">
                    <a:moveTo>
                      <a:pt x="0" y="6"/>
                    </a:moveTo>
                    <a:lnTo>
                      <a:pt x="17" y="6"/>
                    </a:lnTo>
                    <a:lnTo>
                      <a:pt x="34" y="6"/>
                    </a:lnTo>
                    <a:lnTo>
                      <a:pt x="50" y="6"/>
                    </a:lnTo>
                    <a:lnTo>
                      <a:pt x="61" y="4"/>
                    </a:lnTo>
                    <a:lnTo>
                      <a:pt x="73" y="4"/>
                    </a:lnTo>
                    <a:lnTo>
                      <a:pt x="81" y="2"/>
                    </a:lnTo>
                    <a:lnTo>
                      <a:pt x="86" y="2"/>
                    </a:lnTo>
                    <a:lnTo>
                      <a:pt x="88" y="0"/>
                    </a:lnTo>
                    <a:lnTo>
                      <a:pt x="83" y="0"/>
                    </a:lnTo>
                    <a:lnTo>
                      <a:pt x="81" y="2"/>
                    </a:lnTo>
                    <a:lnTo>
                      <a:pt x="75" y="2"/>
                    </a:lnTo>
                    <a:lnTo>
                      <a:pt x="67" y="4"/>
                    </a:lnTo>
                    <a:lnTo>
                      <a:pt x="58" y="4"/>
                    </a:lnTo>
                    <a:lnTo>
                      <a:pt x="46" y="6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" name="Freeform 237">
                <a:extLst>
                  <a:ext uri="{FF2B5EF4-FFF2-40B4-BE49-F238E27FC236}">
                    <a16:creationId xmlns:a16="http://schemas.microsoft.com/office/drawing/2014/main" id="{2ACC5E7D-98EA-4593-8242-54DBC3980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1" cy="3"/>
              </a:xfrm>
              <a:custGeom>
                <a:avLst/>
                <a:gdLst>
                  <a:gd name="T0" fmla="*/ 0 w 83"/>
                  <a:gd name="T1" fmla="*/ 6 h 6"/>
                  <a:gd name="T2" fmla="*/ 17 w 83"/>
                  <a:gd name="T3" fmla="*/ 6 h 6"/>
                  <a:gd name="T4" fmla="*/ 33 w 83"/>
                  <a:gd name="T5" fmla="*/ 6 h 6"/>
                  <a:gd name="T6" fmla="*/ 46 w 83"/>
                  <a:gd name="T7" fmla="*/ 6 h 6"/>
                  <a:gd name="T8" fmla="*/ 58 w 83"/>
                  <a:gd name="T9" fmla="*/ 4 h 6"/>
                  <a:gd name="T10" fmla="*/ 67 w 83"/>
                  <a:gd name="T11" fmla="*/ 4 h 6"/>
                  <a:gd name="T12" fmla="*/ 75 w 83"/>
                  <a:gd name="T13" fmla="*/ 2 h 6"/>
                  <a:gd name="T14" fmla="*/ 81 w 83"/>
                  <a:gd name="T15" fmla="*/ 2 h 6"/>
                  <a:gd name="T16" fmla="*/ 83 w 83"/>
                  <a:gd name="T17" fmla="*/ 0 h 6"/>
                  <a:gd name="T18" fmla="*/ 77 w 83"/>
                  <a:gd name="T19" fmla="*/ 0 h 6"/>
                  <a:gd name="T20" fmla="*/ 75 w 83"/>
                  <a:gd name="T21" fmla="*/ 2 h 6"/>
                  <a:gd name="T22" fmla="*/ 69 w 83"/>
                  <a:gd name="T23" fmla="*/ 2 h 6"/>
                  <a:gd name="T24" fmla="*/ 59 w 83"/>
                  <a:gd name="T25" fmla="*/ 4 h 6"/>
                  <a:gd name="T26" fmla="*/ 48 w 83"/>
                  <a:gd name="T27" fmla="*/ 4 h 6"/>
                  <a:gd name="T28" fmla="*/ 33 w 83"/>
                  <a:gd name="T29" fmla="*/ 6 h 6"/>
                  <a:gd name="T30" fmla="*/ 17 w 83"/>
                  <a:gd name="T31" fmla="*/ 6 h 6"/>
                  <a:gd name="T32" fmla="*/ 0 w 83"/>
                  <a:gd name="T33" fmla="*/ 6 h 6"/>
                  <a:gd name="T34" fmla="*/ 0 w 83"/>
                  <a:gd name="T3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6" y="6"/>
                    </a:lnTo>
                    <a:lnTo>
                      <a:pt x="58" y="4"/>
                    </a:lnTo>
                    <a:lnTo>
                      <a:pt x="67" y="4"/>
                    </a:lnTo>
                    <a:lnTo>
                      <a:pt x="75" y="2"/>
                    </a:lnTo>
                    <a:lnTo>
                      <a:pt x="81" y="2"/>
                    </a:lnTo>
                    <a:lnTo>
                      <a:pt x="83" y="0"/>
                    </a:lnTo>
                    <a:lnTo>
                      <a:pt x="77" y="0"/>
                    </a:lnTo>
                    <a:lnTo>
                      <a:pt x="75" y="2"/>
                    </a:lnTo>
                    <a:lnTo>
                      <a:pt x="69" y="2"/>
                    </a:lnTo>
                    <a:lnTo>
                      <a:pt x="59" y="4"/>
                    </a:lnTo>
                    <a:lnTo>
                      <a:pt x="48" y="4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" name="Freeform 238">
                <a:extLst>
                  <a:ext uri="{FF2B5EF4-FFF2-40B4-BE49-F238E27FC236}">
                    <a16:creationId xmlns:a16="http://schemas.microsoft.com/office/drawing/2014/main" id="{C1EC14D7-68D2-4F00-A147-1B9274F64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8" cy="3"/>
              </a:xfrm>
              <a:custGeom>
                <a:avLst/>
                <a:gdLst>
                  <a:gd name="T0" fmla="*/ 0 w 77"/>
                  <a:gd name="T1" fmla="*/ 6 h 6"/>
                  <a:gd name="T2" fmla="*/ 17 w 77"/>
                  <a:gd name="T3" fmla="*/ 6 h 6"/>
                  <a:gd name="T4" fmla="*/ 33 w 77"/>
                  <a:gd name="T5" fmla="*/ 6 h 6"/>
                  <a:gd name="T6" fmla="*/ 48 w 77"/>
                  <a:gd name="T7" fmla="*/ 4 h 6"/>
                  <a:gd name="T8" fmla="*/ 59 w 77"/>
                  <a:gd name="T9" fmla="*/ 4 h 6"/>
                  <a:gd name="T10" fmla="*/ 69 w 77"/>
                  <a:gd name="T11" fmla="*/ 2 h 6"/>
                  <a:gd name="T12" fmla="*/ 75 w 77"/>
                  <a:gd name="T13" fmla="*/ 2 h 6"/>
                  <a:gd name="T14" fmla="*/ 77 w 77"/>
                  <a:gd name="T15" fmla="*/ 0 h 6"/>
                  <a:gd name="T16" fmla="*/ 71 w 77"/>
                  <a:gd name="T17" fmla="*/ 0 h 6"/>
                  <a:gd name="T18" fmla="*/ 69 w 77"/>
                  <a:gd name="T19" fmla="*/ 2 h 6"/>
                  <a:gd name="T20" fmla="*/ 63 w 77"/>
                  <a:gd name="T21" fmla="*/ 2 h 6"/>
                  <a:gd name="T22" fmla="*/ 56 w 77"/>
                  <a:gd name="T23" fmla="*/ 4 h 6"/>
                  <a:gd name="T24" fmla="*/ 44 w 77"/>
                  <a:gd name="T25" fmla="*/ 4 h 6"/>
                  <a:gd name="T26" fmla="*/ 31 w 77"/>
                  <a:gd name="T27" fmla="*/ 4 h 6"/>
                  <a:gd name="T28" fmla="*/ 15 w 77"/>
                  <a:gd name="T29" fmla="*/ 6 h 6"/>
                  <a:gd name="T30" fmla="*/ 0 w 77"/>
                  <a:gd name="T31" fmla="*/ 6 h 6"/>
                  <a:gd name="T32" fmla="*/ 0 w 77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8" y="4"/>
                    </a:lnTo>
                    <a:lnTo>
                      <a:pt x="59" y="4"/>
                    </a:lnTo>
                    <a:lnTo>
                      <a:pt x="69" y="2"/>
                    </a:lnTo>
                    <a:lnTo>
                      <a:pt x="75" y="2"/>
                    </a:lnTo>
                    <a:lnTo>
                      <a:pt x="77" y="0"/>
                    </a:lnTo>
                    <a:lnTo>
                      <a:pt x="71" y="0"/>
                    </a:lnTo>
                    <a:lnTo>
                      <a:pt x="69" y="2"/>
                    </a:lnTo>
                    <a:lnTo>
                      <a:pt x="63" y="2"/>
                    </a:lnTo>
                    <a:lnTo>
                      <a:pt x="56" y="4"/>
                    </a:lnTo>
                    <a:lnTo>
                      <a:pt x="44" y="4"/>
                    </a:lnTo>
                    <a:lnTo>
                      <a:pt x="31" y="4"/>
                    </a:lnTo>
                    <a:lnTo>
                      <a:pt x="15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" name="Freeform 239">
                <a:extLst>
                  <a:ext uri="{FF2B5EF4-FFF2-40B4-BE49-F238E27FC236}">
                    <a16:creationId xmlns:a16="http://schemas.microsoft.com/office/drawing/2014/main" id="{708503AE-AFB0-448B-A77A-DFCCBE87A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6" cy="3"/>
              </a:xfrm>
              <a:custGeom>
                <a:avLst/>
                <a:gdLst>
                  <a:gd name="T0" fmla="*/ 0 w 71"/>
                  <a:gd name="T1" fmla="*/ 6 h 6"/>
                  <a:gd name="T2" fmla="*/ 15 w 71"/>
                  <a:gd name="T3" fmla="*/ 6 h 6"/>
                  <a:gd name="T4" fmla="*/ 31 w 71"/>
                  <a:gd name="T5" fmla="*/ 4 h 6"/>
                  <a:gd name="T6" fmla="*/ 44 w 71"/>
                  <a:gd name="T7" fmla="*/ 4 h 6"/>
                  <a:gd name="T8" fmla="*/ 56 w 71"/>
                  <a:gd name="T9" fmla="*/ 4 h 6"/>
                  <a:gd name="T10" fmla="*/ 63 w 71"/>
                  <a:gd name="T11" fmla="*/ 2 h 6"/>
                  <a:gd name="T12" fmla="*/ 69 w 71"/>
                  <a:gd name="T13" fmla="*/ 2 h 6"/>
                  <a:gd name="T14" fmla="*/ 71 w 71"/>
                  <a:gd name="T15" fmla="*/ 0 h 6"/>
                  <a:gd name="T16" fmla="*/ 65 w 71"/>
                  <a:gd name="T17" fmla="*/ 0 h 6"/>
                  <a:gd name="T18" fmla="*/ 63 w 71"/>
                  <a:gd name="T19" fmla="*/ 2 h 6"/>
                  <a:gd name="T20" fmla="*/ 58 w 71"/>
                  <a:gd name="T21" fmla="*/ 2 h 6"/>
                  <a:gd name="T22" fmla="*/ 50 w 71"/>
                  <a:gd name="T23" fmla="*/ 4 h 6"/>
                  <a:gd name="T24" fmla="*/ 40 w 71"/>
                  <a:gd name="T25" fmla="*/ 4 h 6"/>
                  <a:gd name="T26" fmla="*/ 29 w 71"/>
                  <a:gd name="T27" fmla="*/ 4 h 6"/>
                  <a:gd name="T28" fmla="*/ 15 w 71"/>
                  <a:gd name="T29" fmla="*/ 4 h 6"/>
                  <a:gd name="T30" fmla="*/ 0 w 71"/>
                  <a:gd name="T31" fmla="*/ 4 h 6"/>
                  <a:gd name="T32" fmla="*/ 0 w 71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6">
                    <a:moveTo>
                      <a:pt x="0" y="6"/>
                    </a:moveTo>
                    <a:lnTo>
                      <a:pt x="15" y="6"/>
                    </a:lnTo>
                    <a:lnTo>
                      <a:pt x="31" y="4"/>
                    </a:lnTo>
                    <a:lnTo>
                      <a:pt x="44" y="4"/>
                    </a:lnTo>
                    <a:lnTo>
                      <a:pt x="56" y="4"/>
                    </a:lnTo>
                    <a:lnTo>
                      <a:pt x="63" y="2"/>
                    </a:lnTo>
                    <a:lnTo>
                      <a:pt x="69" y="2"/>
                    </a:lnTo>
                    <a:lnTo>
                      <a:pt x="71" y="0"/>
                    </a:lnTo>
                    <a:lnTo>
                      <a:pt x="65" y="0"/>
                    </a:lnTo>
                    <a:lnTo>
                      <a:pt x="63" y="2"/>
                    </a:lnTo>
                    <a:lnTo>
                      <a:pt x="58" y="2"/>
                    </a:lnTo>
                    <a:lnTo>
                      <a:pt x="50" y="4"/>
                    </a:lnTo>
                    <a:lnTo>
                      <a:pt x="40" y="4"/>
                    </a:lnTo>
                    <a:lnTo>
                      <a:pt x="29" y="4"/>
                    </a:lnTo>
                    <a:lnTo>
                      <a:pt x="15" y="4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" name="Freeform 240">
                <a:extLst>
                  <a:ext uri="{FF2B5EF4-FFF2-40B4-BE49-F238E27FC236}">
                    <a16:creationId xmlns:a16="http://schemas.microsoft.com/office/drawing/2014/main" id="{74689556-7D95-4E32-A395-6478B11AB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3" cy="2"/>
              </a:xfrm>
              <a:custGeom>
                <a:avLst/>
                <a:gdLst>
                  <a:gd name="T0" fmla="*/ 0 w 65"/>
                  <a:gd name="T1" fmla="*/ 4 h 4"/>
                  <a:gd name="T2" fmla="*/ 15 w 65"/>
                  <a:gd name="T3" fmla="*/ 4 h 4"/>
                  <a:gd name="T4" fmla="*/ 29 w 65"/>
                  <a:gd name="T5" fmla="*/ 4 h 4"/>
                  <a:gd name="T6" fmla="*/ 40 w 65"/>
                  <a:gd name="T7" fmla="*/ 4 h 4"/>
                  <a:gd name="T8" fmla="*/ 50 w 65"/>
                  <a:gd name="T9" fmla="*/ 4 h 4"/>
                  <a:gd name="T10" fmla="*/ 58 w 65"/>
                  <a:gd name="T11" fmla="*/ 2 h 4"/>
                  <a:gd name="T12" fmla="*/ 63 w 65"/>
                  <a:gd name="T13" fmla="*/ 2 h 4"/>
                  <a:gd name="T14" fmla="*/ 65 w 65"/>
                  <a:gd name="T15" fmla="*/ 0 h 4"/>
                  <a:gd name="T16" fmla="*/ 59 w 65"/>
                  <a:gd name="T17" fmla="*/ 0 h 4"/>
                  <a:gd name="T18" fmla="*/ 58 w 65"/>
                  <a:gd name="T19" fmla="*/ 2 h 4"/>
                  <a:gd name="T20" fmla="*/ 54 w 65"/>
                  <a:gd name="T21" fmla="*/ 2 h 4"/>
                  <a:gd name="T22" fmla="*/ 46 w 65"/>
                  <a:gd name="T23" fmla="*/ 2 h 4"/>
                  <a:gd name="T24" fmla="*/ 36 w 65"/>
                  <a:gd name="T25" fmla="*/ 4 h 4"/>
                  <a:gd name="T26" fmla="*/ 27 w 65"/>
                  <a:gd name="T27" fmla="*/ 4 h 4"/>
                  <a:gd name="T28" fmla="*/ 13 w 65"/>
                  <a:gd name="T29" fmla="*/ 4 h 4"/>
                  <a:gd name="T30" fmla="*/ 0 w 65"/>
                  <a:gd name="T31" fmla="*/ 4 h 4"/>
                  <a:gd name="T32" fmla="*/ 0 w 65"/>
                  <a:gd name="T3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4">
                    <a:moveTo>
                      <a:pt x="0" y="4"/>
                    </a:moveTo>
                    <a:lnTo>
                      <a:pt x="15" y="4"/>
                    </a:lnTo>
                    <a:lnTo>
                      <a:pt x="29" y="4"/>
                    </a:lnTo>
                    <a:lnTo>
                      <a:pt x="40" y="4"/>
                    </a:lnTo>
                    <a:lnTo>
                      <a:pt x="50" y="4"/>
                    </a:lnTo>
                    <a:lnTo>
                      <a:pt x="58" y="2"/>
                    </a:lnTo>
                    <a:lnTo>
                      <a:pt x="63" y="2"/>
                    </a:lnTo>
                    <a:lnTo>
                      <a:pt x="65" y="0"/>
                    </a:lnTo>
                    <a:lnTo>
                      <a:pt x="59" y="0"/>
                    </a:lnTo>
                    <a:lnTo>
                      <a:pt x="58" y="2"/>
                    </a:lnTo>
                    <a:lnTo>
                      <a:pt x="54" y="2"/>
                    </a:lnTo>
                    <a:lnTo>
                      <a:pt x="46" y="2"/>
                    </a:lnTo>
                    <a:lnTo>
                      <a:pt x="36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" name="Freeform 241">
                <a:extLst>
                  <a:ext uri="{FF2B5EF4-FFF2-40B4-BE49-F238E27FC236}">
                    <a16:creationId xmlns:a16="http://schemas.microsoft.com/office/drawing/2014/main" id="{B220B446-CD3B-4CBF-B3A6-D47B9345BC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0" cy="2"/>
              </a:xfrm>
              <a:custGeom>
                <a:avLst/>
                <a:gdLst>
                  <a:gd name="T0" fmla="*/ 0 w 59"/>
                  <a:gd name="T1" fmla="*/ 4 h 4"/>
                  <a:gd name="T2" fmla="*/ 13 w 59"/>
                  <a:gd name="T3" fmla="*/ 4 h 4"/>
                  <a:gd name="T4" fmla="*/ 27 w 59"/>
                  <a:gd name="T5" fmla="*/ 4 h 4"/>
                  <a:gd name="T6" fmla="*/ 36 w 59"/>
                  <a:gd name="T7" fmla="*/ 4 h 4"/>
                  <a:gd name="T8" fmla="*/ 46 w 59"/>
                  <a:gd name="T9" fmla="*/ 2 h 4"/>
                  <a:gd name="T10" fmla="*/ 54 w 59"/>
                  <a:gd name="T11" fmla="*/ 2 h 4"/>
                  <a:gd name="T12" fmla="*/ 58 w 59"/>
                  <a:gd name="T13" fmla="*/ 2 h 4"/>
                  <a:gd name="T14" fmla="*/ 59 w 59"/>
                  <a:gd name="T15" fmla="*/ 0 h 4"/>
                  <a:gd name="T16" fmla="*/ 54 w 59"/>
                  <a:gd name="T17" fmla="*/ 0 h 4"/>
                  <a:gd name="T18" fmla="*/ 52 w 59"/>
                  <a:gd name="T19" fmla="*/ 2 h 4"/>
                  <a:gd name="T20" fmla="*/ 46 w 59"/>
                  <a:gd name="T21" fmla="*/ 2 h 4"/>
                  <a:gd name="T22" fmla="*/ 38 w 59"/>
                  <a:gd name="T23" fmla="*/ 4 h 4"/>
                  <a:gd name="T24" fmla="*/ 27 w 59"/>
                  <a:gd name="T25" fmla="*/ 4 h 4"/>
                  <a:gd name="T26" fmla="*/ 13 w 59"/>
                  <a:gd name="T27" fmla="*/ 4 h 4"/>
                  <a:gd name="T28" fmla="*/ 0 w 59"/>
                  <a:gd name="T29" fmla="*/ 4 h 4"/>
                  <a:gd name="T30" fmla="*/ 0 w 59"/>
                  <a:gd name="T3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9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6" y="4"/>
                    </a:lnTo>
                    <a:lnTo>
                      <a:pt x="46" y="2"/>
                    </a:lnTo>
                    <a:lnTo>
                      <a:pt x="54" y="2"/>
                    </a:lnTo>
                    <a:lnTo>
                      <a:pt x="58" y="2"/>
                    </a:lnTo>
                    <a:lnTo>
                      <a:pt x="59" y="0"/>
                    </a:lnTo>
                    <a:lnTo>
                      <a:pt x="54" y="0"/>
                    </a:lnTo>
                    <a:lnTo>
                      <a:pt x="52" y="2"/>
                    </a:lnTo>
                    <a:lnTo>
                      <a:pt x="46" y="2"/>
                    </a:lnTo>
                    <a:lnTo>
                      <a:pt x="38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" name="Freeform 242">
                <a:extLst>
                  <a:ext uri="{FF2B5EF4-FFF2-40B4-BE49-F238E27FC236}">
                    <a16:creationId xmlns:a16="http://schemas.microsoft.com/office/drawing/2014/main" id="{8195A90E-A523-41D9-BFAF-856A5BA77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7" cy="2"/>
              </a:xfrm>
              <a:custGeom>
                <a:avLst/>
                <a:gdLst>
                  <a:gd name="T0" fmla="*/ 0 w 54"/>
                  <a:gd name="T1" fmla="*/ 4 h 4"/>
                  <a:gd name="T2" fmla="*/ 13 w 54"/>
                  <a:gd name="T3" fmla="*/ 4 h 4"/>
                  <a:gd name="T4" fmla="*/ 27 w 54"/>
                  <a:gd name="T5" fmla="*/ 4 h 4"/>
                  <a:gd name="T6" fmla="*/ 38 w 54"/>
                  <a:gd name="T7" fmla="*/ 4 h 4"/>
                  <a:gd name="T8" fmla="*/ 46 w 54"/>
                  <a:gd name="T9" fmla="*/ 2 h 4"/>
                  <a:gd name="T10" fmla="*/ 52 w 54"/>
                  <a:gd name="T11" fmla="*/ 2 h 4"/>
                  <a:gd name="T12" fmla="*/ 54 w 54"/>
                  <a:gd name="T13" fmla="*/ 0 h 4"/>
                  <a:gd name="T14" fmla="*/ 48 w 54"/>
                  <a:gd name="T15" fmla="*/ 0 h 4"/>
                  <a:gd name="T16" fmla="*/ 46 w 54"/>
                  <a:gd name="T17" fmla="*/ 2 h 4"/>
                  <a:gd name="T18" fmla="*/ 40 w 54"/>
                  <a:gd name="T19" fmla="*/ 2 h 4"/>
                  <a:gd name="T20" fmla="*/ 33 w 54"/>
                  <a:gd name="T21" fmla="*/ 2 h 4"/>
                  <a:gd name="T22" fmla="*/ 23 w 54"/>
                  <a:gd name="T23" fmla="*/ 4 h 4"/>
                  <a:gd name="T24" fmla="*/ 13 w 54"/>
                  <a:gd name="T25" fmla="*/ 4 h 4"/>
                  <a:gd name="T26" fmla="*/ 0 w 54"/>
                  <a:gd name="T27" fmla="*/ 4 h 4"/>
                  <a:gd name="T28" fmla="*/ 0 w 54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8" y="4"/>
                    </a:lnTo>
                    <a:lnTo>
                      <a:pt x="46" y="2"/>
                    </a:lnTo>
                    <a:lnTo>
                      <a:pt x="52" y="2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46" y="2"/>
                    </a:lnTo>
                    <a:lnTo>
                      <a:pt x="40" y="2"/>
                    </a:lnTo>
                    <a:lnTo>
                      <a:pt x="33" y="2"/>
                    </a:lnTo>
                    <a:lnTo>
                      <a:pt x="23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" name="Freeform 243">
                <a:extLst>
                  <a:ext uri="{FF2B5EF4-FFF2-40B4-BE49-F238E27FC236}">
                    <a16:creationId xmlns:a16="http://schemas.microsoft.com/office/drawing/2014/main" id="{A9852111-B4E6-438F-B011-5587D884B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" cy="2"/>
              </a:xfrm>
              <a:custGeom>
                <a:avLst/>
                <a:gdLst>
                  <a:gd name="T0" fmla="*/ 0 w 48"/>
                  <a:gd name="T1" fmla="*/ 4 h 4"/>
                  <a:gd name="T2" fmla="*/ 13 w 48"/>
                  <a:gd name="T3" fmla="*/ 4 h 4"/>
                  <a:gd name="T4" fmla="*/ 23 w 48"/>
                  <a:gd name="T5" fmla="*/ 4 h 4"/>
                  <a:gd name="T6" fmla="*/ 33 w 48"/>
                  <a:gd name="T7" fmla="*/ 2 h 4"/>
                  <a:gd name="T8" fmla="*/ 40 w 48"/>
                  <a:gd name="T9" fmla="*/ 2 h 4"/>
                  <a:gd name="T10" fmla="*/ 46 w 48"/>
                  <a:gd name="T11" fmla="*/ 2 h 4"/>
                  <a:gd name="T12" fmla="*/ 48 w 48"/>
                  <a:gd name="T13" fmla="*/ 0 h 4"/>
                  <a:gd name="T14" fmla="*/ 42 w 48"/>
                  <a:gd name="T15" fmla="*/ 0 h 4"/>
                  <a:gd name="T16" fmla="*/ 40 w 48"/>
                  <a:gd name="T17" fmla="*/ 2 h 4"/>
                  <a:gd name="T18" fmla="*/ 36 w 48"/>
                  <a:gd name="T19" fmla="*/ 2 h 4"/>
                  <a:gd name="T20" fmla="*/ 29 w 48"/>
                  <a:gd name="T21" fmla="*/ 2 h 4"/>
                  <a:gd name="T22" fmla="*/ 21 w 48"/>
                  <a:gd name="T23" fmla="*/ 2 h 4"/>
                  <a:gd name="T24" fmla="*/ 11 w 48"/>
                  <a:gd name="T25" fmla="*/ 4 h 4"/>
                  <a:gd name="T26" fmla="*/ 0 w 48"/>
                  <a:gd name="T27" fmla="*/ 4 h 4"/>
                  <a:gd name="T28" fmla="*/ 0 w 48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4">
                    <a:moveTo>
                      <a:pt x="0" y="4"/>
                    </a:moveTo>
                    <a:lnTo>
                      <a:pt x="13" y="4"/>
                    </a:lnTo>
                    <a:lnTo>
                      <a:pt x="23" y="4"/>
                    </a:lnTo>
                    <a:lnTo>
                      <a:pt x="33" y="2"/>
                    </a:lnTo>
                    <a:lnTo>
                      <a:pt x="40" y="2"/>
                    </a:lnTo>
                    <a:lnTo>
                      <a:pt x="46" y="2"/>
                    </a:lnTo>
                    <a:lnTo>
                      <a:pt x="48" y="0"/>
                    </a:lnTo>
                    <a:lnTo>
                      <a:pt x="42" y="0"/>
                    </a:lnTo>
                    <a:lnTo>
                      <a:pt x="40" y="2"/>
                    </a:lnTo>
                    <a:lnTo>
                      <a:pt x="36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" name="Freeform 244">
                <a:extLst>
                  <a:ext uri="{FF2B5EF4-FFF2-40B4-BE49-F238E27FC236}">
                    <a16:creationId xmlns:a16="http://schemas.microsoft.com/office/drawing/2014/main" id="{59D26135-3EE4-4453-9BB0-93834F80D0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" cy="2"/>
              </a:xfrm>
              <a:custGeom>
                <a:avLst/>
                <a:gdLst>
                  <a:gd name="T0" fmla="*/ 0 w 42"/>
                  <a:gd name="T1" fmla="*/ 4 h 4"/>
                  <a:gd name="T2" fmla="*/ 11 w 42"/>
                  <a:gd name="T3" fmla="*/ 4 h 4"/>
                  <a:gd name="T4" fmla="*/ 21 w 42"/>
                  <a:gd name="T5" fmla="*/ 2 h 4"/>
                  <a:gd name="T6" fmla="*/ 29 w 42"/>
                  <a:gd name="T7" fmla="*/ 2 h 4"/>
                  <a:gd name="T8" fmla="*/ 36 w 42"/>
                  <a:gd name="T9" fmla="*/ 2 h 4"/>
                  <a:gd name="T10" fmla="*/ 40 w 42"/>
                  <a:gd name="T11" fmla="*/ 2 h 4"/>
                  <a:gd name="T12" fmla="*/ 42 w 42"/>
                  <a:gd name="T13" fmla="*/ 0 h 4"/>
                  <a:gd name="T14" fmla="*/ 36 w 42"/>
                  <a:gd name="T15" fmla="*/ 0 h 4"/>
                  <a:gd name="T16" fmla="*/ 34 w 42"/>
                  <a:gd name="T17" fmla="*/ 2 h 4"/>
                  <a:gd name="T18" fmla="*/ 29 w 42"/>
                  <a:gd name="T19" fmla="*/ 2 h 4"/>
                  <a:gd name="T20" fmla="*/ 21 w 42"/>
                  <a:gd name="T21" fmla="*/ 2 h 4"/>
                  <a:gd name="T22" fmla="*/ 11 w 42"/>
                  <a:gd name="T23" fmla="*/ 2 h 4"/>
                  <a:gd name="T24" fmla="*/ 0 w 42"/>
                  <a:gd name="T25" fmla="*/ 2 h 4"/>
                  <a:gd name="T26" fmla="*/ 0 w 42"/>
                  <a:gd name="T2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" h="4">
                    <a:moveTo>
                      <a:pt x="0" y="4"/>
                    </a:moveTo>
                    <a:lnTo>
                      <a:pt x="11" y="4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6" y="2"/>
                    </a:lnTo>
                    <a:lnTo>
                      <a:pt x="40" y="2"/>
                    </a:lnTo>
                    <a:lnTo>
                      <a:pt x="42" y="0"/>
                    </a:lnTo>
                    <a:lnTo>
                      <a:pt x="36" y="0"/>
                    </a:lnTo>
                    <a:lnTo>
                      <a:pt x="34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2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" name="Freeform 245">
                <a:extLst>
                  <a:ext uri="{FF2B5EF4-FFF2-40B4-BE49-F238E27FC236}">
                    <a16:creationId xmlns:a16="http://schemas.microsoft.com/office/drawing/2014/main" id="{1A8A1839-1090-49B7-9DED-734E54D8E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" cy="1"/>
              </a:xfrm>
              <a:custGeom>
                <a:avLst/>
                <a:gdLst>
                  <a:gd name="T0" fmla="*/ 0 w 36"/>
                  <a:gd name="T1" fmla="*/ 2 h 2"/>
                  <a:gd name="T2" fmla="*/ 11 w 36"/>
                  <a:gd name="T3" fmla="*/ 2 h 2"/>
                  <a:gd name="T4" fmla="*/ 21 w 36"/>
                  <a:gd name="T5" fmla="*/ 2 h 2"/>
                  <a:gd name="T6" fmla="*/ 29 w 36"/>
                  <a:gd name="T7" fmla="*/ 2 h 2"/>
                  <a:gd name="T8" fmla="*/ 34 w 36"/>
                  <a:gd name="T9" fmla="*/ 2 h 2"/>
                  <a:gd name="T10" fmla="*/ 36 w 36"/>
                  <a:gd name="T11" fmla="*/ 0 h 2"/>
                  <a:gd name="T12" fmla="*/ 29 w 36"/>
                  <a:gd name="T13" fmla="*/ 0 h 2"/>
                  <a:gd name="T14" fmla="*/ 29 w 36"/>
                  <a:gd name="T15" fmla="*/ 2 h 2"/>
                  <a:gd name="T16" fmla="*/ 25 w 36"/>
                  <a:gd name="T17" fmla="*/ 2 h 2"/>
                  <a:gd name="T18" fmla="*/ 17 w 36"/>
                  <a:gd name="T19" fmla="*/ 2 h 2"/>
                  <a:gd name="T20" fmla="*/ 9 w 36"/>
                  <a:gd name="T21" fmla="*/ 2 h 2"/>
                  <a:gd name="T22" fmla="*/ 0 w 36"/>
                  <a:gd name="T23" fmla="*/ 2 h 2"/>
                  <a:gd name="T24" fmla="*/ 0 w 36"/>
                  <a:gd name="T2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2">
                    <a:moveTo>
                      <a:pt x="0" y="2"/>
                    </a:moveTo>
                    <a:lnTo>
                      <a:pt x="11" y="2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4" y="2"/>
                    </a:lnTo>
                    <a:lnTo>
                      <a:pt x="36" y="0"/>
                    </a:lnTo>
                    <a:lnTo>
                      <a:pt x="29" y="0"/>
                    </a:lnTo>
                    <a:lnTo>
                      <a:pt x="29" y="2"/>
                    </a:lnTo>
                    <a:lnTo>
                      <a:pt x="25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" name="Freeform 246">
                <a:extLst>
                  <a:ext uri="{FF2B5EF4-FFF2-40B4-BE49-F238E27FC236}">
                    <a16:creationId xmlns:a16="http://schemas.microsoft.com/office/drawing/2014/main" id="{16B96EFF-F1BA-4208-A724-57ECA6FA8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" cy="1"/>
              </a:xfrm>
              <a:custGeom>
                <a:avLst/>
                <a:gdLst>
                  <a:gd name="T0" fmla="*/ 0 w 29"/>
                  <a:gd name="T1" fmla="*/ 2 h 2"/>
                  <a:gd name="T2" fmla="*/ 9 w 29"/>
                  <a:gd name="T3" fmla="*/ 2 h 2"/>
                  <a:gd name="T4" fmla="*/ 17 w 29"/>
                  <a:gd name="T5" fmla="*/ 2 h 2"/>
                  <a:gd name="T6" fmla="*/ 25 w 29"/>
                  <a:gd name="T7" fmla="*/ 2 h 2"/>
                  <a:gd name="T8" fmla="*/ 29 w 29"/>
                  <a:gd name="T9" fmla="*/ 2 h 2"/>
                  <a:gd name="T10" fmla="*/ 29 w 29"/>
                  <a:gd name="T11" fmla="*/ 0 h 2"/>
                  <a:gd name="T12" fmla="*/ 23 w 29"/>
                  <a:gd name="T13" fmla="*/ 0 h 2"/>
                  <a:gd name="T14" fmla="*/ 23 w 29"/>
                  <a:gd name="T15" fmla="*/ 2 h 2"/>
                  <a:gd name="T16" fmla="*/ 17 w 29"/>
                  <a:gd name="T17" fmla="*/ 2 h 2"/>
                  <a:gd name="T18" fmla="*/ 9 w 29"/>
                  <a:gd name="T19" fmla="*/ 2 h 2"/>
                  <a:gd name="T20" fmla="*/ 0 w 29"/>
                  <a:gd name="T21" fmla="*/ 2 h 2"/>
                  <a:gd name="T22" fmla="*/ 0 w 29"/>
                  <a:gd name="T2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5" y="2"/>
                    </a:lnTo>
                    <a:lnTo>
                      <a:pt x="29" y="2"/>
                    </a:lnTo>
                    <a:lnTo>
                      <a:pt x="29" y="0"/>
                    </a:lnTo>
                    <a:lnTo>
                      <a:pt x="23" y="0"/>
                    </a:lnTo>
                    <a:lnTo>
                      <a:pt x="23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" name="Freeform 247">
                <a:extLst>
                  <a:ext uri="{FF2B5EF4-FFF2-40B4-BE49-F238E27FC236}">
                    <a16:creationId xmlns:a16="http://schemas.microsoft.com/office/drawing/2014/main" id="{EC157001-1BE3-4280-A075-AD68AB3836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" cy="1"/>
              </a:xfrm>
              <a:custGeom>
                <a:avLst/>
                <a:gdLst>
                  <a:gd name="T0" fmla="*/ 0 w 23"/>
                  <a:gd name="T1" fmla="*/ 2 h 2"/>
                  <a:gd name="T2" fmla="*/ 9 w 23"/>
                  <a:gd name="T3" fmla="*/ 2 h 2"/>
                  <a:gd name="T4" fmla="*/ 17 w 23"/>
                  <a:gd name="T5" fmla="*/ 2 h 2"/>
                  <a:gd name="T6" fmla="*/ 23 w 23"/>
                  <a:gd name="T7" fmla="*/ 2 h 2"/>
                  <a:gd name="T8" fmla="*/ 23 w 23"/>
                  <a:gd name="T9" fmla="*/ 0 h 2"/>
                  <a:gd name="T10" fmla="*/ 17 w 23"/>
                  <a:gd name="T11" fmla="*/ 0 h 2"/>
                  <a:gd name="T12" fmla="*/ 17 w 23"/>
                  <a:gd name="T13" fmla="*/ 0 h 2"/>
                  <a:gd name="T14" fmla="*/ 13 w 23"/>
                  <a:gd name="T15" fmla="*/ 2 h 2"/>
                  <a:gd name="T16" fmla="*/ 8 w 23"/>
                  <a:gd name="T17" fmla="*/ 2 h 2"/>
                  <a:gd name="T18" fmla="*/ 0 w 23"/>
                  <a:gd name="T19" fmla="*/ 2 h 2"/>
                  <a:gd name="T20" fmla="*/ 0 w 23"/>
                  <a:gd name="T2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3" y="2"/>
                    </a:lnTo>
                    <a:lnTo>
                      <a:pt x="23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3" y="2"/>
                    </a:lnTo>
                    <a:lnTo>
                      <a:pt x="8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" name="Freeform 248">
                <a:extLst>
                  <a:ext uri="{FF2B5EF4-FFF2-40B4-BE49-F238E27FC236}">
                    <a16:creationId xmlns:a16="http://schemas.microsoft.com/office/drawing/2014/main" id="{F8A4D153-DCB6-4A8C-AAE3-B88ACCED0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" cy="1"/>
              </a:xfrm>
              <a:custGeom>
                <a:avLst/>
                <a:gdLst>
                  <a:gd name="T0" fmla="*/ 0 w 17"/>
                  <a:gd name="T1" fmla="*/ 2 h 2"/>
                  <a:gd name="T2" fmla="*/ 8 w 17"/>
                  <a:gd name="T3" fmla="*/ 2 h 2"/>
                  <a:gd name="T4" fmla="*/ 13 w 17"/>
                  <a:gd name="T5" fmla="*/ 2 h 2"/>
                  <a:gd name="T6" fmla="*/ 17 w 17"/>
                  <a:gd name="T7" fmla="*/ 0 h 2"/>
                  <a:gd name="T8" fmla="*/ 17 w 17"/>
                  <a:gd name="T9" fmla="*/ 0 h 2"/>
                  <a:gd name="T10" fmla="*/ 11 w 17"/>
                  <a:gd name="T11" fmla="*/ 0 h 2"/>
                  <a:gd name="T12" fmla="*/ 11 w 17"/>
                  <a:gd name="T13" fmla="*/ 0 h 2"/>
                  <a:gd name="T14" fmla="*/ 6 w 17"/>
                  <a:gd name="T15" fmla="*/ 2 h 2"/>
                  <a:gd name="T16" fmla="*/ 0 w 17"/>
                  <a:gd name="T17" fmla="*/ 2 h 2"/>
                  <a:gd name="T18" fmla="*/ 0 w 17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">
                    <a:moveTo>
                      <a:pt x="0" y="2"/>
                    </a:moveTo>
                    <a:lnTo>
                      <a:pt x="8" y="2"/>
                    </a:lnTo>
                    <a:lnTo>
                      <a:pt x="13" y="2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" name="Freeform 249">
                <a:extLst>
                  <a:ext uri="{FF2B5EF4-FFF2-40B4-BE49-F238E27FC236}">
                    <a16:creationId xmlns:a16="http://schemas.microsoft.com/office/drawing/2014/main" id="{77B67D23-1366-41C0-AD73-ACC79F603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" cy="1"/>
              </a:xfrm>
              <a:custGeom>
                <a:avLst/>
                <a:gdLst>
                  <a:gd name="T0" fmla="*/ 0 w 11"/>
                  <a:gd name="T1" fmla="*/ 2 h 2"/>
                  <a:gd name="T2" fmla="*/ 6 w 11"/>
                  <a:gd name="T3" fmla="*/ 2 h 2"/>
                  <a:gd name="T4" fmla="*/ 11 w 11"/>
                  <a:gd name="T5" fmla="*/ 0 h 2"/>
                  <a:gd name="T6" fmla="*/ 11 w 11"/>
                  <a:gd name="T7" fmla="*/ 0 h 2"/>
                  <a:gd name="T8" fmla="*/ 6 w 11"/>
                  <a:gd name="T9" fmla="*/ 0 h 2"/>
                  <a:gd name="T10" fmla="*/ 6 w 11"/>
                  <a:gd name="T11" fmla="*/ 0 h 2"/>
                  <a:gd name="T12" fmla="*/ 0 w 11"/>
                  <a:gd name="T13" fmla="*/ 0 h 2"/>
                  <a:gd name="T14" fmla="*/ 0 w 11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2">
                    <a:moveTo>
                      <a:pt x="0" y="2"/>
                    </a:moveTo>
                    <a:lnTo>
                      <a:pt x="6" y="2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" name="Freeform 250">
                <a:extLst>
                  <a:ext uri="{FF2B5EF4-FFF2-40B4-BE49-F238E27FC236}">
                    <a16:creationId xmlns:a16="http://schemas.microsoft.com/office/drawing/2014/main" id="{AECE64E5-2138-437A-91B6-0A4F51BC0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" cy="1"/>
              </a:xfrm>
              <a:custGeom>
                <a:avLst/>
                <a:gdLst>
                  <a:gd name="T0" fmla="*/ 0 w 6"/>
                  <a:gd name="T1" fmla="*/ 6 w 6"/>
                  <a:gd name="T2" fmla="*/ 6 w 6"/>
                  <a:gd name="T3" fmla="*/ 0 w 6"/>
                  <a:gd name="T4" fmla="*/ 0 w 6"/>
                  <a:gd name="T5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" name="Freeform 251">
                <a:extLst>
                  <a:ext uri="{FF2B5EF4-FFF2-40B4-BE49-F238E27FC236}">
                    <a16:creationId xmlns:a16="http://schemas.microsoft.com/office/drawing/2014/main" id="{E933B6C2-1A76-4CB4-9F49-353B0C88DF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40" cy="64"/>
              </a:xfrm>
              <a:custGeom>
                <a:avLst/>
                <a:gdLst>
                  <a:gd name="T0" fmla="*/ 0 w 680"/>
                  <a:gd name="T1" fmla="*/ 0 h 127"/>
                  <a:gd name="T2" fmla="*/ 680 w 680"/>
                  <a:gd name="T3" fmla="*/ 0 h 127"/>
                  <a:gd name="T4" fmla="*/ 680 w 680"/>
                  <a:gd name="T5" fmla="*/ 127 h 127"/>
                  <a:gd name="T6" fmla="*/ 0 w 680"/>
                  <a:gd name="T7" fmla="*/ 127 h 127"/>
                  <a:gd name="T8" fmla="*/ 0 w 680"/>
                  <a:gd name="T9" fmla="*/ 0 h 127"/>
                  <a:gd name="T10" fmla="*/ 0 w 680"/>
                  <a:gd name="T11" fmla="*/ 0 h 127"/>
                  <a:gd name="T12" fmla="*/ 663 w 680"/>
                  <a:gd name="T13" fmla="*/ 0 h 127"/>
                  <a:gd name="T14" fmla="*/ 663 w 680"/>
                  <a:gd name="T15" fmla="*/ 127 h 127"/>
                  <a:gd name="T16" fmla="*/ 0 w 680"/>
                  <a:gd name="T17" fmla="*/ 127 h 127"/>
                  <a:gd name="T18" fmla="*/ 0 w 68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0" h="127">
                    <a:moveTo>
                      <a:pt x="0" y="0"/>
                    </a:moveTo>
                    <a:lnTo>
                      <a:pt x="680" y="0"/>
                    </a:lnTo>
                    <a:lnTo>
                      <a:pt x="68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" name="Freeform 252">
                <a:extLst>
                  <a:ext uri="{FF2B5EF4-FFF2-40B4-BE49-F238E27FC236}">
                    <a16:creationId xmlns:a16="http://schemas.microsoft.com/office/drawing/2014/main" id="{590EF111-93E0-4675-A852-2F7B02968F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32" cy="64"/>
              </a:xfrm>
              <a:custGeom>
                <a:avLst/>
                <a:gdLst>
                  <a:gd name="T0" fmla="*/ 0 w 663"/>
                  <a:gd name="T1" fmla="*/ 0 h 127"/>
                  <a:gd name="T2" fmla="*/ 663 w 663"/>
                  <a:gd name="T3" fmla="*/ 0 h 127"/>
                  <a:gd name="T4" fmla="*/ 663 w 663"/>
                  <a:gd name="T5" fmla="*/ 127 h 127"/>
                  <a:gd name="T6" fmla="*/ 0 w 663"/>
                  <a:gd name="T7" fmla="*/ 127 h 127"/>
                  <a:gd name="T8" fmla="*/ 0 w 663"/>
                  <a:gd name="T9" fmla="*/ 0 h 127"/>
                  <a:gd name="T10" fmla="*/ 0 w 663"/>
                  <a:gd name="T11" fmla="*/ 0 h 127"/>
                  <a:gd name="T12" fmla="*/ 646 w 663"/>
                  <a:gd name="T13" fmla="*/ 0 h 127"/>
                  <a:gd name="T14" fmla="*/ 646 w 663"/>
                  <a:gd name="T15" fmla="*/ 127 h 127"/>
                  <a:gd name="T16" fmla="*/ 0 w 663"/>
                  <a:gd name="T17" fmla="*/ 127 h 127"/>
                  <a:gd name="T18" fmla="*/ 0 w 66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3" h="127"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" name="Freeform 253">
                <a:extLst>
                  <a:ext uri="{FF2B5EF4-FFF2-40B4-BE49-F238E27FC236}">
                    <a16:creationId xmlns:a16="http://schemas.microsoft.com/office/drawing/2014/main" id="{80A50187-3109-494A-AF14-54425D4D92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23" cy="64"/>
              </a:xfrm>
              <a:custGeom>
                <a:avLst/>
                <a:gdLst>
                  <a:gd name="T0" fmla="*/ 0 w 646"/>
                  <a:gd name="T1" fmla="*/ 0 h 127"/>
                  <a:gd name="T2" fmla="*/ 646 w 646"/>
                  <a:gd name="T3" fmla="*/ 0 h 127"/>
                  <a:gd name="T4" fmla="*/ 646 w 646"/>
                  <a:gd name="T5" fmla="*/ 127 h 127"/>
                  <a:gd name="T6" fmla="*/ 0 w 646"/>
                  <a:gd name="T7" fmla="*/ 127 h 127"/>
                  <a:gd name="T8" fmla="*/ 0 w 646"/>
                  <a:gd name="T9" fmla="*/ 0 h 127"/>
                  <a:gd name="T10" fmla="*/ 0 w 646"/>
                  <a:gd name="T11" fmla="*/ 0 h 127"/>
                  <a:gd name="T12" fmla="*/ 627 w 646"/>
                  <a:gd name="T13" fmla="*/ 0 h 127"/>
                  <a:gd name="T14" fmla="*/ 627 w 646"/>
                  <a:gd name="T15" fmla="*/ 127 h 127"/>
                  <a:gd name="T16" fmla="*/ 0 w 646"/>
                  <a:gd name="T17" fmla="*/ 127 h 127"/>
                  <a:gd name="T18" fmla="*/ 0 w 64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6" h="127"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" name="Freeform 254">
                <a:extLst>
                  <a:ext uri="{FF2B5EF4-FFF2-40B4-BE49-F238E27FC236}">
                    <a16:creationId xmlns:a16="http://schemas.microsoft.com/office/drawing/2014/main" id="{B46951AD-2037-4917-8614-E2481D608E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13" cy="64"/>
              </a:xfrm>
              <a:custGeom>
                <a:avLst/>
                <a:gdLst>
                  <a:gd name="T0" fmla="*/ 0 w 627"/>
                  <a:gd name="T1" fmla="*/ 0 h 127"/>
                  <a:gd name="T2" fmla="*/ 627 w 627"/>
                  <a:gd name="T3" fmla="*/ 0 h 127"/>
                  <a:gd name="T4" fmla="*/ 627 w 627"/>
                  <a:gd name="T5" fmla="*/ 127 h 127"/>
                  <a:gd name="T6" fmla="*/ 0 w 627"/>
                  <a:gd name="T7" fmla="*/ 127 h 127"/>
                  <a:gd name="T8" fmla="*/ 0 w 627"/>
                  <a:gd name="T9" fmla="*/ 0 h 127"/>
                  <a:gd name="T10" fmla="*/ 0 w 627"/>
                  <a:gd name="T11" fmla="*/ 0 h 127"/>
                  <a:gd name="T12" fmla="*/ 609 w 627"/>
                  <a:gd name="T13" fmla="*/ 0 h 127"/>
                  <a:gd name="T14" fmla="*/ 609 w 627"/>
                  <a:gd name="T15" fmla="*/ 127 h 127"/>
                  <a:gd name="T16" fmla="*/ 0 w 627"/>
                  <a:gd name="T17" fmla="*/ 127 h 127"/>
                  <a:gd name="T18" fmla="*/ 0 w 62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7" h="127"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" name="Freeform 255">
                <a:extLst>
                  <a:ext uri="{FF2B5EF4-FFF2-40B4-BE49-F238E27FC236}">
                    <a16:creationId xmlns:a16="http://schemas.microsoft.com/office/drawing/2014/main" id="{52EE8EE9-2A7A-47D3-813D-0B86F23C5A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05" cy="64"/>
              </a:xfrm>
              <a:custGeom>
                <a:avLst/>
                <a:gdLst>
                  <a:gd name="T0" fmla="*/ 0 w 609"/>
                  <a:gd name="T1" fmla="*/ 0 h 127"/>
                  <a:gd name="T2" fmla="*/ 609 w 609"/>
                  <a:gd name="T3" fmla="*/ 0 h 127"/>
                  <a:gd name="T4" fmla="*/ 609 w 609"/>
                  <a:gd name="T5" fmla="*/ 127 h 127"/>
                  <a:gd name="T6" fmla="*/ 0 w 609"/>
                  <a:gd name="T7" fmla="*/ 127 h 127"/>
                  <a:gd name="T8" fmla="*/ 0 w 609"/>
                  <a:gd name="T9" fmla="*/ 0 h 127"/>
                  <a:gd name="T10" fmla="*/ 0 w 609"/>
                  <a:gd name="T11" fmla="*/ 0 h 127"/>
                  <a:gd name="T12" fmla="*/ 592 w 609"/>
                  <a:gd name="T13" fmla="*/ 0 h 127"/>
                  <a:gd name="T14" fmla="*/ 592 w 609"/>
                  <a:gd name="T15" fmla="*/ 127 h 127"/>
                  <a:gd name="T16" fmla="*/ 0 w 609"/>
                  <a:gd name="T17" fmla="*/ 127 h 127"/>
                  <a:gd name="T18" fmla="*/ 0 w 60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9" h="127"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" name="Freeform 256">
                <a:extLst>
                  <a:ext uri="{FF2B5EF4-FFF2-40B4-BE49-F238E27FC236}">
                    <a16:creationId xmlns:a16="http://schemas.microsoft.com/office/drawing/2014/main" id="{9AEFDD7F-CEF8-4379-B066-4F837B1178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96" cy="64"/>
              </a:xfrm>
              <a:custGeom>
                <a:avLst/>
                <a:gdLst>
                  <a:gd name="T0" fmla="*/ 0 w 592"/>
                  <a:gd name="T1" fmla="*/ 0 h 127"/>
                  <a:gd name="T2" fmla="*/ 592 w 592"/>
                  <a:gd name="T3" fmla="*/ 0 h 127"/>
                  <a:gd name="T4" fmla="*/ 592 w 592"/>
                  <a:gd name="T5" fmla="*/ 127 h 127"/>
                  <a:gd name="T6" fmla="*/ 0 w 592"/>
                  <a:gd name="T7" fmla="*/ 127 h 127"/>
                  <a:gd name="T8" fmla="*/ 0 w 592"/>
                  <a:gd name="T9" fmla="*/ 0 h 127"/>
                  <a:gd name="T10" fmla="*/ 0 w 592"/>
                  <a:gd name="T11" fmla="*/ 0 h 127"/>
                  <a:gd name="T12" fmla="*/ 573 w 592"/>
                  <a:gd name="T13" fmla="*/ 0 h 127"/>
                  <a:gd name="T14" fmla="*/ 573 w 592"/>
                  <a:gd name="T15" fmla="*/ 127 h 127"/>
                  <a:gd name="T16" fmla="*/ 0 w 592"/>
                  <a:gd name="T17" fmla="*/ 127 h 127"/>
                  <a:gd name="T18" fmla="*/ 0 w 59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2" h="127"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1E1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" name="Freeform 257">
                <a:extLst>
                  <a:ext uri="{FF2B5EF4-FFF2-40B4-BE49-F238E27FC236}">
                    <a16:creationId xmlns:a16="http://schemas.microsoft.com/office/drawing/2014/main" id="{E5FD9688-925D-4367-A58F-FEFAA6A652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86" cy="64"/>
              </a:xfrm>
              <a:custGeom>
                <a:avLst/>
                <a:gdLst>
                  <a:gd name="T0" fmla="*/ 0 w 573"/>
                  <a:gd name="T1" fmla="*/ 0 h 127"/>
                  <a:gd name="T2" fmla="*/ 573 w 573"/>
                  <a:gd name="T3" fmla="*/ 0 h 127"/>
                  <a:gd name="T4" fmla="*/ 573 w 573"/>
                  <a:gd name="T5" fmla="*/ 127 h 127"/>
                  <a:gd name="T6" fmla="*/ 0 w 573"/>
                  <a:gd name="T7" fmla="*/ 127 h 127"/>
                  <a:gd name="T8" fmla="*/ 0 w 573"/>
                  <a:gd name="T9" fmla="*/ 0 h 127"/>
                  <a:gd name="T10" fmla="*/ 0 w 573"/>
                  <a:gd name="T11" fmla="*/ 0 h 127"/>
                  <a:gd name="T12" fmla="*/ 555 w 573"/>
                  <a:gd name="T13" fmla="*/ 0 h 127"/>
                  <a:gd name="T14" fmla="*/ 555 w 573"/>
                  <a:gd name="T15" fmla="*/ 127 h 127"/>
                  <a:gd name="T16" fmla="*/ 0 w 573"/>
                  <a:gd name="T17" fmla="*/ 127 h 127"/>
                  <a:gd name="T18" fmla="*/ 0 w 57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3" h="127"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" name="Freeform 258">
                <a:extLst>
                  <a:ext uri="{FF2B5EF4-FFF2-40B4-BE49-F238E27FC236}">
                    <a16:creationId xmlns:a16="http://schemas.microsoft.com/office/drawing/2014/main" id="{99395437-4E84-4E4B-9E00-7E5D448430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8" cy="64"/>
              </a:xfrm>
              <a:custGeom>
                <a:avLst/>
                <a:gdLst>
                  <a:gd name="T0" fmla="*/ 0 w 555"/>
                  <a:gd name="T1" fmla="*/ 0 h 127"/>
                  <a:gd name="T2" fmla="*/ 555 w 555"/>
                  <a:gd name="T3" fmla="*/ 0 h 127"/>
                  <a:gd name="T4" fmla="*/ 555 w 555"/>
                  <a:gd name="T5" fmla="*/ 127 h 127"/>
                  <a:gd name="T6" fmla="*/ 0 w 555"/>
                  <a:gd name="T7" fmla="*/ 127 h 127"/>
                  <a:gd name="T8" fmla="*/ 0 w 555"/>
                  <a:gd name="T9" fmla="*/ 0 h 127"/>
                  <a:gd name="T10" fmla="*/ 0 w 555"/>
                  <a:gd name="T11" fmla="*/ 0 h 127"/>
                  <a:gd name="T12" fmla="*/ 538 w 555"/>
                  <a:gd name="T13" fmla="*/ 0 h 127"/>
                  <a:gd name="T14" fmla="*/ 538 w 555"/>
                  <a:gd name="T15" fmla="*/ 127 h 127"/>
                  <a:gd name="T16" fmla="*/ 0 w 555"/>
                  <a:gd name="T17" fmla="*/ 127 h 127"/>
                  <a:gd name="T18" fmla="*/ 0 w 55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5" h="127"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" name="Freeform 259">
                <a:extLst>
                  <a:ext uri="{FF2B5EF4-FFF2-40B4-BE49-F238E27FC236}">
                    <a16:creationId xmlns:a16="http://schemas.microsoft.com/office/drawing/2014/main" id="{5CE9CA9B-F37D-4F1E-8591-2D6A57ECCD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69" cy="64"/>
              </a:xfrm>
              <a:custGeom>
                <a:avLst/>
                <a:gdLst>
                  <a:gd name="T0" fmla="*/ 0 w 538"/>
                  <a:gd name="T1" fmla="*/ 0 h 127"/>
                  <a:gd name="T2" fmla="*/ 538 w 538"/>
                  <a:gd name="T3" fmla="*/ 0 h 127"/>
                  <a:gd name="T4" fmla="*/ 538 w 538"/>
                  <a:gd name="T5" fmla="*/ 127 h 127"/>
                  <a:gd name="T6" fmla="*/ 0 w 538"/>
                  <a:gd name="T7" fmla="*/ 127 h 127"/>
                  <a:gd name="T8" fmla="*/ 0 w 538"/>
                  <a:gd name="T9" fmla="*/ 0 h 127"/>
                  <a:gd name="T10" fmla="*/ 0 w 538"/>
                  <a:gd name="T11" fmla="*/ 0 h 127"/>
                  <a:gd name="T12" fmla="*/ 519 w 538"/>
                  <a:gd name="T13" fmla="*/ 0 h 127"/>
                  <a:gd name="T14" fmla="*/ 519 w 538"/>
                  <a:gd name="T15" fmla="*/ 127 h 127"/>
                  <a:gd name="T16" fmla="*/ 0 w 538"/>
                  <a:gd name="T17" fmla="*/ 127 h 127"/>
                  <a:gd name="T18" fmla="*/ 0 w 53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8" h="127"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" name="Freeform 260">
                <a:extLst>
                  <a:ext uri="{FF2B5EF4-FFF2-40B4-BE49-F238E27FC236}">
                    <a16:creationId xmlns:a16="http://schemas.microsoft.com/office/drawing/2014/main" id="{D67C18BD-E6D4-4326-873F-DA95CC70EA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9" cy="64"/>
              </a:xfrm>
              <a:custGeom>
                <a:avLst/>
                <a:gdLst>
                  <a:gd name="T0" fmla="*/ 0 w 519"/>
                  <a:gd name="T1" fmla="*/ 0 h 127"/>
                  <a:gd name="T2" fmla="*/ 519 w 519"/>
                  <a:gd name="T3" fmla="*/ 0 h 127"/>
                  <a:gd name="T4" fmla="*/ 519 w 519"/>
                  <a:gd name="T5" fmla="*/ 127 h 127"/>
                  <a:gd name="T6" fmla="*/ 0 w 519"/>
                  <a:gd name="T7" fmla="*/ 127 h 127"/>
                  <a:gd name="T8" fmla="*/ 0 w 519"/>
                  <a:gd name="T9" fmla="*/ 0 h 127"/>
                  <a:gd name="T10" fmla="*/ 0 w 519"/>
                  <a:gd name="T11" fmla="*/ 0 h 127"/>
                  <a:gd name="T12" fmla="*/ 502 w 519"/>
                  <a:gd name="T13" fmla="*/ 0 h 127"/>
                  <a:gd name="T14" fmla="*/ 502 w 519"/>
                  <a:gd name="T15" fmla="*/ 127 h 127"/>
                  <a:gd name="T16" fmla="*/ 0 w 519"/>
                  <a:gd name="T17" fmla="*/ 127 h 127"/>
                  <a:gd name="T18" fmla="*/ 0 w 51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9" h="127"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" name="Freeform 261">
                <a:extLst>
                  <a:ext uri="{FF2B5EF4-FFF2-40B4-BE49-F238E27FC236}">
                    <a16:creationId xmlns:a16="http://schemas.microsoft.com/office/drawing/2014/main" id="{7E94C596-07F7-4683-B387-15F9620402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1" cy="64"/>
              </a:xfrm>
              <a:custGeom>
                <a:avLst/>
                <a:gdLst>
                  <a:gd name="T0" fmla="*/ 0 w 502"/>
                  <a:gd name="T1" fmla="*/ 0 h 127"/>
                  <a:gd name="T2" fmla="*/ 502 w 502"/>
                  <a:gd name="T3" fmla="*/ 0 h 127"/>
                  <a:gd name="T4" fmla="*/ 502 w 502"/>
                  <a:gd name="T5" fmla="*/ 127 h 127"/>
                  <a:gd name="T6" fmla="*/ 0 w 502"/>
                  <a:gd name="T7" fmla="*/ 127 h 127"/>
                  <a:gd name="T8" fmla="*/ 0 w 502"/>
                  <a:gd name="T9" fmla="*/ 0 h 127"/>
                  <a:gd name="T10" fmla="*/ 0 w 502"/>
                  <a:gd name="T11" fmla="*/ 0 h 127"/>
                  <a:gd name="T12" fmla="*/ 484 w 502"/>
                  <a:gd name="T13" fmla="*/ 0 h 127"/>
                  <a:gd name="T14" fmla="*/ 484 w 502"/>
                  <a:gd name="T15" fmla="*/ 127 h 127"/>
                  <a:gd name="T16" fmla="*/ 0 w 502"/>
                  <a:gd name="T17" fmla="*/ 127 h 127"/>
                  <a:gd name="T18" fmla="*/ 0 w 50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2" h="127"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" name="Freeform 262">
                <a:extLst>
                  <a:ext uri="{FF2B5EF4-FFF2-40B4-BE49-F238E27FC236}">
                    <a16:creationId xmlns:a16="http://schemas.microsoft.com/office/drawing/2014/main" id="{A15477D6-4EDD-471D-8A68-47C4A388CB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42" cy="64"/>
              </a:xfrm>
              <a:custGeom>
                <a:avLst/>
                <a:gdLst>
                  <a:gd name="T0" fmla="*/ 0 w 484"/>
                  <a:gd name="T1" fmla="*/ 0 h 127"/>
                  <a:gd name="T2" fmla="*/ 484 w 484"/>
                  <a:gd name="T3" fmla="*/ 0 h 127"/>
                  <a:gd name="T4" fmla="*/ 484 w 484"/>
                  <a:gd name="T5" fmla="*/ 127 h 127"/>
                  <a:gd name="T6" fmla="*/ 0 w 484"/>
                  <a:gd name="T7" fmla="*/ 127 h 127"/>
                  <a:gd name="T8" fmla="*/ 0 w 484"/>
                  <a:gd name="T9" fmla="*/ 0 h 127"/>
                  <a:gd name="T10" fmla="*/ 0 w 484"/>
                  <a:gd name="T11" fmla="*/ 0 h 127"/>
                  <a:gd name="T12" fmla="*/ 465 w 484"/>
                  <a:gd name="T13" fmla="*/ 0 h 127"/>
                  <a:gd name="T14" fmla="*/ 465 w 484"/>
                  <a:gd name="T15" fmla="*/ 127 h 127"/>
                  <a:gd name="T16" fmla="*/ 0 w 484"/>
                  <a:gd name="T17" fmla="*/ 127 h 127"/>
                  <a:gd name="T18" fmla="*/ 0 w 48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4" h="127"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" name="Freeform 263">
                <a:extLst>
                  <a:ext uri="{FF2B5EF4-FFF2-40B4-BE49-F238E27FC236}">
                    <a16:creationId xmlns:a16="http://schemas.microsoft.com/office/drawing/2014/main" id="{A64857E1-C9DC-4B35-8795-789C215377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32" cy="64"/>
              </a:xfrm>
              <a:custGeom>
                <a:avLst/>
                <a:gdLst>
                  <a:gd name="T0" fmla="*/ 0 w 465"/>
                  <a:gd name="T1" fmla="*/ 0 h 127"/>
                  <a:gd name="T2" fmla="*/ 465 w 465"/>
                  <a:gd name="T3" fmla="*/ 0 h 127"/>
                  <a:gd name="T4" fmla="*/ 465 w 465"/>
                  <a:gd name="T5" fmla="*/ 127 h 127"/>
                  <a:gd name="T6" fmla="*/ 0 w 465"/>
                  <a:gd name="T7" fmla="*/ 127 h 127"/>
                  <a:gd name="T8" fmla="*/ 0 w 465"/>
                  <a:gd name="T9" fmla="*/ 0 h 127"/>
                  <a:gd name="T10" fmla="*/ 0 w 465"/>
                  <a:gd name="T11" fmla="*/ 0 h 127"/>
                  <a:gd name="T12" fmla="*/ 448 w 465"/>
                  <a:gd name="T13" fmla="*/ 0 h 127"/>
                  <a:gd name="T14" fmla="*/ 448 w 465"/>
                  <a:gd name="T15" fmla="*/ 127 h 127"/>
                  <a:gd name="T16" fmla="*/ 0 w 465"/>
                  <a:gd name="T17" fmla="*/ 127 h 127"/>
                  <a:gd name="T18" fmla="*/ 0 w 46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5" h="127"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7" name="Freeform 264">
                <a:extLst>
                  <a:ext uri="{FF2B5EF4-FFF2-40B4-BE49-F238E27FC236}">
                    <a16:creationId xmlns:a16="http://schemas.microsoft.com/office/drawing/2014/main" id="{7D250C36-6AF9-448A-95F4-22DDA61DBE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24" cy="64"/>
              </a:xfrm>
              <a:custGeom>
                <a:avLst/>
                <a:gdLst>
                  <a:gd name="T0" fmla="*/ 0 w 448"/>
                  <a:gd name="T1" fmla="*/ 0 h 127"/>
                  <a:gd name="T2" fmla="*/ 448 w 448"/>
                  <a:gd name="T3" fmla="*/ 0 h 127"/>
                  <a:gd name="T4" fmla="*/ 448 w 448"/>
                  <a:gd name="T5" fmla="*/ 127 h 127"/>
                  <a:gd name="T6" fmla="*/ 0 w 448"/>
                  <a:gd name="T7" fmla="*/ 127 h 127"/>
                  <a:gd name="T8" fmla="*/ 0 w 448"/>
                  <a:gd name="T9" fmla="*/ 0 h 127"/>
                  <a:gd name="T10" fmla="*/ 0 w 448"/>
                  <a:gd name="T11" fmla="*/ 0 h 127"/>
                  <a:gd name="T12" fmla="*/ 430 w 448"/>
                  <a:gd name="T13" fmla="*/ 0 h 127"/>
                  <a:gd name="T14" fmla="*/ 430 w 448"/>
                  <a:gd name="T15" fmla="*/ 127 h 127"/>
                  <a:gd name="T16" fmla="*/ 0 w 448"/>
                  <a:gd name="T17" fmla="*/ 127 h 127"/>
                  <a:gd name="T18" fmla="*/ 0 w 44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8" h="127"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" name="Freeform 265">
                <a:extLst>
                  <a:ext uri="{FF2B5EF4-FFF2-40B4-BE49-F238E27FC236}">
                    <a16:creationId xmlns:a16="http://schemas.microsoft.com/office/drawing/2014/main" id="{1C3B4B34-2271-443C-85E6-29127C7DBF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15" cy="64"/>
              </a:xfrm>
              <a:custGeom>
                <a:avLst/>
                <a:gdLst>
                  <a:gd name="T0" fmla="*/ 0 w 430"/>
                  <a:gd name="T1" fmla="*/ 0 h 127"/>
                  <a:gd name="T2" fmla="*/ 430 w 430"/>
                  <a:gd name="T3" fmla="*/ 0 h 127"/>
                  <a:gd name="T4" fmla="*/ 430 w 430"/>
                  <a:gd name="T5" fmla="*/ 127 h 127"/>
                  <a:gd name="T6" fmla="*/ 0 w 430"/>
                  <a:gd name="T7" fmla="*/ 127 h 127"/>
                  <a:gd name="T8" fmla="*/ 0 w 430"/>
                  <a:gd name="T9" fmla="*/ 0 h 127"/>
                  <a:gd name="T10" fmla="*/ 0 w 430"/>
                  <a:gd name="T11" fmla="*/ 0 h 127"/>
                  <a:gd name="T12" fmla="*/ 411 w 430"/>
                  <a:gd name="T13" fmla="*/ 0 h 127"/>
                  <a:gd name="T14" fmla="*/ 411 w 430"/>
                  <a:gd name="T15" fmla="*/ 127 h 127"/>
                  <a:gd name="T16" fmla="*/ 0 w 430"/>
                  <a:gd name="T17" fmla="*/ 127 h 127"/>
                  <a:gd name="T18" fmla="*/ 0 w 43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0" h="127"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" name="Freeform 266">
                <a:extLst>
                  <a:ext uri="{FF2B5EF4-FFF2-40B4-BE49-F238E27FC236}">
                    <a16:creationId xmlns:a16="http://schemas.microsoft.com/office/drawing/2014/main" id="{06B01015-6B92-419E-B546-7A10CA4AFC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06" cy="64"/>
              </a:xfrm>
              <a:custGeom>
                <a:avLst/>
                <a:gdLst>
                  <a:gd name="T0" fmla="*/ 0 w 411"/>
                  <a:gd name="T1" fmla="*/ 0 h 127"/>
                  <a:gd name="T2" fmla="*/ 411 w 411"/>
                  <a:gd name="T3" fmla="*/ 0 h 127"/>
                  <a:gd name="T4" fmla="*/ 411 w 411"/>
                  <a:gd name="T5" fmla="*/ 127 h 127"/>
                  <a:gd name="T6" fmla="*/ 0 w 411"/>
                  <a:gd name="T7" fmla="*/ 127 h 127"/>
                  <a:gd name="T8" fmla="*/ 0 w 411"/>
                  <a:gd name="T9" fmla="*/ 0 h 127"/>
                  <a:gd name="T10" fmla="*/ 0 w 411"/>
                  <a:gd name="T11" fmla="*/ 0 h 127"/>
                  <a:gd name="T12" fmla="*/ 394 w 411"/>
                  <a:gd name="T13" fmla="*/ 0 h 127"/>
                  <a:gd name="T14" fmla="*/ 394 w 411"/>
                  <a:gd name="T15" fmla="*/ 127 h 127"/>
                  <a:gd name="T16" fmla="*/ 0 w 411"/>
                  <a:gd name="T17" fmla="*/ 127 h 127"/>
                  <a:gd name="T18" fmla="*/ 0 w 41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1" h="127"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D7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" name="Freeform 267">
                <a:extLst>
                  <a:ext uri="{FF2B5EF4-FFF2-40B4-BE49-F238E27FC236}">
                    <a16:creationId xmlns:a16="http://schemas.microsoft.com/office/drawing/2014/main" id="{36C382BB-201C-4C04-B28D-2E4F6E7F5D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97" cy="64"/>
              </a:xfrm>
              <a:custGeom>
                <a:avLst/>
                <a:gdLst>
                  <a:gd name="T0" fmla="*/ 0 w 394"/>
                  <a:gd name="T1" fmla="*/ 0 h 127"/>
                  <a:gd name="T2" fmla="*/ 394 w 394"/>
                  <a:gd name="T3" fmla="*/ 0 h 127"/>
                  <a:gd name="T4" fmla="*/ 394 w 394"/>
                  <a:gd name="T5" fmla="*/ 127 h 127"/>
                  <a:gd name="T6" fmla="*/ 0 w 394"/>
                  <a:gd name="T7" fmla="*/ 127 h 127"/>
                  <a:gd name="T8" fmla="*/ 0 w 394"/>
                  <a:gd name="T9" fmla="*/ 0 h 127"/>
                  <a:gd name="T10" fmla="*/ 0 w 394"/>
                  <a:gd name="T11" fmla="*/ 0 h 127"/>
                  <a:gd name="T12" fmla="*/ 377 w 394"/>
                  <a:gd name="T13" fmla="*/ 0 h 127"/>
                  <a:gd name="T14" fmla="*/ 377 w 394"/>
                  <a:gd name="T15" fmla="*/ 127 h 127"/>
                  <a:gd name="T16" fmla="*/ 0 w 394"/>
                  <a:gd name="T17" fmla="*/ 127 h 127"/>
                  <a:gd name="T18" fmla="*/ 0 w 39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4" h="127"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" name="Freeform 268">
                <a:extLst>
                  <a:ext uri="{FF2B5EF4-FFF2-40B4-BE49-F238E27FC236}">
                    <a16:creationId xmlns:a16="http://schemas.microsoft.com/office/drawing/2014/main" id="{C201DD81-3A2C-462F-B4FB-9A7177D688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88" cy="64"/>
              </a:xfrm>
              <a:custGeom>
                <a:avLst/>
                <a:gdLst>
                  <a:gd name="T0" fmla="*/ 0 w 377"/>
                  <a:gd name="T1" fmla="*/ 0 h 127"/>
                  <a:gd name="T2" fmla="*/ 377 w 377"/>
                  <a:gd name="T3" fmla="*/ 0 h 127"/>
                  <a:gd name="T4" fmla="*/ 377 w 377"/>
                  <a:gd name="T5" fmla="*/ 127 h 127"/>
                  <a:gd name="T6" fmla="*/ 0 w 377"/>
                  <a:gd name="T7" fmla="*/ 127 h 127"/>
                  <a:gd name="T8" fmla="*/ 0 w 377"/>
                  <a:gd name="T9" fmla="*/ 0 h 127"/>
                  <a:gd name="T10" fmla="*/ 0 w 377"/>
                  <a:gd name="T11" fmla="*/ 0 h 127"/>
                  <a:gd name="T12" fmla="*/ 357 w 377"/>
                  <a:gd name="T13" fmla="*/ 0 h 127"/>
                  <a:gd name="T14" fmla="*/ 357 w 377"/>
                  <a:gd name="T15" fmla="*/ 127 h 127"/>
                  <a:gd name="T16" fmla="*/ 0 w 377"/>
                  <a:gd name="T17" fmla="*/ 127 h 127"/>
                  <a:gd name="T18" fmla="*/ 0 w 37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7" h="127"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" name="Freeform 269">
                <a:extLst>
                  <a:ext uri="{FF2B5EF4-FFF2-40B4-BE49-F238E27FC236}">
                    <a16:creationId xmlns:a16="http://schemas.microsoft.com/office/drawing/2014/main" id="{1DB7F2B0-78C4-42F4-A92D-142198E0C4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9" cy="64"/>
              </a:xfrm>
              <a:custGeom>
                <a:avLst/>
                <a:gdLst>
                  <a:gd name="T0" fmla="*/ 0 w 357"/>
                  <a:gd name="T1" fmla="*/ 0 h 127"/>
                  <a:gd name="T2" fmla="*/ 357 w 357"/>
                  <a:gd name="T3" fmla="*/ 0 h 127"/>
                  <a:gd name="T4" fmla="*/ 357 w 357"/>
                  <a:gd name="T5" fmla="*/ 127 h 127"/>
                  <a:gd name="T6" fmla="*/ 0 w 357"/>
                  <a:gd name="T7" fmla="*/ 127 h 127"/>
                  <a:gd name="T8" fmla="*/ 0 w 357"/>
                  <a:gd name="T9" fmla="*/ 0 h 127"/>
                  <a:gd name="T10" fmla="*/ 0 w 357"/>
                  <a:gd name="T11" fmla="*/ 0 h 127"/>
                  <a:gd name="T12" fmla="*/ 340 w 357"/>
                  <a:gd name="T13" fmla="*/ 0 h 127"/>
                  <a:gd name="T14" fmla="*/ 340 w 357"/>
                  <a:gd name="T15" fmla="*/ 127 h 127"/>
                  <a:gd name="T16" fmla="*/ 0 w 357"/>
                  <a:gd name="T17" fmla="*/ 127 h 127"/>
                  <a:gd name="T18" fmla="*/ 0 w 35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7" h="127"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Freeform 270">
                <a:extLst>
                  <a:ext uri="{FF2B5EF4-FFF2-40B4-BE49-F238E27FC236}">
                    <a16:creationId xmlns:a16="http://schemas.microsoft.com/office/drawing/2014/main" id="{5A15ADC3-CEE2-41B7-934A-59E7A9F887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0" cy="64"/>
              </a:xfrm>
              <a:custGeom>
                <a:avLst/>
                <a:gdLst>
                  <a:gd name="T0" fmla="*/ 0 w 340"/>
                  <a:gd name="T1" fmla="*/ 0 h 127"/>
                  <a:gd name="T2" fmla="*/ 340 w 340"/>
                  <a:gd name="T3" fmla="*/ 0 h 127"/>
                  <a:gd name="T4" fmla="*/ 340 w 340"/>
                  <a:gd name="T5" fmla="*/ 127 h 127"/>
                  <a:gd name="T6" fmla="*/ 0 w 340"/>
                  <a:gd name="T7" fmla="*/ 127 h 127"/>
                  <a:gd name="T8" fmla="*/ 0 w 340"/>
                  <a:gd name="T9" fmla="*/ 0 h 127"/>
                  <a:gd name="T10" fmla="*/ 0 w 340"/>
                  <a:gd name="T11" fmla="*/ 0 h 127"/>
                  <a:gd name="T12" fmla="*/ 323 w 340"/>
                  <a:gd name="T13" fmla="*/ 0 h 127"/>
                  <a:gd name="T14" fmla="*/ 323 w 340"/>
                  <a:gd name="T15" fmla="*/ 127 h 127"/>
                  <a:gd name="T16" fmla="*/ 0 w 340"/>
                  <a:gd name="T17" fmla="*/ 127 h 127"/>
                  <a:gd name="T18" fmla="*/ 0 w 34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0" h="127"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" name="Freeform 271">
                <a:extLst>
                  <a:ext uri="{FF2B5EF4-FFF2-40B4-BE49-F238E27FC236}">
                    <a16:creationId xmlns:a16="http://schemas.microsoft.com/office/drawing/2014/main" id="{E6804074-768F-4DC4-AE1A-A8D03B9EFE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61" cy="64"/>
              </a:xfrm>
              <a:custGeom>
                <a:avLst/>
                <a:gdLst>
                  <a:gd name="T0" fmla="*/ 0 w 323"/>
                  <a:gd name="T1" fmla="*/ 0 h 127"/>
                  <a:gd name="T2" fmla="*/ 323 w 323"/>
                  <a:gd name="T3" fmla="*/ 0 h 127"/>
                  <a:gd name="T4" fmla="*/ 323 w 323"/>
                  <a:gd name="T5" fmla="*/ 127 h 127"/>
                  <a:gd name="T6" fmla="*/ 0 w 323"/>
                  <a:gd name="T7" fmla="*/ 127 h 127"/>
                  <a:gd name="T8" fmla="*/ 0 w 323"/>
                  <a:gd name="T9" fmla="*/ 0 h 127"/>
                  <a:gd name="T10" fmla="*/ 0 w 323"/>
                  <a:gd name="T11" fmla="*/ 0 h 127"/>
                  <a:gd name="T12" fmla="*/ 303 w 323"/>
                  <a:gd name="T13" fmla="*/ 0 h 127"/>
                  <a:gd name="T14" fmla="*/ 303 w 323"/>
                  <a:gd name="T15" fmla="*/ 127 h 127"/>
                  <a:gd name="T16" fmla="*/ 0 w 323"/>
                  <a:gd name="T17" fmla="*/ 127 h 127"/>
                  <a:gd name="T18" fmla="*/ 0 w 32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3" h="127"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" name="Freeform 272">
                <a:extLst>
                  <a:ext uri="{FF2B5EF4-FFF2-40B4-BE49-F238E27FC236}">
                    <a16:creationId xmlns:a16="http://schemas.microsoft.com/office/drawing/2014/main" id="{E114FE94-B439-4AB6-8379-D64A008EBB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52" cy="64"/>
              </a:xfrm>
              <a:custGeom>
                <a:avLst/>
                <a:gdLst>
                  <a:gd name="T0" fmla="*/ 0 w 303"/>
                  <a:gd name="T1" fmla="*/ 0 h 127"/>
                  <a:gd name="T2" fmla="*/ 303 w 303"/>
                  <a:gd name="T3" fmla="*/ 0 h 127"/>
                  <a:gd name="T4" fmla="*/ 303 w 303"/>
                  <a:gd name="T5" fmla="*/ 127 h 127"/>
                  <a:gd name="T6" fmla="*/ 0 w 303"/>
                  <a:gd name="T7" fmla="*/ 127 h 127"/>
                  <a:gd name="T8" fmla="*/ 0 w 303"/>
                  <a:gd name="T9" fmla="*/ 0 h 127"/>
                  <a:gd name="T10" fmla="*/ 0 w 303"/>
                  <a:gd name="T11" fmla="*/ 0 h 127"/>
                  <a:gd name="T12" fmla="*/ 286 w 303"/>
                  <a:gd name="T13" fmla="*/ 0 h 127"/>
                  <a:gd name="T14" fmla="*/ 286 w 303"/>
                  <a:gd name="T15" fmla="*/ 127 h 127"/>
                  <a:gd name="T16" fmla="*/ 0 w 303"/>
                  <a:gd name="T17" fmla="*/ 127 h 127"/>
                  <a:gd name="T18" fmla="*/ 0 w 30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3" h="127"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" name="Freeform 273">
                <a:extLst>
                  <a:ext uri="{FF2B5EF4-FFF2-40B4-BE49-F238E27FC236}">
                    <a16:creationId xmlns:a16="http://schemas.microsoft.com/office/drawing/2014/main" id="{D144D363-A7DA-450F-BBED-ED5BA619CA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43" cy="64"/>
              </a:xfrm>
              <a:custGeom>
                <a:avLst/>
                <a:gdLst>
                  <a:gd name="T0" fmla="*/ 0 w 286"/>
                  <a:gd name="T1" fmla="*/ 0 h 127"/>
                  <a:gd name="T2" fmla="*/ 286 w 286"/>
                  <a:gd name="T3" fmla="*/ 0 h 127"/>
                  <a:gd name="T4" fmla="*/ 286 w 286"/>
                  <a:gd name="T5" fmla="*/ 127 h 127"/>
                  <a:gd name="T6" fmla="*/ 0 w 286"/>
                  <a:gd name="T7" fmla="*/ 127 h 127"/>
                  <a:gd name="T8" fmla="*/ 0 w 286"/>
                  <a:gd name="T9" fmla="*/ 0 h 127"/>
                  <a:gd name="T10" fmla="*/ 0 w 286"/>
                  <a:gd name="T11" fmla="*/ 0 h 127"/>
                  <a:gd name="T12" fmla="*/ 269 w 286"/>
                  <a:gd name="T13" fmla="*/ 0 h 127"/>
                  <a:gd name="T14" fmla="*/ 269 w 286"/>
                  <a:gd name="T15" fmla="*/ 127 h 127"/>
                  <a:gd name="T16" fmla="*/ 0 w 286"/>
                  <a:gd name="T17" fmla="*/ 127 h 127"/>
                  <a:gd name="T18" fmla="*/ 0 w 28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127"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" name="Freeform 274">
                <a:extLst>
                  <a:ext uri="{FF2B5EF4-FFF2-40B4-BE49-F238E27FC236}">
                    <a16:creationId xmlns:a16="http://schemas.microsoft.com/office/drawing/2014/main" id="{D98DEA3F-6DE6-4E37-9C39-D4B2819FE3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34" cy="64"/>
              </a:xfrm>
              <a:custGeom>
                <a:avLst/>
                <a:gdLst>
                  <a:gd name="T0" fmla="*/ 0 w 269"/>
                  <a:gd name="T1" fmla="*/ 0 h 127"/>
                  <a:gd name="T2" fmla="*/ 269 w 269"/>
                  <a:gd name="T3" fmla="*/ 0 h 127"/>
                  <a:gd name="T4" fmla="*/ 269 w 269"/>
                  <a:gd name="T5" fmla="*/ 127 h 127"/>
                  <a:gd name="T6" fmla="*/ 0 w 269"/>
                  <a:gd name="T7" fmla="*/ 127 h 127"/>
                  <a:gd name="T8" fmla="*/ 0 w 269"/>
                  <a:gd name="T9" fmla="*/ 0 h 127"/>
                  <a:gd name="T10" fmla="*/ 0 w 269"/>
                  <a:gd name="T11" fmla="*/ 0 h 127"/>
                  <a:gd name="T12" fmla="*/ 250 w 269"/>
                  <a:gd name="T13" fmla="*/ 0 h 127"/>
                  <a:gd name="T14" fmla="*/ 250 w 269"/>
                  <a:gd name="T15" fmla="*/ 127 h 127"/>
                  <a:gd name="T16" fmla="*/ 0 w 269"/>
                  <a:gd name="T17" fmla="*/ 127 h 127"/>
                  <a:gd name="T18" fmla="*/ 0 w 26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9" h="127"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" name="Freeform 275">
                <a:extLst>
                  <a:ext uri="{FF2B5EF4-FFF2-40B4-BE49-F238E27FC236}">
                    <a16:creationId xmlns:a16="http://schemas.microsoft.com/office/drawing/2014/main" id="{F5ACF2B9-2F4A-4002-A521-0102365D5B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25" cy="64"/>
              </a:xfrm>
              <a:custGeom>
                <a:avLst/>
                <a:gdLst>
                  <a:gd name="T0" fmla="*/ 0 w 250"/>
                  <a:gd name="T1" fmla="*/ 0 h 127"/>
                  <a:gd name="T2" fmla="*/ 250 w 250"/>
                  <a:gd name="T3" fmla="*/ 0 h 127"/>
                  <a:gd name="T4" fmla="*/ 250 w 250"/>
                  <a:gd name="T5" fmla="*/ 127 h 127"/>
                  <a:gd name="T6" fmla="*/ 0 w 250"/>
                  <a:gd name="T7" fmla="*/ 127 h 127"/>
                  <a:gd name="T8" fmla="*/ 0 w 250"/>
                  <a:gd name="T9" fmla="*/ 0 h 127"/>
                  <a:gd name="T10" fmla="*/ 0 w 250"/>
                  <a:gd name="T11" fmla="*/ 0 h 127"/>
                  <a:gd name="T12" fmla="*/ 232 w 250"/>
                  <a:gd name="T13" fmla="*/ 0 h 127"/>
                  <a:gd name="T14" fmla="*/ 232 w 250"/>
                  <a:gd name="T15" fmla="*/ 127 h 127"/>
                  <a:gd name="T16" fmla="*/ 0 w 250"/>
                  <a:gd name="T17" fmla="*/ 127 h 127"/>
                  <a:gd name="T18" fmla="*/ 0 w 25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127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" name="Freeform 276">
                <a:extLst>
                  <a:ext uri="{FF2B5EF4-FFF2-40B4-BE49-F238E27FC236}">
                    <a16:creationId xmlns:a16="http://schemas.microsoft.com/office/drawing/2014/main" id="{7D772016-B0D9-4E52-8FDC-B952FDE621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16" cy="64"/>
              </a:xfrm>
              <a:custGeom>
                <a:avLst/>
                <a:gdLst>
                  <a:gd name="T0" fmla="*/ 0 w 232"/>
                  <a:gd name="T1" fmla="*/ 0 h 127"/>
                  <a:gd name="T2" fmla="*/ 232 w 232"/>
                  <a:gd name="T3" fmla="*/ 0 h 127"/>
                  <a:gd name="T4" fmla="*/ 232 w 232"/>
                  <a:gd name="T5" fmla="*/ 127 h 127"/>
                  <a:gd name="T6" fmla="*/ 0 w 232"/>
                  <a:gd name="T7" fmla="*/ 127 h 127"/>
                  <a:gd name="T8" fmla="*/ 0 w 232"/>
                  <a:gd name="T9" fmla="*/ 0 h 127"/>
                  <a:gd name="T10" fmla="*/ 0 w 232"/>
                  <a:gd name="T11" fmla="*/ 0 h 127"/>
                  <a:gd name="T12" fmla="*/ 215 w 232"/>
                  <a:gd name="T13" fmla="*/ 0 h 127"/>
                  <a:gd name="T14" fmla="*/ 215 w 232"/>
                  <a:gd name="T15" fmla="*/ 127 h 127"/>
                  <a:gd name="T16" fmla="*/ 0 w 232"/>
                  <a:gd name="T17" fmla="*/ 127 h 127"/>
                  <a:gd name="T18" fmla="*/ 0 w 23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2" h="127"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" name="Freeform 277">
                <a:extLst>
                  <a:ext uri="{FF2B5EF4-FFF2-40B4-BE49-F238E27FC236}">
                    <a16:creationId xmlns:a16="http://schemas.microsoft.com/office/drawing/2014/main" id="{BC589813-FFDB-4641-9DF3-B62744C634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07" cy="64"/>
              </a:xfrm>
              <a:custGeom>
                <a:avLst/>
                <a:gdLst>
                  <a:gd name="T0" fmla="*/ 0 w 215"/>
                  <a:gd name="T1" fmla="*/ 0 h 127"/>
                  <a:gd name="T2" fmla="*/ 215 w 215"/>
                  <a:gd name="T3" fmla="*/ 0 h 127"/>
                  <a:gd name="T4" fmla="*/ 215 w 215"/>
                  <a:gd name="T5" fmla="*/ 127 h 127"/>
                  <a:gd name="T6" fmla="*/ 0 w 215"/>
                  <a:gd name="T7" fmla="*/ 127 h 127"/>
                  <a:gd name="T8" fmla="*/ 0 w 215"/>
                  <a:gd name="T9" fmla="*/ 0 h 127"/>
                  <a:gd name="T10" fmla="*/ 0 w 215"/>
                  <a:gd name="T11" fmla="*/ 0 h 127"/>
                  <a:gd name="T12" fmla="*/ 196 w 215"/>
                  <a:gd name="T13" fmla="*/ 0 h 127"/>
                  <a:gd name="T14" fmla="*/ 196 w 215"/>
                  <a:gd name="T15" fmla="*/ 127 h 127"/>
                  <a:gd name="T16" fmla="*/ 0 w 215"/>
                  <a:gd name="T17" fmla="*/ 127 h 127"/>
                  <a:gd name="T18" fmla="*/ 0 w 21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127"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" name="Freeform 278">
                <a:extLst>
                  <a:ext uri="{FF2B5EF4-FFF2-40B4-BE49-F238E27FC236}">
                    <a16:creationId xmlns:a16="http://schemas.microsoft.com/office/drawing/2014/main" id="{FC592C5C-4C15-4151-8A9E-D2672D9172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98" cy="64"/>
              </a:xfrm>
              <a:custGeom>
                <a:avLst/>
                <a:gdLst>
                  <a:gd name="T0" fmla="*/ 0 w 196"/>
                  <a:gd name="T1" fmla="*/ 0 h 127"/>
                  <a:gd name="T2" fmla="*/ 196 w 196"/>
                  <a:gd name="T3" fmla="*/ 0 h 127"/>
                  <a:gd name="T4" fmla="*/ 196 w 196"/>
                  <a:gd name="T5" fmla="*/ 127 h 127"/>
                  <a:gd name="T6" fmla="*/ 0 w 196"/>
                  <a:gd name="T7" fmla="*/ 127 h 127"/>
                  <a:gd name="T8" fmla="*/ 0 w 196"/>
                  <a:gd name="T9" fmla="*/ 0 h 127"/>
                  <a:gd name="T10" fmla="*/ 0 w 196"/>
                  <a:gd name="T11" fmla="*/ 0 h 127"/>
                  <a:gd name="T12" fmla="*/ 178 w 196"/>
                  <a:gd name="T13" fmla="*/ 0 h 127"/>
                  <a:gd name="T14" fmla="*/ 178 w 196"/>
                  <a:gd name="T15" fmla="*/ 127 h 127"/>
                  <a:gd name="T16" fmla="*/ 0 w 196"/>
                  <a:gd name="T17" fmla="*/ 127 h 127"/>
                  <a:gd name="T18" fmla="*/ 0 w 19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6" h="127"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" name="Freeform 279">
                <a:extLst>
                  <a:ext uri="{FF2B5EF4-FFF2-40B4-BE49-F238E27FC236}">
                    <a16:creationId xmlns:a16="http://schemas.microsoft.com/office/drawing/2014/main" id="{7BB24A6D-8A11-41E2-9569-FC0C56B0F3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9" cy="64"/>
              </a:xfrm>
              <a:custGeom>
                <a:avLst/>
                <a:gdLst>
                  <a:gd name="T0" fmla="*/ 0 w 178"/>
                  <a:gd name="T1" fmla="*/ 0 h 127"/>
                  <a:gd name="T2" fmla="*/ 178 w 178"/>
                  <a:gd name="T3" fmla="*/ 0 h 127"/>
                  <a:gd name="T4" fmla="*/ 178 w 178"/>
                  <a:gd name="T5" fmla="*/ 127 h 127"/>
                  <a:gd name="T6" fmla="*/ 0 w 178"/>
                  <a:gd name="T7" fmla="*/ 127 h 127"/>
                  <a:gd name="T8" fmla="*/ 0 w 178"/>
                  <a:gd name="T9" fmla="*/ 0 h 127"/>
                  <a:gd name="T10" fmla="*/ 0 w 178"/>
                  <a:gd name="T11" fmla="*/ 0 h 127"/>
                  <a:gd name="T12" fmla="*/ 161 w 178"/>
                  <a:gd name="T13" fmla="*/ 0 h 127"/>
                  <a:gd name="T14" fmla="*/ 161 w 178"/>
                  <a:gd name="T15" fmla="*/ 127 h 127"/>
                  <a:gd name="T16" fmla="*/ 0 w 178"/>
                  <a:gd name="T17" fmla="*/ 127 h 127"/>
                  <a:gd name="T18" fmla="*/ 0 w 17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8" h="127"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" name="Freeform 280">
                <a:extLst>
                  <a:ext uri="{FF2B5EF4-FFF2-40B4-BE49-F238E27FC236}">
                    <a16:creationId xmlns:a16="http://schemas.microsoft.com/office/drawing/2014/main" id="{A47ABE21-49BD-43A5-BA99-52ADD1BEB2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1" cy="64"/>
              </a:xfrm>
              <a:custGeom>
                <a:avLst/>
                <a:gdLst>
                  <a:gd name="T0" fmla="*/ 0 w 161"/>
                  <a:gd name="T1" fmla="*/ 0 h 127"/>
                  <a:gd name="T2" fmla="*/ 161 w 161"/>
                  <a:gd name="T3" fmla="*/ 0 h 127"/>
                  <a:gd name="T4" fmla="*/ 161 w 161"/>
                  <a:gd name="T5" fmla="*/ 127 h 127"/>
                  <a:gd name="T6" fmla="*/ 0 w 161"/>
                  <a:gd name="T7" fmla="*/ 127 h 127"/>
                  <a:gd name="T8" fmla="*/ 0 w 161"/>
                  <a:gd name="T9" fmla="*/ 0 h 127"/>
                  <a:gd name="T10" fmla="*/ 0 w 161"/>
                  <a:gd name="T11" fmla="*/ 0 h 127"/>
                  <a:gd name="T12" fmla="*/ 142 w 161"/>
                  <a:gd name="T13" fmla="*/ 0 h 127"/>
                  <a:gd name="T14" fmla="*/ 142 w 161"/>
                  <a:gd name="T15" fmla="*/ 127 h 127"/>
                  <a:gd name="T16" fmla="*/ 0 w 161"/>
                  <a:gd name="T17" fmla="*/ 127 h 127"/>
                  <a:gd name="T18" fmla="*/ 0 w 16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1" h="127"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" name="Freeform 281">
                <a:extLst>
                  <a:ext uri="{FF2B5EF4-FFF2-40B4-BE49-F238E27FC236}">
                    <a16:creationId xmlns:a16="http://schemas.microsoft.com/office/drawing/2014/main" id="{55EC9C2F-D3A5-4993-B24C-9967BA8295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71" cy="64"/>
              </a:xfrm>
              <a:custGeom>
                <a:avLst/>
                <a:gdLst>
                  <a:gd name="T0" fmla="*/ 0 w 142"/>
                  <a:gd name="T1" fmla="*/ 0 h 127"/>
                  <a:gd name="T2" fmla="*/ 142 w 142"/>
                  <a:gd name="T3" fmla="*/ 0 h 127"/>
                  <a:gd name="T4" fmla="*/ 142 w 142"/>
                  <a:gd name="T5" fmla="*/ 127 h 127"/>
                  <a:gd name="T6" fmla="*/ 0 w 142"/>
                  <a:gd name="T7" fmla="*/ 127 h 127"/>
                  <a:gd name="T8" fmla="*/ 0 w 142"/>
                  <a:gd name="T9" fmla="*/ 0 h 127"/>
                  <a:gd name="T10" fmla="*/ 0 w 142"/>
                  <a:gd name="T11" fmla="*/ 0 h 127"/>
                  <a:gd name="T12" fmla="*/ 125 w 142"/>
                  <a:gd name="T13" fmla="*/ 0 h 127"/>
                  <a:gd name="T14" fmla="*/ 125 w 142"/>
                  <a:gd name="T15" fmla="*/ 127 h 127"/>
                  <a:gd name="T16" fmla="*/ 0 w 142"/>
                  <a:gd name="T17" fmla="*/ 127 h 127"/>
                  <a:gd name="T18" fmla="*/ 0 w 14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2" h="127"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" name="Freeform 282">
                <a:extLst>
                  <a:ext uri="{FF2B5EF4-FFF2-40B4-BE49-F238E27FC236}">
                    <a16:creationId xmlns:a16="http://schemas.microsoft.com/office/drawing/2014/main" id="{0A780FB8-95AD-4330-9117-CCE4940975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62" cy="64"/>
              </a:xfrm>
              <a:custGeom>
                <a:avLst/>
                <a:gdLst>
                  <a:gd name="T0" fmla="*/ 0 w 125"/>
                  <a:gd name="T1" fmla="*/ 0 h 127"/>
                  <a:gd name="T2" fmla="*/ 125 w 125"/>
                  <a:gd name="T3" fmla="*/ 0 h 127"/>
                  <a:gd name="T4" fmla="*/ 125 w 125"/>
                  <a:gd name="T5" fmla="*/ 127 h 127"/>
                  <a:gd name="T6" fmla="*/ 0 w 125"/>
                  <a:gd name="T7" fmla="*/ 127 h 127"/>
                  <a:gd name="T8" fmla="*/ 0 w 125"/>
                  <a:gd name="T9" fmla="*/ 0 h 127"/>
                  <a:gd name="T10" fmla="*/ 0 w 125"/>
                  <a:gd name="T11" fmla="*/ 0 h 127"/>
                  <a:gd name="T12" fmla="*/ 107 w 125"/>
                  <a:gd name="T13" fmla="*/ 0 h 127"/>
                  <a:gd name="T14" fmla="*/ 107 w 125"/>
                  <a:gd name="T15" fmla="*/ 127 h 127"/>
                  <a:gd name="T16" fmla="*/ 0 w 125"/>
                  <a:gd name="T17" fmla="*/ 127 h 127"/>
                  <a:gd name="T18" fmla="*/ 0 w 12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5" h="127"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" name="Freeform 283">
                <a:extLst>
                  <a:ext uri="{FF2B5EF4-FFF2-40B4-BE49-F238E27FC236}">
                    <a16:creationId xmlns:a16="http://schemas.microsoft.com/office/drawing/2014/main" id="{97739FCF-D648-4FCD-ABBA-386E8ACBBF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54" cy="64"/>
              </a:xfrm>
              <a:custGeom>
                <a:avLst/>
                <a:gdLst>
                  <a:gd name="T0" fmla="*/ 0 w 107"/>
                  <a:gd name="T1" fmla="*/ 0 h 127"/>
                  <a:gd name="T2" fmla="*/ 107 w 107"/>
                  <a:gd name="T3" fmla="*/ 0 h 127"/>
                  <a:gd name="T4" fmla="*/ 107 w 107"/>
                  <a:gd name="T5" fmla="*/ 127 h 127"/>
                  <a:gd name="T6" fmla="*/ 0 w 107"/>
                  <a:gd name="T7" fmla="*/ 127 h 127"/>
                  <a:gd name="T8" fmla="*/ 0 w 107"/>
                  <a:gd name="T9" fmla="*/ 0 h 127"/>
                  <a:gd name="T10" fmla="*/ 0 w 107"/>
                  <a:gd name="T11" fmla="*/ 0 h 127"/>
                  <a:gd name="T12" fmla="*/ 88 w 107"/>
                  <a:gd name="T13" fmla="*/ 0 h 127"/>
                  <a:gd name="T14" fmla="*/ 88 w 107"/>
                  <a:gd name="T15" fmla="*/ 127 h 127"/>
                  <a:gd name="T16" fmla="*/ 0 w 107"/>
                  <a:gd name="T17" fmla="*/ 127 h 127"/>
                  <a:gd name="T18" fmla="*/ 0 w 10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7" h="12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" name="Freeform 284">
                <a:extLst>
                  <a:ext uri="{FF2B5EF4-FFF2-40B4-BE49-F238E27FC236}">
                    <a16:creationId xmlns:a16="http://schemas.microsoft.com/office/drawing/2014/main" id="{7D185A24-B9C9-4A36-AAF0-3C4FAD7EF3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44" cy="64"/>
              </a:xfrm>
              <a:custGeom>
                <a:avLst/>
                <a:gdLst>
                  <a:gd name="T0" fmla="*/ 0 w 88"/>
                  <a:gd name="T1" fmla="*/ 0 h 127"/>
                  <a:gd name="T2" fmla="*/ 88 w 88"/>
                  <a:gd name="T3" fmla="*/ 0 h 127"/>
                  <a:gd name="T4" fmla="*/ 88 w 88"/>
                  <a:gd name="T5" fmla="*/ 127 h 127"/>
                  <a:gd name="T6" fmla="*/ 0 w 88"/>
                  <a:gd name="T7" fmla="*/ 127 h 127"/>
                  <a:gd name="T8" fmla="*/ 0 w 88"/>
                  <a:gd name="T9" fmla="*/ 0 h 127"/>
                  <a:gd name="T10" fmla="*/ 0 w 88"/>
                  <a:gd name="T11" fmla="*/ 0 h 127"/>
                  <a:gd name="T12" fmla="*/ 71 w 88"/>
                  <a:gd name="T13" fmla="*/ 0 h 127"/>
                  <a:gd name="T14" fmla="*/ 71 w 88"/>
                  <a:gd name="T15" fmla="*/ 127 h 127"/>
                  <a:gd name="T16" fmla="*/ 0 w 88"/>
                  <a:gd name="T17" fmla="*/ 127 h 127"/>
                  <a:gd name="T18" fmla="*/ 0 w 8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127"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5C5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" name="Freeform 285">
                <a:extLst>
                  <a:ext uri="{FF2B5EF4-FFF2-40B4-BE49-F238E27FC236}">
                    <a16:creationId xmlns:a16="http://schemas.microsoft.com/office/drawing/2014/main" id="{F493D616-E4DB-4091-90A0-E7D9630F5E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5" cy="64"/>
              </a:xfrm>
              <a:custGeom>
                <a:avLst/>
                <a:gdLst>
                  <a:gd name="T0" fmla="*/ 0 w 71"/>
                  <a:gd name="T1" fmla="*/ 0 h 127"/>
                  <a:gd name="T2" fmla="*/ 71 w 71"/>
                  <a:gd name="T3" fmla="*/ 0 h 127"/>
                  <a:gd name="T4" fmla="*/ 71 w 71"/>
                  <a:gd name="T5" fmla="*/ 127 h 127"/>
                  <a:gd name="T6" fmla="*/ 0 w 71"/>
                  <a:gd name="T7" fmla="*/ 127 h 127"/>
                  <a:gd name="T8" fmla="*/ 0 w 71"/>
                  <a:gd name="T9" fmla="*/ 0 h 127"/>
                  <a:gd name="T10" fmla="*/ 0 w 71"/>
                  <a:gd name="T11" fmla="*/ 0 h 127"/>
                  <a:gd name="T12" fmla="*/ 53 w 71"/>
                  <a:gd name="T13" fmla="*/ 0 h 127"/>
                  <a:gd name="T14" fmla="*/ 53 w 71"/>
                  <a:gd name="T15" fmla="*/ 127 h 127"/>
                  <a:gd name="T16" fmla="*/ 0 w 71"/>
                  <a:gd name="T17" fmla="*/ 127 h 127"/>
                  <a:gd name="T18" fmla="*/ 0 w 7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" h="127"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" name="Freeform 286">
                <a:extLst>
                  <a:ext uri="{FF2B5EF4-FFF2-40B4-BE49-F238E27FC236}">
                    <a16:creationId xmlns:a16="http://schemas.microsoft.com/office/drawing/2014/main" id="{5146752A-52BD-4F5E-AB3F-18C843FA31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" cy="64"/>
              </a:xfrm>
              <a:custGeom>
                <a:avLst/>
                <a:gdLst>
                  <a:gd name="T0" fmla="*/ 0 w 53"/>
                  <a:gd name="T1" fmla="*/ 0 h 127"/>
                  <a:gd name="T2" fmla="*/ 53 w 53"/>
                  <a:gd name="T3" fmla="*/ 0 h 127"/>
                  <a:gd name="T4" fmla="*/ 53 w 53"/>
                  <a:gd name="T5" fmla="*/ 127 h 127"/>
                  <a:gd name="T6" fmla="*/ 0 w 53"/>
                  <a:gd name="T7" fmla="*/ 127 h 127"/>
                  <a:gd name="T8" fmla="*/ 0 w 53"/>
                  <a:gd name="T9" fmla="*/ 0 h 127"/>
                  <a:gd name="T10" fmla="*/ 0 w 53"/>
                  <a:gd name="T11" fmla="*/ 0 h 127"/>
                  <a:gd name="T12" fmla="*/ 34 w 53"/>
                  <a:gd name="T13" fmla="*/ 0 h 127"/>
                  <a:gd name="T14" fmla="*/ 34 w 53"/>
                  <a:gd name="T15" fmla="*/ 127 h 127"/>
                  <a:gd name="T16" fmla="*/ 0 w 53"/>
                  <a:gd name="T17" fmla="*/ 127 h 127"/>
                  <a:gd name="T18" fmla="*/ 0 w 5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127"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3C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" name="Freeform 287">
                <a:extLst>
                  <a:ext uri="{FF2B5EF4-FFF2-40B4-BE49-F238E27FC236}">
                    <a16:creationId xmlns:a16="http://schemas.microsoft.com/office/drawing/2014/main" id="{A3121AEE-1AD0-48E8-A215-5611851B5D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" cy="64"/>
              </a:xfrm>
              <a:custGeom>
                <a:avLst/>
                <a:gdLst>
                  <a:gd name="T0" fmla="*/ 0 w 34"/>
                  <a:gd name="T1" fmla="*/ 0 h 127"/>
                  <a:gd name="T2" fmla="*/ 34 w 34"/>
                  <a:gd name="T3" fmla="*/ 0 h 127"/>
                  <a:gd name="T4" fmla="*/ 34 w 34"/>
                  <a:gd name="T5" fmla="*/ 127 h 127"/>
                  <a:gd name="T6" fmla="*/ 0 w 34"/>
                  <a:gd name="T7" fmla="*/ 127 h 127"/>
                  <a:gd name="T8" fmla="*/ 0 w 34"/>
                  <a:gd name="T9" fmla="*/ 0 h 127"/>
                  <a:gd name="T10" fmla="*/ 0 w 34"/>
                  <a:gd name="T11" fmla="*/ 0 h 127"/>
                  <a:gd name="T12" fmla="*/ 17 w 34"/>
                  <a:gd name="T13" fmla="*/ 0 h 127"/>
                  <a:gd name="T14" fmla="*/ 17 w 34"/>
                  <a:gd name="T15" fmla="*/ 127 h 127"/>
                  <a:gd name="T16" fmla="*/ 0 w 34"/>
                  <a:gd name="T17" fmla="*/ 127 h 127"/>
                  <a:gd name="T18" fmla="*/ 0 w 3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127"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" name="Freeform 288">
                <a:extLst>
                  <a:ext uri="{FF2B5EF4-FFF2-40B4-BE49-F238E27FC236}">
                    <a16:creationId xmlns:a16="http://schemas.microsoft.com/office/drawing/2014/main" id="{90082818-96A1-4F19-A98C-1BD2CF4C3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" cy="64"/>
              </a:xfrm>
              <a:custGeom>
                <a:avLst/>
                <a:gdLst>
                  <a:gd name="T0" fmla="*/ 0 w 17"/>
                  <a:gd name="T1" fmla="*/ 0 h 127"/>
                  <a:gd name="T2" fmla="*/ 17 w 17"/>
                  <a:gd name="T3" fmla="*/ 0 h 127"/>
                  <a:gd name="T4" fmla="*/ 17 w 17"/>
                  <a:gd name="T5" fmla="*/ 127 h 127"/>
                  <a:gd name="T6" fmla="*/ 0 w 17"/>
                  <a:gd name="T7" fmla="*/ 127 h 127"/>
                  <a:gd name="T8" fmla="*/ 0 w 17"/>
                  <a:gd name="T9" fmla="*/ 0 h 127"/>
                  <a:gd name="T10" fmla="*/ 0 w 17"/>
                  <a:gd name="T11" fmla="*/ 0 h 127"/>
                  <a:gd name="T12" fmla="*/ 0 w 17"/>
                  <a:gd name="T13" fmla="*/ 0 h 127"/>
                  <a:gd name="T14" fmla="*/ 0 w 17"/>
                  <a:gd name="T15" fmla="*/ 127 h 127"/>
                  <a:gd name="T16" fmla="*/ 0 w 17"/>
                  <a:gd name="T17" fmla="*/ 127 h 127"/>
                  <a:gd name="T18" fmla="*/ 0 w 1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27"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1C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" name="Freeform 289">
                <a:extLst>
                  <a:ext uri="{FF2B5EF4-FFF2-40B4-BE49-F238E27FC236}">
                    <a16:creationId xmlns:a16="http://schemas.microsoft.com/office/drawing/2014/main" id="{D3552015-2F78-4BE3-A8B3-C0C3D646B0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" cy="64"/>
              </a:xfrm>
              <a:custGeom>
                <a:avLst/>
                <a:gdLst>
                  <a:gd name="T0" fmla="*/ 0 h 127"/>
                  <a:gd name="T1" fmla="*/ 0 h 127"/>
                  <a:gd name="T2" fmla="*/ 127 h 127"/>
                  <a:gd name="T3" fmla="*/ 127 h 127"/>
                  <a:gd name="T4" fmla="*/ 0 h 127"/>
                  <a:gd name="T5" fmla="*/ 0 h 127"/>
                  <a:gd name="T6" fmla="*/ 0 h 127"/>
                  <a:gd name="T7" fmla="*/ 127 h 127"/>
                  <a:gd name="T8" fmla="*/ 127 h 127"/>
                  <a:gd name="T9" fmla="*/ 0 h 12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</a:cxnLst>
                <a:rect l="0" t="0" r="r" b="b"/>
                <a:pathLst>
                  <a:path h="127"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" name="Rectangle 290">
                <a:extLst>
                  <a:ext uri="{FF2B5EF4-FFF2-40B4-BE49-F238E27FC236}">
                    <a16:creationId xmlns:a16="http://schemas.microsoft.com/office/drawing/2014/main" id="{C535DD8B-C288-4AA1-97C3-36A5F9815F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1435"/>
                <a:ext cx="340" cy="64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" name="Freeform 291">
                <a:extLst>
                  <a:ext uri="{FF2B5EF4-FFF2-40B4-BE49-F238E27FC236}">
                    <a16:creationId xmlns:a16="http://schemas.microsoft.com/office/drawing/2014/main" id="{36525AF3-4BC5-478B-A130-795E99ADF8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1"/>
                <a:ext cx="334" cy="8"/>
              </a:xfrm>
              <a:custGeom>
                <a:avLst/>
                <a:gdLst>
                  <a:gd name="T0" fmla="*/ 0 w 670"/>
                  <a:gd name="T1" fmla="*/ 0 h 18"/>
                  <a:gd name="T2" fmla="*/ 670 w 670"/>
                  <a:gd name="T3" fmla="*/ 0 h 18"/>
                  <a:gd name="T4" fmla="*/ 670 w 670"/>
                  <a:gd name="T5" fmla="*/ 18 h 18"/>
                  <a:gd name="T6" fmla="*/ 0 w 670"/>
                  <a:gd name="T7" fmla="*/ 18 h 18"/>
                  <a:gd name="T8" fmla="*/ 0 w 670"/>
                  <a:gd name="T9" fmla="*/ 0 h 18"/>
                  <a:gd name="T10" fmla="*/ 0 w 670"/>
                  <a:gd name="T11" fmla="*/ 4 h 18"/>
                  <a:gd name="T12" fmla="*/ 670 w 670"/>
                  <a:gd name="T13" fmla="*/ 4 h 18"/>
                  <a:gd name="T14" fmla="*/ 670 w 670"/>
                  <a:gd name="T15" fmla="*/ 14 h 18"/>
                  <a:gd name="T16" fmla="*/ 0 w 670"/>
                  <a:gd name="T17" fmla="*/ 14 h 18"/>
                  <a:gd name="T18" fmla="*/ 0 w 670"/>
                  <a:gd name="T19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8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14"/>
                    </a:lnTo>
                    <a:lnTo>
                      <a:pt x="0" y="1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" name="Freeform 292">
                <a:extLst>
                  <a:ext uri="{FF2B5EF4-FFF2-40B4-BE49-F238E27FC236}">
                    <a16:creationId xmlns:a16="http://schemas.microsoft.com/office/drawing/2014/main" id="{8C47620D-E238-4665-8175-49886ECBC8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3"/>
                <a:ext cx="334" cy="4"/>
              </a:xfrm>
              <a:custGeom>
                <a:avLst/>
                <a:gdLst>
                  <a:gd name="T0" fmla="*/ 0 w 670"/>
                  <a:gd name="T1" fmla="*/ 0 h 10"/>
                  <a:gd name="T2" fmla="*/ 670 w 670"/>
                  <a:gd name="T3" fmla="*/ 0 h 10"/>
                  <a:gd name="T4" fmla="*/ 670 w 670"/>
                  <a:gd name="T5" fmla="*/ 10 h 10"/>
                  <a:gd name="T6" fmla="*/ 0 w 670"/>
                  <a:gd name="T7" fmla="*/ 10 h 10"/>
                  <a:gd name="T8" fmla="*/ 0 w 670"/>
                  <a:gd name="T9" fmla="*/ 0 h 10"/>
                  <a:gd name="T10" fmla="*/ 0 w 670"/>
                  <a:gd name="T11" fmla="*/ 4 h 10"/>
                  <a:gd name="T12" fmla="*/ 670 w 670"/>
                  <a:gd name="T13" fmla="*/ 4 h 10"/>
                  <a:gd name="T14" fmla="*/ 670 w 670"/>
                  <a:gd name="T15" fmla="*/ 4 h 10"/>
                  <a:gd name="T16" fmla="*/ 0 w 670"/>
                  <a:gd name="T17" fmla="*/ 4 h 10"/>
                  <a:gd name="T18" fmla="*/ 0 w 670"/>
                  <a:gd name="T1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0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" name="Rectangle 293">
                <a:extLst>
                  <a:ext uri="{FF2B5EF4-FFF2-40B4-BE49-F238E27FC236}">
                    <a16:creationId xmlns:a16="http://schemas.microsoft.com/office/drawing/2014/main" id="{B82F724D-8B45-4894-81BE-C846EAAE9F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3" y="1451"/>
                <a:ext cx="334" cy="8"/>
              </a:xfrm>
              <a:prstGeom prst="rect">
                <a:avLst/>
              </a:prstGeom>
              <a:noFill/>
              <a:ln w="158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" name="Rectangle 294">
                <a:extLst>
                  <a:ext uri="{FF2B5EF4-FFF2-40B4-BE49-F238E27FC236}">
                    <a16:creationId xmlns:a16="http://schemas.microsoft.com/office/drawing/2014/main" id="{11A3CC72-01ED-4AF8-A2D4-785948C5E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1" y="1451"/>
                <a:ext cx="59" cy="8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" name="Freeform 295">
                <a:extLst>
                  <a:ext uri="{FF2B5EF4-FFF2-40B4-BE49-F238E27FC236}">
                    <a16:creationId xmlns:a16="http://schemas.microsoft.com/office/drawing/2014/main" id="{4345C9FB-A211-4267-A942-4EAC852939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" y="1468"/>
                <a:ext cx="23" cy="22"/>
              </a:xfrm>
              <a:custGeom>
                <a:avLst/>
                <a:gdLst>
                  <a:gd name="T0" fmla="*/ 0 w 47"/>
                  <a:gd name="T1" fmla="*/ 23 h 44"/>
                  <a:gd name="T2" fmla="*/ 24 w 47"/>
                  <a:gd name="T3" fmla="*/ 0 h 44"/>
                  <a:gd name="T4" fmla="*/ 47 w 47"/>
                  <a:gd name="T5" fmla="*/ 23 h 44"/>
                  <a:gd name="T6" fmla="*/ 24 w 47"/>
                  <a:gd name="T7" fmla="*/ 44 h 44"/>
                  <a:gd name="T8" fmla="*/ 0 w 47"/>
                  <a:gd name="T9" fmla="*/ 23 h 44"/>
                  <a:gd name="T10" fmla="*/ 6 w 47"/>
                  <a:gd name="T11" fmla="*/ 23 h 44"/>
                  <a:gd name="T12" fmla="*/ 25 w 47"/>
                  <a:gd name="T13" fmla="*/ 2 h 44"/>
                  <a:gd name="T14" fmla="*/ 47 w 47"/>
                  <a:gd name="T15" fmla="*/ 23 h 44"/>
                  <a:gd name="T16" fmla="*/ 25 w 47"/>
                  <a:gd name="T17" fmla="*/ 42 h 44"/>
                  <a:gd name="T18" fmla="*/ 6 w 47"/>
                  <a:gd name="T19" fmla="*/ 2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" h="44">
                    <a:moveTo>
                      <a:pt x="0" y="23"/>
                    </a:moveTo>
                    <a:lnTo>
                      <a:pt x="24" y="0"/>
                    </a:lnTo>
                    <a:lnTo>
                      <a:pt x="47" y="23"/>
                    </a:lnTo>
                    <a:lnTo>
                      <a:pt x="24" y="44"/>
                    </a:lnTo>
                    <a:lnTo>
                      <a:pt x="0" y="23"/>
                    </a:lnTo>
                    <a:close/>
                    <a:moveTo>
                      <a:pt x="6" y="23"/>
                    </a:moveTo>
                    <a:lnTo>
                      <a:pt x="25" y="2"/>
                    </a:lnTo>
                    <a:lnTo>
                      <a:pt x="47" y="23"/>
                    </a:lnTo>
                    <a:lnTo>
                      <a:pt x="25" y="42"/>
                    </a:lnTo>
                    <a:lnTo>
                      <a:pt x="6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" name="Freeform 296">
                <a:extLst>
                  <a:ext uri="{FF2B5EF4-FFF2-40B4-BE49-F238E27FC236}">
                    <a16:creationId xmlns:a16="http://schemas.microsoft.com/office/drawing/2014/main" id="{46401ECB-E4F3-450B-96A5-6183CC71C8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6" y="1469"/>
                <a:ext cx="20" cy="20"/>
              </a:xfrm>
              <a:custGeom>
                <a:avLst/>
                <a:gdLst>
                  <a:gd name="T0" fmla="*/ 0 w 41"/>
                  <a:gd name="T1" fmla="*/ 21 h 40"/>
                  <a:gd name="T2" fmla="*/ 19 w 41"/>
                  <a:gd name="T3" fmla="*/ 0 h 40"/>
                  <a:gd name="T4" fmla="*/ 41 w 41"/>
                  <a:gd name="T5" fmla="*/ 21 h 40"/>
                  <a:gd name="T6" fmla="*/ 19 w 41"/>
                  <a:gd name="T7" fmla="*/ 40 h 40"/>
                  <a:gd name="T8" fmla="*/ 0 w 41"/>
                  <a:gd name="T9" fmla="*/ 21 h 40"/>
                  <a:gd name="T10" fmla="*/ 6 w 41"/>
                  <a:gd name="T11" fmla="*/ 21 h 40"/>
                  <a:gd name="T12" fmla="*/ 23 w 41"/>
                  <a:gd name="T13" fmla="*/ 4 h 40"/>
                  <a:gd name="T14" fmla="*/ 41 w 41"/>
                  <a:gd name="T15" fmla="*/ 21 h 40"/>
                  <a:gd name="T16" fmla="*/ 23 w 41"/>
                  <a:gd name="T17" fmla="*/ 36 h 40"/>
                  <a:gd name="T18" fmla="*/ 6 w 41"/>
                  <a:gd name="T1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0">
                    <a:moveTo>
                      <a:pt x="0" y="21"/>
                    </a:moveTo>
                    <a:lnTo>
                      <a:pt x="19" y="0"/>
                    </a:lnTo>
                    <a:lnTo>
                      <a:pt x="41" y="21"/>
                    </a:lnTo>
                    <a:lnTo>
                      <a:pt x="19" y="40"/>
                    </a:lnTo>
                    <a:lnTo>
                      <a:pt x="0" y="21"/>
                    </a:lnTo>
                    <a:close/>
                    <a:moveTo>
                      <a:pt x="6" y="21"/>
                    </a:moveTo>
                    <a:lnTo>
                      <a:pt x="23" y="4"/>
                    </a:lnTo>
                    <a:lnTo>
                      <a:pt x="41" y="21"/>
                    </a:lnTo>
                    <a:lnTo>
                      <a:pt x="23" y="36"/>
                    </a:lnTo>
                    <a:lnTo>
                      <a:pt x="6" y="21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" name="Freeform 297">
                <a:extLst>
                  <a:ext uri="{FF2B5EF4-FFF2-40B4-BE49-F238E27FC236}">
                    <a16:creationId xmlns:a16="http://schemas.microsoft.com/office/drawing/2014/main" id="{EEC75133-902B-48DC-AC75-0DFE1D578D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9" y="1471"/>
                <a:ext cx="17" cy="16"/>
              </a:xfrm>
              <a:custGeom>
                <a:avLst/>
                <a:gdLst>
                  <a:gd name="T0" fmla="*/ 0 w 35"/>
                  <a:gd name="T1" fmla="*/ 17 h 32"/>
                  <a:gd name="T2" fmla="*/ 17 w 35"/>
                  <a:gd name="T3" fmla="*/ 0 h 32"/>
                  <a:gd name="T4" fmla="*/ 35 w 35"/>
                  <a:gd name="T5" fmla="*/ 17 h 32"/>
                  <a:gd name="T6" fmla="*/ 17 w 35"/>
                  <a:gd name="T7" fmla="*/ 32 h 32"/>
                  <a:gd name="T8" fmla="*/ 0 w 35"/>
                  <a:gd name="T9" fmla="*/ 17 h 32"/>
                  <a:gd name="T10" fmla="*/ 6 w 35"/>
                  <a:gd name="T11" fmla="*/ 17 h 32"/>
                  <a:gd name="T12" fmla="*/ 19 w 35"/>
                  <a:gd name="T13" fmla="*/ 2 h 32"/>
                  <a:gd name="T14" fmla="*/ 35 w 35"/>
                  <a:gd name="T15" fmla="*/ 17 h 32"/>
                  <a:gd name="T16" fmla="*/ 19 w 35"/>
                  <a:gd name="T17" fmla="*/ 30 h 32"/>
                  <a:gd name="T18" fmla="*/ 6 w 35"/>
                  <a:gd name="T19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" h="32">
                    <a:moveTo>
                      <a:pt x="0" y="17"/>
                    </a:moveTo>
                    <a:lnTo>
                      <a:pt x="17" y="0"/>
                    </a:lnTo>
                    <a:lnTo>
                      <a:pt x="35" y="17"/>
                    </a:lnTo>
                    <a:lnTo>
                      <a:pt x="17" y="32"/>
                    </a:lnTo>
                    <a:lnTo>
                      <a:pt x="0" y="17"/>
                    </a:lnTo>
                    <a:close/>
                    <a:moveTo>
                      <a:pt x="6" y="17"/>
                    </a:moveTo>
                    <a:lnTo>
                      <a:pt x="19" y="2"/>
                    </a:lnTo>
                    <a:lnTo>
                      <a:pt x="35" y="17"/>
                    </a:lnTo>
                    <a:lnTo>
                      <a:pt x="19" y="30"/>
                    </a:lnTo>
                    <a:lnTo>
                      <a:pt x="6" y="17"/>
                    </a:lnTo>
                    <a:close/>
                  </a:path>
                </a:pathLst>
              </a:custGeom>
              <a:solidFill>
                <a:srgbClr val="AEAE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" name="Freeform 298">
                <a:extLst>
                  <a:ext uri="{FF2B5EF4-FFF2-40B4-BE49-F238E27FC236}">
                    <a16:creationId xmlns:a16="http://schemas.microsoft.com/office/drawing/2014/main" id="{140B7411-5AC0-470B-9795-9EC34B1103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2" y="1472"/>
                <a:ext cx="14" cy="14"/>
              </a:xfrm>
              <a:custGeom>
                <a:avLst/>
                <a:gdLst>
                  <a:gd name="T0" fmla="*/ 0 w 29"/>
                  <a:gd name="T1" fmla="*/ 15 h 28"/>
                  <a:gd name="T2" fmla="*/ 13 w 29"/>
                  <a:gd name="T3" fmla="*/ 0 h 28"/>
                  <a:gd name="T4" fmla="*/ 29 w 29"/>
                  <a:gd name="T5" fmla="*/ 15 h 28"/>
                  <a:gd name="T6" fmla="*/ 13 w 29"/>
                  <a:gd name="T7" fmla="*/ 28 h 28"/>
                  <a:gd name="T8" fmla="*/ 0 w 29"/>
                  <a:gd name="T9" fmla="*/ 15 h 28"/>
                  <a:gd name="T10" fmla="*/ 6 w 29"/>
                  <a:gd name="T11" fmla="*/ 15 h 28"/>
                  <a:gd name="T12" fmla="*/ 17 w 29"/>
                  <a:gd name="T13" fmla="*/ 3 h 28"/>
                  <a:gd name="T14" fmla="*/ 29 w 29"/>
                  <a:gd name="T15" fmla="*/ 15 h 28"/>
                  <a:gd name="T16" fmla="*/ 17 w 29"/>
                  <a:gd name="T17" fmla="*/ 25 h 28"/>
                  <a:gd name="T18" fmla="*/ 6 w 29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28">
                    <a:moveTo>
                      <a:pt x="0" y="15"/>
                    </a:moveTo>
                    <a:lnTo>
                      <a:pt x="13" y="0"/>
                    </a:lnTo>
                    <a:lnTo>
                      <a:pt x="29" y="15"/>
                    </a:lnTo>
                    <a:lnTo>
                      <a:pt x="13" y="28"/>
                    </a:lnTo>
                    <a:lnTo>
                      <a:pt x="0" y="15"/>
                    </a:lnTo>
                    <a:close/>
                    <a:moveTo>
                      <a:pt x="6" y="15"/>
                    </a:moveTo>
                    <a:lnTo>
                      <a:pt x="17" y="3"/>
                    </a:lnTo>
                    <a:lnTo>
                      <a:pt x="29" y="15"/>
                    </a:lnTo>
                    <a:lnTo>
                      <a:pt x="17" y="25"/>
                    </a:lnTo>
                    <a:lnTo>
                      <a:pt x="6" y="15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" name="Freeform 299">
                <a:extLst>
                  <a:ext uri="{FF2B5EF4-FFF2-40B4-BE49-F238E27FC236}">
                    <a16:creationId xmlns:a16="http://schemas.microsoft.com/office/drawing/2014/main" id="{DED46D44-4A27-4B9E-B44D-0BDEC8DBD0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5" y="1474"/>
                <a:ext cx="11" cy="10"/>
              </a:xfrm>
              <a:custGeom>
                <a:avLst/>
                <a:gdLst>
                  <a:gd name="T0" fmla="*/ 0 w 23"/>
                  <a:gd name="T1" fmla="*/ 12 h 22"/>
                  <a:gd name="T2" fmla="*/ 11 w 23"/>
                  <a:gd name="T3" fmla="*/ 0 h 22"/>
                  <a:gd name="T4" fmla="*/ 23 w 23"/>
                  <a:gd name="T5" fmla="*/ 12 h 22"/>
                  <a:gd name="T6" fmla="*/ 11 w 23"/>
                  <a:gd name="T7" fmla="*/ 22 h 22"/>
                  <a:gd name="T8" fmla="*/ 0 w 23"/>
                  <a:gd name="T9" fmla="*/ 12 h 22"/>
                  <a:gd name="T10" fmla="*/ 5 w 23"/>
                  <a:gd name="T11" fmla="*/ 12 h 22"/>
                  <a:gd name="T12" fmla="*/ 13 w 23"/>
                  <a:gd name="T13" fmla="*/ 2 h 22"/>
                  <a:gd name="T14" fmla="*/ 23 w 23"/>
                  <a:gd name="T15" fmla="*/ 12 h 22"/>
                  <a:gd name="T16" fmla="*/ 13 w 23"/>
                  <a:gd name="T17" fmla="*/ 20 h 22"/>
                  <a:gd name="T18" fmla="*/ 5 w 23"/>
                  <a:gd name="T19" fmla="*/ 1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22">
                    <a:moveTo>
                      <a:pt x="0" y="12"/>
                    </a:moveTo>
                    <a:lnTo>
                      <a:pt x="11" y="0"/>
                    </a:lnTo>
                    <a:lnTo>
                      <a:pt x="23" y="12"/>
                    </a:lnTo>
                    <a:lnTo>
                      <a:pt x="11" y="22"/>
                    </a:lnTo>
                    <a:lnTo>
                      <a:pt x="0" y="12"/>
                    </a:lnTo>
                    <a:close/>
                    <a:moveTo>
                      <a:pt x="5" y="12"/>
                    </a:moveTo>
                    <a:lnTo>
                      <a:pt x="13" y="2"/>
                    </a:lnTo>
                    <a:lnTo>
                      <a:pt x="23" y="12"/>
                    </a:lnTo>
                    <a:lnTo>
                      <a:pt x="13" y="20"/>
                    </a:lnTo>
                    <a:lnTo>
                      <a:pt x="5" y="12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" name="Freeform 300">
                <a:extLst>
                  <a:ext uri="{FF2B5EF4-FFF2-40B4-BE49-F238E27FC236}">
                    <a16:creationId xmlns:a16="http://schemas.microsoft.com/office/drawing/2014/main" id="{DD2F1CDB-79B8-4CE2-B6D7-A30DCF5F31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8" y="1475"/>
                <a:ext cx="8" cy="8"/>
              </a:xfrm>
              <a:custGeom>
                <a:avLst/>
                <a:gdLst>
                  <a:gd name="T0" fmla="*/ 0 w 18"/>
                  <a:gd name="T1" fmla="*/ 10 h 18"/>
                  <a:gd name="T2" fmla="*/ 8 w 18"/>
                  <a:gd name="T3" fmla="*/ 0 h 18"/>
                  <a:gd name="T4" fmla="*/ 18 w 18"/>
                  <a:gd name="T5" fmla="*/ 10 h 18"/>
                  <a:gd name="T6" fmla="*/ 8 w 18"/>
                  <a:gd name="T7" fmla="*/ 18 h 18"/>
                  <a:gd name="T8" fmla="*/ 0 w 18"/>
                  <a:gd name="T9" fmla="*/ 10 h 18"/>
                  <a:gd name="T10" fmla="*/ 6 w 18"/>
                  <a:gd name="T11" fmla="*/ 10 h 18"/>
                  <a:gd name="T12" fmla="*/ 12 w 18"/>
                  <a:gd name="T13" fmla="*/ 4 h 18"/>
                  <a:gd name="T14" fmla="*/ 18 w 18"/>
                  <a:gd name="T15" fmla="*/ 10 h 18"/>
                  <a:gd name="T16" fmla="*/ 12 w 18"/>
                  <a:gd name="T17" fmla="*/ 14 h 18"/>
                  <a:gd name="T18" fmla="*/ 6 w 18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0" y="10"/>
                    </a:moveTo>
                    <a:lnTo>
                      <a:pt x="8" y="0"/>
                    </a:lnTo>
                    <a:lnTo>
                      <a:pt x="18" y="10"/>
                    </a:lnTo>
                    <a:lnTo>
                      <a:pt x="8" y="18"/>
                    </a:lnTo>
                    <a:lnTo>
                      <a:pt x="0" y="10"/>
                    </a:lnTo>
                    <a:close/>
                    <a:moveTo>
                      <a:pt x="6" y="10"/>
                    </a:moveTo>
                    <a:lnTo>
                      <a:pt x="12" y="4"/>
                    </a:lnTo>
                    <a:lnTo>
                      <a:pt x="18" y="10"/>
                    </a:lnTo>
                    <a:lnTo>
                      <a:pt x="12" y="14"/>
                    </a:ln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" name="Freeform 301">
                <a:extLst>
                  <a:ext uri="{FF2B5EF4-FFF2-40B4-BE49-F238E27FC236}">
                    <a16:creationId xmlns:a16="http://schemas.microsoft.com/office/drawing/2014/main" id="{6AE91DBE-476F-4698-9116-0F0BFEC0E6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477"/>
                <a:ext cx="5" cy="4"/>
              </a:xfrm>
              <a:custGeom>
                <a:avLst/>
                <a:gdLst>
                  <a:gd name="T0" fmla="*/ 0 w 12"/>
                  <a:gd name="T1" fmla="*/ 6 h 10"/>
                  <a:gd name="T2" fmla="*/ 6 w 12"/>
                  <a:gd name="T3" fmla="*/ 0 h 10"/>
                  <a:gd name="T4" fmla="*/ 12 w 12"/>
                  <a:gd name="T5" fmla="*/ 6 h 10"/>
                  <a:gd name="T6" fmla="*/ 6 w 12"/>
                  <a:gd name="T7" fmla="*/ 10 h 10"/>
                  <a:gd name="T8" fmla="*/ 0 w 12"/>
                  <a:gd name="T9" fmla="*/ 6 h 10"/>
                  <a:gd name="T10" fmla="*/ 6 w 12"/>
                  <a:gd name="T11" fmla="*/ 6 h 10"/>
                  <a:gd name="T12" fmla="*/ 8 w 12"/>
                  <a:gd name="T13" fmla="*/ 2 h 10"/>
                  <a:gd name="T14" fmla="*/ 12 w 12"/>
                  <a:gd name="T15" fmla="*/ 6 h 10"/>
                  <a:gd name="T16" fmla="*/ 8 w 12"/>
                  <a:gd name="T17" fmla="*/ 8 h 10"/>
                  <a:gd name="T18" fmla="*/ 6 w 12"/>
                  <a:gd name="T1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0">
                    <a:moveTo>
                      <a:pt x="0" y="6"/>
                    </a:moveTo>
                    <a:lnTo>
                      <a:pt x="6" y="0"/>
                    </a:lnTo>
                    <a:lnTo>
                      <a:pt x="12" y="6"/>
                    </a:lnTo>
                    <a:lnTo>
                      <a:pt x="6" y="10"/>
                    </a:lnTo>
                    <a:lnTo>
                      <a:pt x="0" y="6"/>
                    </a:lnTo>
                    <a:close/>
                    <a:moveTo>
                      <a:pt x="6" y="6"/>
                    </a:moveTo>
                    <a:lnTo>
                      <a:pt x="8" y="2"/>
                    </a:lnTo>
                    <a:lnTo>
                      <a:pt x="12" y="6"/>
                    </a:lnTo>
                    <a:lnTo>
                      <a:pt x="8" y="8"/>
                    </a:lnTo>
                    <a:lnTo>
                      <a:pt x="6" y="6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5" name="Freeform 302">
                <a:extLst>
                  <a:ext uri="{FF2B5EF4-FFF2-40B4-BE49-F238E27FC236}">
                    <a16:creationId xmlns:a16="http://schemas.microsoft.com/office/drawing/2014/main" id="{8575A311-CF67-4377-A9CC-144FC1E68F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3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2 w 6"/>
                  <a:gd name="T3" fmla="*/ 0 h 6"/>
                  <a:gd name="T4" fmla="*/ 6 w 6"/>
                  <a:gd name="T5" fmla="*/ 4 h 6"/>
                  <a:gd name="T6" fmla="*/ 2 w 6"/>
                  <a:gd name="T7" fmla="*/ 6 h 6"/>
                  <a:gd name="T8" fmla="*/ 0 w 6"/>
                  <a:gd name="T9" fmla="*/ 4 h 6"/>
                  <a:gd name="T10" fmla="*/ 6 w 6"/>
                  <a:gd name="T11" fmla="*/ 4 h 6"/>
                  <a:gd name="T12" fmla="*/ 6 w 6"/>
                  <a:gd name="T13" fmla="*/ 4 h 6"/>
                  <a:gd name="T14" fmla="*/ 6 w 6"/>
                  <a:gd name="T15" fmla="*/ 4 h 6"/>
                  <a:gd name="T16" fmla="*/ 6 w 6"/>
                  <a:gd name="T17" fmla="*/ 4 h 6"/>
                  <a:gd name="T18" fmla="*/ 6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2" y="0"/>
                    </a:lnTo>
                    <a:lnTo>
                      <a:pt x="6" y="4"/>
                    </a:lnTo>
                    <a:lnTo>
                      <a:pt x="2" y="6"/>
                    </a:lnTo>
                    <a:lnTo>
                      <a:pt x="0" y="4"/>
                    </a:lnTo>
                    <a:close/>
                    <a:moveTo>
                      <a:pt x="6" y="4"/>
                    </a:move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6" name="Freeform 303">
                <a:extLst>
                  <a:ext uri="{FF2B5EF4-FFF2-40B4-BE49-F238E27FC236}">
                    <a16:creationId xmlns:a16="http://schemas.microsoft.com/office/drawing/2014/main" id="{466D6570-59A2-40E4-B344-E12B1B615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2" y="1480"/>
                <a:ext cx="32" cy="9"/>
              </a:xfrm>
              <a:custGeom>
                <a:avLst/>
                <a:gdLst>
                  <a:gd name="T0" fmla="*/ 0 w 66"/>
                  <a:gd name="T1" fmla="*/ 0 h 17"/>
                  <a:gd name="T2" fmla="*/ 66 w 66"/>
                  <a:gd name="T3" fmla="*/ 0 h 17"/>
                  <a:gd name="T4" fmla="*/ 66 w 66"/>
                  <a:gd name="T5" fmla="*/ 17 h 17"/>
                  <a:gd name="T6" fmla="*/ 0 w 66"/>
                  <a:gd name="T7" fmla="*/ 17 h 17"/>
                  <a:gd name="T8" fmla="*/ 0 w 66"/>
                  <a:gd name="T9" fmla="*/ 0 h 17"/>
                  <a:gd name="T10" fmla="*/ 4 w 66"/>
                  <a:gd name="T11" fmla="*/ 0 h 17"/>
                  <a:gd name="T12" fmla="*/ 62 w 66"/>
                  <a:gd name="T13" fmla="*/ 0 h 17"/>
                  <a:gd name="T14" fmla="*/ 62 w 66"/>
                  <a:gd name="T15" fmla="*/ 17 h 17"/>
                  <a:gd name="T16" fmla="*/ 4 w 66"/>
                  <a:gd name="T17" fmla="*/ 17 h 17"/>
                  <a:gd name="T18" fmla="*/ 4 w 6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17">
                    <a:moveTo>
                      <a:pt x="0" y="0"/>
                    </a:moveTo>
                    <a:lnTo>
                      <a:pt x="66" y="0"/>
                    </a:lnTo>
                    <a:lnTo>
                      <a:pt x="6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62" y="0"/>
                    </a:lnTo>
                    <a:lnTo>
                      <a:pt x="6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7" name="Freeform 304">
                <a:extLst>
                  <a:ext uri="{FF2B5EF4-FFF2-40B4-BE49-F238E27FC236}">
                    <a16:creationId xmlns:a16="http://schemas.microsoft.com/office/drawing/2014/main" id="{609168F3-841A-4F1E-AFB9-FA298051F3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4" y="1480"/>
                <a:ext cx="28" cy="9"/>
              </a:xfrm>
              <a:custGeom>
                <a:avLst/>
                <a:gdLst>
                  <a:gd name="T0" fmla="*/ 0 w 58"/>
                  <a:gd name="T1" fmla="*/ 0 h 17"/>
                  <a:gd name="T2" fmla="*/ 58 w 58"/>
                  <a:gd name="T3" fmla="*/ 0 h 17"/>
                  <a:gd name="T4" fmla="*/ 58 w 58"/>
                  <a:gd name="T5" fmla="*/ 17 h 17"/>
                  <a:gd name="T6" fmla="*/ 0 w 58"/>
                  <a:gd name="T7" fmla="*/ 17 h 17"/>
                  <a:gd name="T8" fmla="*/ 0 w 58"/>
                  <a:gd name="T9" fmla="*/ 0 h 17"/>
                  <a:gd name="T10" fmla="*/ 4 w 58"/>
                  <a:gd name="T11" fmla="*/ 0 h 17"/>
                  <a:gd name="T12" fmla="*/ 54 w 58"/>
                  <a:gd name="T13" fmla="*/ 0 h 17"/>
                  <a:gd name="T14" fmla="*/ 54 w 58"/>
                  <a:gd name="T15" fmla="*/ 17 h 17"/>
                  <a:gd name="T16" fmla="*/ 4 w 58"/>
                  <a:gd name="T17" fmla="*/ 17 h 17"/>
                  <a:gd name="T18" fmla="*/ 4 w 5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17">
                    <a:moveTo>
                      <a:pt x="0" y="0"/>
                    </a:moveTo>
                    <a:lnTo>
                      <a:pt x="58" y="0"/>
                    </a:lnTo>
                    <a:lnTo>
                      <a:pt x="5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54" y="0"/>
                    </a:lnTo>
                    <a:lnTo>
                      <a:pt x="5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1111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8" name="Freeform 305">
                <a:extLst>
                  <a:ext uri="{FF2B5EF4-FFF2-40B4-BE49-F238E27FC236}">
                    <a16:creationId xmlns:a16="http://schemas.microsoft.com/office/drawing/2014/main" id="{510D4AEC-26EE-434C-9D44-E3B4BCF03B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5" cy="9"/>
              </a:xfrm>
              <a:custGeom>
                <a:avLst/>
                <a:gdLst>
                  <a:gd name="T0" fmla="*/ 0 w 50"/>
                  <a:gd name="T1" fmla="*/ 0 h 17"/>
                  <a:gd name="T2" fmla="*/ 50 w 50"/>
                  <a:gd name="T3" fmla="*/ 0 h 17"/>
                  <a:gd name="T4" fmla="*/ 50 w 50"/>
                  <a:gd name="T5" fmla="*/ 17 h 17"/>
                  <a:gd name="T6" fmla="*/ 0 w 50"/>
                  <a:gd name="T7" fmla="*/ 17 h 17"/>
                  <a:gd name="T8" fmla="*/ 0 w 50"/>
                  <a:gd name="T9" fmla="*/ 0 h 17"/>
                  <a:gd name="T10" fmla="*/ 2 w 50"/>
                  <a:gd name="T11" fmla="*/ 0 h 17"/>
                  <a:gd name="T12" fmla="*/ 48 w 50"/>
                  <a:gd name="T13" fmla="*/ 0 h 17"/>
                  <a:gd name="T14" fmla="*/ 48 w 50"/>
                  <a:gd name="T15" fmla="*/ 17 h 17"/>
                  <a:gd name="T16" fmla="*/ 2 w 50"/>
                  <a:gd name="T17" fmla="*/ 17 h 17"/>
                  <a:gd name="T18" fmla="*/ 2 w 5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17">
                    <a:moveTo>
                      <a:pt x="0" y="0"/>
                    </a:moveTo>
                    <a:lnTo>
                      <a:pt x="50" y="0"/>
                    </a:lnTo>
                    <a:lnTo>
                      <a:pt x="5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48" y="0"/>
                    </a:lnTo>
                    <a:lnTo>
                      <a:pt x="48" y="17"/>
                    </a:lnTo>
                    <a:lnTo>
                      <a:pt x="2" y="17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" name="Freeform 306">
                <a:extLst>
                  <a:ext uri="{FF2B5EF4-FFF2-40B4-BE49-F238E27FC236}">
                    <a16:creationId xmlns:a16="http://schemas.microsoft.com/office/drawing/2014/main" id="{3AAF5646-5CE8-45F3-88A1-D5C467A01A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4" cy="9"/>
              </a:xfrm>
              <a:custGeom>
                <a:avLst/>
                <a:gdLst>
                  <a:gd name="T0" fmla="*/ 0 w 46"/>
                  <a:gd name="T1" fmla="*/ 0 h 17"/>
                  <a:gd name="T2" fmla="*/ 46 w 46"/>
                  <a:gd name="T3" fmla="*/ 0 h 17"/>
                  <a:gd name="T4" fmla="*/ 46 w 46"/>
                  <a:gd name="T5" fmla="*/ 17 h 17"/>
                  <a:gd name="T6" fmla="*/ 0 w 46"/>
                  <a:gd name="T7" fmla="*/ 17 h 17"/>
                  <a:gd name="T8" fmla="*/ 0 w 46"/>
                  <a:gd name="T9" fmla="*/ 0 h 17"/>
                  <a:gd name="T10" fmla="*/ 4 w 46"/>
                  <a:gd name="T11" fmla="*/ 0 h 17"/>
                  <a:gd name="T12" fmla="*/ 42 w 46"/>
                  <a:gd name="T13" fmla="*/ 0 h 17"/>
                  <a:gd name="T14" fmla="*/ 42 w 46"/>
                  <a:gd name="T15" fmla="*/ 17 h 17"/>
                  <a:gd name="T16" fmla="*/ 4 w 46"/>
                  <a:gd name="T17" fmla="*/ 17 h 17"/>
                  <a:gd name="T18" fmla="*/ 4 w 4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17">
                    <a:moveTo>
                      <a:pt x="0" y="0"/>
                    </a:moveTo>
                    <a:lnTo>
                      <a:pt x="46" y="0"/>
                    </a:lnTo>
                    <a:lnTo>
                      <a:pt x="4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2" y="0"/>
                    </a:lnTo>
                    <a:lnTo>
                      <a:pt x="4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" name="Freeform 307">
                <a:extLst>
                  <a:ext uri="{FF2B5EF4-FFF2-40B4-BE49-F238E27FC236}">
                    <a16:creationId xmlns:a16="http://schemas.microsoft.com/office/drawing/2014/main" id="{00FCF905-83C3-4EA5-A900-0D944957FE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8" y="1480"/>
                <a:ext cx="20" cy="9"/>
              </a:xfrm>
              <a:custGeom>
                <a:avLst/>
                <a:gdLst>
                  <a:gd name="T0" fmla="*/ 0 w 38"/>
                  <a:gd name="T1" fmla="*/ 0 h 17"/>
                  <a:gd name="T2" fmla="*/ 38 w 38"/>
                  <a:gd name="T3" fmla="*/ 0 h 17"/>
                  <a:gd name="T4" fmla="*/ 38 w 38"/>
                  <a:gd name="T5" fmla="*/ 17 h 17"/>
                  <a:gd name="T6" fmla="*/ 0 w 38"/>
                  <a:gd name="T7" fmla="*/ 17 h 17"/>
                  <a:gd name="T8" fmla="*/ 0 w 38"/>
                  <a:gd name="T9" fmla="*/ 0 h 17"/>
                  <a:gd name="T10" fmla="*/ 4 w 38"/>
                  <a:gd name="T11" fmla="*/ 0 h 17"/>
                  <a:gd name="T12" fmla="*/ 34 w 38"/>
                  <a:gd name="T13" fmla="*/ 0 h 17"/>
                  <a:gd name="T14" fmla="*/ 34 w 38"/>
                  <a:gd name="T15" fmla="*/ 17 h 17"/>
                  <a:gd name="T16" fmla="*/ 4 w 38"/>
                  <a:gd name="T17" fmla="*/ 17 h 17"/>
                  <a:gd name="T18" fmla="*/ 4 w 3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17">
                    <a:moveTo>
                      <a:pt x="0" y="0"/>
                    </a:moveTo>
                    <a:lnTo>
                      <a:pt x="38" y="0"/>
                    </a:lnTo>
                    <a:lnTo>
                      <a:pt x="3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34" y="0"/>
                    </a:lnTo>
                    <a:lnTo>
                      <a:pt x="3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3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1" name="Freeform 308">
                <a:extLst>
                  <a:ext uri="{FF2B5EF4-FFF2-40B4-BE49-F238E27FC236}">
                    <a16:creationId xmlns:a16="http://schemas.microsoft.com/office/drawing/2014/main" id="{E1354ECF-55D5-4A71-9F7C-3618787D96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0" y="1480"/>
                <a:ext cx="16" cy="9"/>
              </a:xfrm>
              <a:custGeom>
                <a:avLst/>
                <a:gdLst>
                  <a:gd name="T0" fmla="*/ 0 w 30"/>
                  <a:gd name="T1" fmla="*/ 0 h 17"/>
                  <a:gd name="T2" fmla="*/ 30 w 30"/>
                  <a:gd name="T3" fmla="*/ 0 h 17"/>
                  <a:gd name="T4" fmla="*/ 30 w 30"/>
                  <a:gd name="T5" fmla="*/ 17 h 17"/>
                  <a:gd name="T6" fmla="*/ 0 w 30"/>
                  <a:gd name="T7" fmla="*/ 17 h 17"/>
                  <a:gd name="T8" fmla="*/ 0 w 30"/>
                  <a:gd name="T9" fmla="*/ 0 h 17"/>
                  <a:gd name="T10" fmla="*/ 4 w 30"/>
                  <a:gd name="T11" fmla="*/ 0 h 17"/>
                  <a:gd name="T12" fmla="*/ 27 w 30"/>
                  <a:gd name="T13" fmla="*/ 0 h 17"/>
                  <a:gd name="T14" fmla="*/ 27 w 30"/>
                  <a:gd name="T15" fmla="*/ 17 h 17"/>
                  <a:gd name="T16" fmla="*/ 4 w 30"/>
                  <a:gd name="T17" fmla="*/ 17 h 17"/>
                  <a:gd name="T18" fmla="*/ 4 w 3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17">
                    <a:moveTo>
                      <a:pt x="0" y="0"/>
                    </a:moveTo>
                    <a:lnTo>
                      <a:pt x="30" y="0"/>
                    </a:lnTo>
                    <a:lnTo>
                      <a:pt x="3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27" y="0"/>
                    </a:lnTo>
                    <a:lnTo>
                      <a:pt x="27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2" name="Freeform 309">
                <a:extLst>
                  <a:ext uri="{FF2B5EF4-FFF2-40B4-BE49-F238E27FC236}">
                    <a16:creationId xmlns:a16="http://schemas.microsoft.com/office/drawing/2014/main" id="{000FE7FF-596B-46AD-844A-EC312759D7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2" y="1480"/>
                <a:ext cx="12" cy="9"/>
              </a:xfrm>
              <a:custGeom>
                <a:avLst/>
                <a:gdLst>
                  <a:gd name="T0" fmla="*/ 0 w 23"/>
                  <a:gd name="T1" fmla="*/ 0 h 17"/>
                  <a:gd name="T2" fmla="*/ 23 w 23"/>
                  <a:gd name="T3" fmla="*/ 0 h 17"/>
                  <a:gd name="T4" fmla="*/ 23 w 23"/>
                  <a:gd name="T5" fmla="*/ 17 h 17"/>
                  <a:gd name="T6" fmla="*/ 0 w 23"/>
                  <a:gd name="T7" fmla="*/ 17 h 17"/>
                  <a:gd name="T8" fmla="*/ 0 w 23"/>
                  <a:gd name="T9" fmla="*/ 0 h 17"/>
                  <a:gd name="T10" fmla="*/ 3 w 23"/>
                  <a:gd name="T11" fmla="*/ 0 h 17"/>
                  <a:gd name="T12" fmla="*/ 19 w 23"/>
                  <a:gd name="T13" fmla="*/ 0 h 17"/>
                  <a:gd name="T14" fmla="*/ 19 w 23"/>
                  <a:gd name="T15" fmla="*/ 17 h 17"/>
                  <a:gd name="T16" fmla="*/ 3 w 23"/>
                  <a:gd name="T17" fmla="*/ 17 h 17"/>
                  <a:gd name="T18" fmla="*/ 3 w 23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7">
                    <a:moveTo>
                      <a:pt x="0" y="0"/>
                    </a:moveTo>
                    <a:lnTo>
                      <a:pt x="23" y="0"/>
                    </a:lnTo>
                    <a:lnTo>
                      <a:pt x="23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3" y="0"/>
                    </a:moveTo>
                    <a:lnTo>
                      <a:pt x="19" y="0"/>
                    </a:lnTo>
                    <a:lnTo>
                      <a:pt x="19" y="17"/>
                    </a:lnTo>
                    <a:lnTo>
                      <a:pt x="3" y="17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3" name="Freeform 310">
                <a:extLst>
                  <a:ext uri="{FF2B5EF4-FFF2-40B4-BE49-F238E27FC236}">
                    <a16:creationId xmlns:a16="http://schemas.microsoft.com/office/drawing/2014/main" id="{C2E116D7-02E1-4E52-AB4D-92ADA2B3C5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4" y="1480"/>
                <a:ext cx="8" cy="9"/>
              </a:xfrm>
              <a:custGeom>
                <a:avLst/>
                <a:gdLst>
                  <a:gd name="T0" fmla="*/ 0 w 16"/>
                  <a:gd name="T1" fmla="*/ 0 h 17"/>
                  <a:gd name="T2" fmla="*/ 16 w 16"/>
                  <a:gd name="T3" fmla="*/ 0 h 17"/>
                  <a:gd name="T4" fmla="*/ 16 w 16"/>
                  <a:gd name="T5" fmla="*/ 17 h 17"/>
                  <a:gd name="T6" fmla="*/ 0 w 16"/>
                  <a:gd name="T7" fmla="*/ 17 h 17"/>
                  <a:gd name="T8" fmla="*/ 0 w 16"/>
                  <a:gd name="T9" fmla="*/ 0 h 17"/>
                  <a:gd name="T10" fmla="*/ 4 w 16"/>
                  <a:gd name="T11" fmla="*/ 0 h 17"/>
                  <a:gd name="T12" fmla="*/ 12 w 16"/>
                  <a:gd name="T13" fmla="*/ 0 h 17"/>
                  <a:gd name="T14" fmla="*/ 12 w 16"/>
                  <a:gd name="T15" fmla="*/ 17 h 17"/>
                  <a:gd name="T16" fmla="*/ 4 w 16"/>
                  <a:gd name="T17" fmla="*/ 17 h 17"/>
                  <a:gd name="T18" fmla="*/ 4 w 1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7">
                    <a:moveTo>
                      <a:pt x="0" y="0"/>
                    </a:moveTo>
                    <a:lnTo>
                      <a:pt x="16" y="0"/>
                    </a:lnTo>
                    <a:lnTo>
                      <a:pt x="1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12" y="0"/>
                    </a:lnTo>
                    <a:lnTo>
                      <a:pt x="1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8B8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4" name="Freeform 311">
                <a:extLst>
                  <a:ext uri="{FF2B5EF4-FFF2-40B4-BE49-F238E27FC236}">
                    <a16:creationId xmlns:a16="http://schemas.microsoft.com/office/drawing/2014/main" id="{1AEAD362-96ED-4CFE-B537-E7EA3AC381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6" y="1480"/>
                <a:ext cx="4" cy="9"/>
              </a:xfrm>
              <a:custGeom>
                <a:avLst/>
                <a:gdLst>
                  <a:gd name="T0" fmla="*/ 0 w 8"/>
                  <a:gd name="T1" fmla="*/ 0 h 17"/>
                  <a:gd name="T2" fmla="*/ 8 w 8"/>
                  <a:gd name="T3" fmla="*/ 0 h 17"/>
                  <a:gd name="T4" fmla="*/ 8 w 8"/>
                  <a:gd name="T5" fmla="*/ 17 h 17"/>
                  <a:gd name="T6" fmla="*/ 0 w 8"/>
                  <a:gd name="T7" fmla="*/ 17 h 17"/>
                  <a:gd name="T8" fmla="*/ 0 w 8"/>
                  <a:gd name="T9" fmla="*/ 0 h 17"/>
                  <a:gd name="T10" fmla="*/ 4 w 8"/>
                  <a:gd name="T11" fmla="*/ 0 h 17"/>
                  <a:gd name="T12" fmla="*/ 4 w 8"/>
                  <a:gd name="T13" fmla="*/ 0 h 17"/>
                  <a:gd name="T14" fmla="*/ 4 w 8"/>
                  <a:gd name="T15" fmla="*/ 17 h 17"/>
                  <a:gd name="T16" fmla="*/ 4 w 8"/>
                  <a:gd name="T17" fmla="*/ 17 h 17"/>
                  <a:gd name="T18" fmla="*/ 4 w 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7">
                    <a:moveTo>
                      <a:pt x="0" y="0"/>
                    </a:moveTo>
                    <a:lnTo>
                      <a:pt x="8" y="0"/>
                    </a:lnTo>
                    <a:lnTo>
                      <a:pt x="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" y="0"/>
                    </a:lnTo>
                    <a:lnTo>
                      <a:pt x="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5" name="Freeform 312">
                <a:extLst>
                  <a:ext uri="{FF2B5EF4-FFF2-40B4-BE49-F238E27FC236}">
                    <a16:creationId xmlns:a16="http://schemas.microsoft.com/office/drawing/2014/main" id="{F05D0D7E-F439-413F-ACD4-3555692880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2"/>
                <a:ext cx="15" cy="14"/>
              </a:xfrm>
              <a:custGeom>
                <a:avLst/>
                <a:gdLst>
                  <a:gd name="T0" fmla="*/ 0 w 31"/>
                  <a:gd name="T1" fmla="*/ 15 h 28"/>
                  <a:gd name="T2" fmla="*/ 16 w 31"/>
                  <a:gd name="T3" fmla="*/ 0 h 28"/>
                  <a:gd name="T4" fmla="*/ 31 w 31"/>
                  <a:gd name="T5" fmla="*/ 15 h 28"/>
                  <a:gd name="T6" fmla="*/ 16 w 31"/>
                  <a:gd name="T7" fmla="*/ 28 h 28"/>
                  <a:gd name="T8" fmla="*/ 0 w 31"/>
                  <a:gd name="T9" fmla="*/ 15 h 28"/>
                  <a:gd name="T10" fmla="*/ 0 w 31"/>
                  <a:gd name="T11" fmla="*/ 15 h 28"/>
                  <a:gd name="T12" fmla="*/ 12 w 31"/>
                  <a:gd name="T13" fmla="*/ 1 h 28"/>
                  <a:gd name="T14" fmla="*/ 25 w 31"/>
                  <a:gd name="T15" fmla="*/ 15 h 28"/>
                  <a:gd name="T16" fmla="*/ 12 w 31"/>
                  <a:gd name="T17" fmla="*/ 26 h 28"/>
                  <a:gd name="T18" fmla="*/ 0 w 31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8">
                    <a:moveTo>
                      <a:pt x="0" y="15"/>
                    </a:moveTo>
                    <a:lnTo>
                      <a:pt x="16" y="0"/>
                    </a:lnTo>
                    <a:lnTo>
                      <a:pt x="31" y="15"/>
                    </a:lnTo>
                    <a:lnTo>
                      <a:pt x="16" y="28"/>
                    </a:lnTo>
                    <a:lnTo>
                      <a:pt x="0" y="15"/>
                    </a:lnTo>
                    <a:close/>
                    <a:moveTo>
                      <a:pt x="0" y="15"/>
                    </a:moveTo>
                    <a:lnTo>
                      <a:pt x="12" y="1"/>
                    </a:lnTo>
                    <a:lnTo>
                      <a:pt x="25" y="15"/>
                    </a:lnTo>
                    <a:lnTo>
                      <a:pt x="12" y="26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6" name="Freeform 313">
                <a:extLst>
                  <a:ext uri="{FF2B5EF4-FFF2-40B4-BE49-F238E27FC236}">
                    <a16:creationId xmlns:a16="http://schemas.microsoft.com/office/drawing/2014/main" id="{06EFBAB8-D97F-4832-8B48-1C985796ED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3"/>
                <a:ext cx="13" cy="12"/>
              </a:xfrm>
              <a:custGeom>
                <a:avLst/>
                <a:gdLst>
                  <a:gd name="T0" fmla="*/ 0 w 25"/>
                  <a:gd name="T1" fmla="*/ 14 h 25"/>
                  <a:gd name="T2" fmla="*/ 12 w 25"/>
                  <a:gd name="T3" fmla="*/ 0 h 25"/>
                  <a:gd name="T4" fmla="*/ 25 w 25"/>
                  <a:gd name="T5" fmla="*/ 14 h 25"/>
                  <a:gd name="T6" fmla="*/ 12 w 25"/>
                  <a:gd name="T7" fmla="*/ 25 h 25"/>
                  <a:gd name="T8" fmla="*/ 0 w 25"/>
                  <a:gd name="T9" fmla="*/ 14 h 25"/>
                  <a:gd name="T10" fmla="*/ 0 w 25"/>
                  <a:gd name="T11" fmla="*/ 14 h 25"/>
                  <a:gd name="T12" fmla="*/ 10 w 25"/>
                  <a:gd name="T13" fmla="*/ 4 h 25"/>
                  <a:gd name="T14" fmla="*/ 19 w 25"/>
                  <a:gd name="T15" fmla="*/ 14 h 25"/>
                  <a:gd name="T16" fmla="*/ 10 w 25"/>
                  <a:gd name="T17" fmla="*/ 22 h 25"/>
                  <a:gd name="T18" fmla="*/ 0 w 25"/>
                  <a:gd name="T19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25">
                    <a:moveTo>
                      <a:pt x="0" y="14"/>
                    </a:moveTo>
                    <a:lnTo>
                      <a:pt x="12" y="0"/>
                    </a:lnTo>
                    <a:lnTo>
                      <a:pt x="25" y="14"/>
                    </a:lnTo>
                    <a:lnTo>
                      <a:pt x="12" y="25"/>
                    </a:lnTo>
                    <a:lnTo>
                      <a:pt x="0" y="14"/>
                    </a:lnTo>
                    <a:close/>
                    <a:moveTo>
                      <a:pt x="0" y="14"/>
                    </a:moveTo>
                    <a:lnTo>
                      <a:pt x="10" y="4"/>
                    </a:lnTo>
                    <a:lnTo>
                      <a:pt x="19" y="14"/>
                    </a:lnTo>
                    <a:lnTo>
                      <a:pt x="10" y="2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7" name="Freeform 314">
                <a:extLst>
                  <a:ext uri="{FF2B5EF4-FFF2-40B4-BE49-F238E27FC236}">
                    <a16:creationId xmlns:a16="http://schemas.microsoft.com/office/drawing/2014/main" id="{36B52C1C-2E89-4519-9C5C-C26291426F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5"/>
                <a:ext cx="10" cy="8"/>
              </a:xfrm>
              <a:custGeom>
                <a:avLst/>
                <a:gdLst>
                  <a:gd name="T0" fmla="*/ 0 w 19"/>
                  <a:gd name="T1" fmla="*/ 10 h 18"/>
                  <a:gd name="T2" fmla="*/ 10 w 19"/>
                  <a:gd name="T3" fmla="*/ 0 h 18"/>
                  <a:gd name="T4" fmla="*/ 19 w 19"/>
                  <a:gd name="T5" fmla="*/ 10 h 18"/>
                  <a:gd name="T6" fmla="*/ 10 w 19"/>
                  <a:gd name="T7" fmla="*/ 18 h 18"/>
                  <a:gd name="T8" fmla="*/ 0 w 19"/>
                  <a:gd name="T9" fmla="*/ 10 h 18"/>
                  <a:gd name="T10" fmla="*/ 0 w 19"/>
                  <a:gd name="T11" fmla="*/ 10 h 18"/>
                  <a:gd name="T12" fmla="*/ 6 w 19"/>
                  <a:gd name="T13" fmla="*/ 2 h 18"/>
                  <a:gd name="T14" fmla="*/ 12 w 19"/>
                  <a:gd name="T15" fmla="*/ 10 h 18"/>
                  <a:gd name="T16" fmla="*/ 6 w 19"/>
                  <a:gd name="T17" fmla="*/ 16 h 18"/>
                  <a:gd name="T18" fmla="*/ 0 w 19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8">
                    <a:moveTo>
                      <a:pt x="0" y="10"/>
                    </a:moveTo>
                    <a:lnTo>
                      <a:pt x="10" y="0"/>
                    </a:lnTo>
                    <a:lnTo>
                      <a:pt x="19" y="10"/>
                    </a:lnTo>
                    <a:lnTo>
                      <a:pt x="10" y="18"/>
                    </a:lnTo>
                    <a:lnTo>
                      <a:pt x="0" y="10"/>
                    </a:lnTo>
                    <a:close/>
                    <a:moveTo>
                      <a:pt x="0" y="10"/>
                    </a:moveTo>
                    <a:lnTo>
                      <a:pt x="6" y="2"/>
                    </a:lnTo>
                    <a:lnTo>
                      <a:pt x="12" y="10"/>
                    </a:lnTo>
                    <a:lnTo>
                      <a:pt x="6" y="16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8" name="Freeform 315">
                <a:extLst>
                  <a:ext uri="{FF2B5EF4-FFF2-40B4-BE49-F238E27FC236}">
                    <a16:creationId xmlns:a16="http://schemas.microsoft.com/office/drawing/2014/main" id="{8A761D01-B38E-4690-ABE9-FBF683F089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6"/>
                <a:ext cx="6" cy="6"/>
              </a:xfrm>
              <a:custGeom>
                <a:avLst/>
                <a:gdLst>
                  <a:gd name="T0" fmla="*/ 0 w 12"/>
                  <a:gd name="T1" fmla="*/ 8 h 14"/>
                  <a:gd name="T2" fmla="*/ 6 w 12"/>
                  <a:gd name="T3" fmla="*/ 0 h 14"/>
                  <a:gd name="T4" fmla="*/ 12 w 12"/>
                  <a:gd name="T5" fmla="*/ 8 h 14"/>
                  <a:gd name="T6" fmla="*/ 6 w 12"/>
                  <a:gd name="T7" fmla="*/ 14 h 14"/>
                  <a:gd name="T8" fmla="*/ 0 w 12"/>
                  <a:gd name="T9" fmla="*/ 8 h 14"/>
                  <a:gd name="T10" fmla="*/ 0 w 12"/>
                  <a:gd name="T11" fmla="*/ 8 h 14"/>
                  <a:gd name="T12" fmla="*/ 4 w 12"/>
                  <a:gd name="T13" fmla="*/ 4 h 14"/>
                  <a:gd name="T14" fmla="*/ 6 w 12"/>
                  <a:gd name="T15" fmla="*/ 8 h 14"/>
                  <a:gd name="T16" fmla="*/ 4 w 12"/>
                  <a:gd name="T17" fmla="*/ 10 h 14"/>
                  <a:gd name="T18" fmla="*/ 0 w 12"/>
                  <a:gd name="T1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4">
                    <a:moveTo>
                      <a:pt x="0" y="8"/>
                    </a:moveTo>
                    <a:lnTo>
                      <a:pt x="6" y="0"/>
                    </a:lnTo>
                    <a:lnTo>
                      <a:pt x="12" y="8"/>
                    </a:lnTo>
                    <a:lnTo>
                      <a:pt x="6" y="14"/>
                    </a:lnTo>
                    <a:lnTo>
                      <a:pt x="0" y="8"/>
                    </a:lnTo>
                    <a:close/>
                    <a:moveTo>
                      <a:pt x="0" y="8"/>
                    </a:moveTo>
                    <a:lnTo>
                      <a:pt x="4" y="4"/>
                    </a:lnTo>
                    <a:lnTo>
                      <a:pt x="6" y="8"/>
                    </a:lnTo>
                    <a:lnTo>
                      <a:pt x="4" y="1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" name="Freeform 316">
                <a:extLst>
                  <a:ext uri="{FF2B5EF4-FFF2-40B4-BE49-F238E27FC236}">
                    <a16:creationId xmlns:a16="http://schemas.microsoft.com/office/drawing/2014/main" id="{8F2DE689-F972-40AC-83E8-4562E47651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4 w 6"/>
                  <a:gd name="T3" fmla="*/ 0 h 6"/>
                  <a:gd name="T4" fmla="*/ 6 w 6"/>
                  <a:gd name="T5" fmla="*/ 4 h 6"/>
                  <a:gd name="T6" fmla="*/ 4 w 6"/>
                  <a:gd name="T7" fmla="*/ 6 h 6"/>
                  <a:gd name="T8" fmla="*/ 0 w 6"/>
                  <a:gd name="T9" fmla="*/ 4 h 6"/>
                  <a:gd name="T10" fmla="*/ 0 w 6"/>
                  <a:gd name="T11" fmla="*/ 4 h 6"/>
                  <a:gd name="T12" fmla="*/ 0 w 6"/>
                  <a:gd name="T13" fmla="*/ 4 h 6"/>
                  <a:gd name="T14" fmla="*/ 0 w 6"/>
                  <a:gd name="T15" fmla="*/ 4 h 6"/>
                  <a:gd name="T16" fmla="*/ 0 w 6"/>
                  <a:gd name="T17" fmla="*/ 4 h 6"/>
                  <a:gd name="T18" fmla="*/ 0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4" y="0"/>
                    </a:lnTo>
                    <a:lnTo>
                      <a:pt x="6" y="4"/>
                    </a:lnTo>
                    <a:lnTo>
                      <a:pt x="4" y="6"/>
                    </a:lnTo>
                    <a:lnTo>
                      <a:pt x="0" y="4"/>
                    </a:lnTo>
                    <a:close/>
                    <a:moveTo>
                      <a:pt x="0" y="4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" name="Freeform 317">
                <a:extLst>
                  <a:ext uri="{FF2B5EF4-FFF2-40B4-BE49-F238E27FC236}">
                    <a16:creationId xmlns:a16="http://schemas.microsoft.com/office/drawing/2014/main" id="{E2645206-11D6-4FE1-A358-6CB0C46648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9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1" name="Freeform 318">
                <a:extLst>
                  <a:ext uri="{FF2B5EF4-FFF2-40B4-BE49-F238E27FC236}">
                    <a16:creationId xmlns:a16="http://schemas.microsoft.com/office/drawing/2014/main" id="{231EF194-CAF0-4619-84F9-53B9A16EA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4 w 7"/>
                  <a:gd name="T1" fmla="*/ 6 h 6"/>
                  <a:gd name="T2" fmla="*/ 7 w 7"/>
                  <a:gd name="T3" fmla="*/ 4 h 6"/>
                  <a:gd name="T4" fmla="*/ 4 w 7"/>
                  <a:gd name="T5" fmla="*/ 0 h 6"/>
                  <a:gd name="T6" fmla="*/ 0 w 7"/>
                  <a:gd name="T7" fmla="*/ 4 h 6"/>
                  <a:gd name="T8" fmla="*/ 4 w 7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4" y="6"/>
                    </a:moveTo>
                    <a:lnTo>
                      <a:pt x="7" y="4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4" y="6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2" name="Freeform 319">
                <a:extLst>
                  <a:ext uri="{FF2B5EF4-FFF2-40B4-BE49-F238E27FC236}">
                    <a16:creationId xmlns:a16="http://schemas.microsoft.com/office/drawing/2014/main" id="{5692EFC9-434B-4C11-9768-FD2EF3C59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2 w 4"/>
                  <a:gd name="T1" fmla="*/ 3 h 3"/>
                  <a:gd name="T2" fmla="*/ 4 w 4"/>
                  <a:gd name="T3" fmla="*/ 2 h 3"/>
                  <a:gd name="T4" fmla="*/ 2 w 4"/>
                  <a:gd name="T5" fmla="*/ 0 h 3"/>
                  <a:gd name="T6" fmla="*/ 0 w 4"/>
                  <a:gd name="T7" fmla="*/ 2 h 3"/>
                  <a:gd name="T8" fmla="*/ 2 w 4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2" y="3"/>
                    </a:moveTo>
                    <a:lnTo>
                      <a:pt x="4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3"/>
                    </a:lnTo>
                  </a:path>
                </a:pathLst>
              </a:custGeom>
              <a:noFill/>
              <a:ln w="3175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3" name="Freeform 320">
                <a:extLst>
                  <a:ext uri="{FF2B5EF4-FFF2-40B4-BE49-F238E27FC236}">
                    <a16:creationId xmlns:a16="http://schemas.microsoft.com/office/drawing/2014/main" id="{E32F1D12-E902-4C27-86DC-EE13AAB47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1" y="1104"/>
                <a:ext cx="52" cy="314"/>
              </a:xfrm>
              <a:custGeom>
                <a:avLst/>
                <a:gdLst>
                  <a:gd name="T0" fmla="*/ 0 w 106"/>
                  <a:gd name="T1" fmla="*/ 627 h 627"/>
                  <a:gd name="T2" fmla="*/ 81 w 106"/>
                  <a:gd name="T3" fmla="*/ 548 h 627"/>
                  <a:gd name="T4" fmla="*/ 81 w 106"/>
                  <a:gd name="T5" fmla="*/ 400 h 627"/>
                  <a:gd name="T6" fmla="*/ 106 w 106"/>
                  <a:gd name="T7" fmla="*/ 321 h 627"/>
                  <a:gd name="T8" fmla="*/ 106 w 106"/>
                  <a:gd name="T9" fmla="*/ 0 h 627"/>
                  <a:gd name="T10" fmla="*/ 0 w 106"/>
                  <a:gd name="T11" fmla="*/ 108 h 627"/>
                  <a:gd name="T12" fmla="*/ 0 w 106"/>
                  <a:gd name="T13" fmla="*/ 627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627">
                    <a:moveTo>
                      <a:pt x="0" y="627"/>
                    </a:moveTo>
                    <a:lnTo>
                      <a:pt x="81" y="548"/>
                    </a:lnTo>
                    <a:lnTo>
                      <a:pt x="81" y="400"/>
                    </a:lnTo>
                    <a:lnTo>
                      <a:pt x="106" y="321"/>
                    </a:lnTo>
                    <a:lnTo>
                      <a:pt x="106" y="0"/>
                    </a:lnTo>
                    <a:lnTo>
                      <a:pt x="0" y="108"/>
                    </a:lnTo>
                    <a:lnTo>
                      <a:pt x="0" y="627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4" name="Freeform 321">
                <a:extLst>
                  <a:ext uri="{FF2B5EF4-FFF2-40B4-BE49-F238E27FC236}">
                    <a16:creationId xmlns:a16="http://schemas.microsoft.com/office/drawing/2014/main" id="{138F88CB-119E-47DC-A957-9B9C9E6F78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0" y="1104"/>
                <a:ext cx="373" cy="54"/>
              </a:xfrm>
              <a:custGeom>
                <a:avLst/>
                <a:gdLst>
                  <a:gd name="T0" fmla="*/ 746 w 746"/>
                  <a:gd name="T1" fmla="*/ 0 h 108"/>
                  <a:gd name="T2" fmla="*/ 105 w 746"/>
                  <a:gd name="T3" fmla="*/ 0 h 108"/>
                  <a:gd name="T4" fmla="*/ 0 w 746"/>
                  <a:gd name="T5" fmla="*/ 108 h 108"/>
                  <a:gd name="T6" fmla="*/ 640 w 746"/>
                  <a:gd name="T7" fmla="*/ 108 h 108"/>
                  <a:gd name="T8" fmla="*/ 746 w 746"/>
                  <a:gd name="T9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6" h="108">
                    <a:moveTo>
                      <a:pt x="746" y="0"/>
                    </a:moveTo>
                    <a:lnTo>
                      <a:pt x="105" y="0"/>
                    </a:lnTo>
                    <a:lnTo>
                      <a:pt x="0" y="108"/>
                    </a:lnTo>
                    <a:lnTo>
                      <a:pt x="640" y="108"/>
                    </a:lnTo>
                    <a:lnTo>
                      <a:pt x="746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5" name="Rectangle 322">
                <a:extLst>
                  <a:ext uri="{FF2B5EF4-FFF2-40B4-BE49-F238E27FC236}">
                    <a16:creationId xmlns:a16="http://schemas.microsoft.com/office/drawing/2014/main" id="{B2C349AF-4EFC-4747-8800-B01AEB490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" y="1158"/>
                <a:ext cx="321" cy="260"/>
              </a:xfrm>
              <a:prstGeom prst="rect">
                <a:avLst/>
              </a:prstGeom>
              <a:solidFill>
                <a:srgbClr val="C0C0C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6" name="Rectangle 323">
                <a:extLst>
                  <a:ext uri="{FF2B5EF4-FFF2-40B4-BE49-F238E27FC236}">
                    <a16:creationId xmlns:a16="http://schemas.microsoft.com/office/drawing/2014/main" id="{0AAA97F8-024C-4BB0-82C8-1E07162A3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9" y="1385"/>
                <a:ext cx="15" cy="9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7" name="Freeform 324">
                <a:extLst>
                  <a:ext uri="{FF2B5EF4-FFF2-40B4-BE49-F238E27FC236}">
                    <a16:creationId xmlns:a16="http://schemas.microsoft.com/office/drawing/2014/main" id="{20403A0D-3115-4E22-83C6-3975553448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4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8" name="Freeform 325">
                <a:extLst>
                  <a:ext uri="{FF2B5EF4-FFF2-40B4-BE49-F238E27FC236}">
                    <a16:creationId xmlns:a16="http://schemas.microsoft.com/office/drawing/2014/main" id="{8F84753A-DC07-43B9-A608-816FA35D8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8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9" name="Freeform 326">
                <a:extLst>
                  <a:ext uri="{FF2B5EF4-FFF2-40B4-BE49-F238E27FC236}">
                    <a16:creationId xmlns:a16="http://schemas.microsoft.com/office/drawing/2014/main" id="{2D1D53ED-5FB8-407D-932F-9EB93F9AE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3" y="1464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" name="Freeform 327">
                <a:extLst>
                  <a:ext uri="{FF2B5EF4-FFF2-40B4-BE49-F238E27FC236}">
                    <a16:creationId xmlns:a16="http://schemas.microsoft.com/office/drawing/2014/main" id="{40178BB0-BDD2-4DAC-9013-346BD127D5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8" y="1464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" name="Freeform 328">
                <a:extLst>
                  <a:ext uri="{FF2B5EF4-FFF2-40B4-BE49-F238E27FC236}">
                    <a16:creationId xmlns:a16="http://schemas.microsoft.com/office/drawing/2014/main" id="{A0782604-58CE-47C3-A22F-EE6B4C9F06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" name="Freeform 329">
                <a:extLst>
                  <a:ext uri="{FF2B5EF4-FFF2-40B4-BE49-F238E27FC236}">
                    <a16:creationId xmlns:a16="http://schemas.microsoft.com/office/drawing/2014/main" id="{116B71AB-AA7F-4ADA-ABD2-1C0A0F7B76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" name="Freeform 330">
                <a:extLst>
                  <a:ext uri="{FF2B5EF4-FFF2-40B4-BE49-F238E27FC236}">
                    <a16:creationId xmlns:a16="http://schemas.microsoft.com/office/drawing/2014/main" id="{7C2FAAD8-001F-460B-B3C4-28D68CDE1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5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" name="Freeform 331">
                <a:extLst>
                  <a:ext uri="{FF2B5EF4-FFF2-40B4-BE49-F238E27FC236}">
                    <a16:creationId xmlns:a16="http://schemas.microsoft.com/office/drawing/2014/main" id="{4EB07122-CC18-4864-9251-8AFF627F0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7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" name="Freeform 332">
                <a:extLst>
                  <a:ext uri="{FF2B5EF4-FFF2-40B4-BE49-F238E27FC236}">
                    <a16:creationId xmlns:a16="http://schemas.microsoft.com/office/drawing/2014/main" id="{BCE43EE5-4E59-4E80-AD9C-FD840FF495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2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" name="Freeform 333">
                <a:extLst>
                  <a:ext uri="{FF2B5EF4-FFF2-40B4-BE49-F238E27FC236}">
                    <a16:creationId xmlns:a16="http://schemas.microsoft.com/office/drawing/2014/main" id="{0D679579-04A6-4C4B-A99A-700787166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6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" name="Freeform 334">
                <a:extLst>
                  <a:ext uri="{FF2B5EF4-FFF2-40B4-BE49-F238E27FC236}">
                    <a16:creationId xmlns:a16="http://schemas.microsoft.com/office/drawing/2014/main" id="{75C6FC52-4A29-43AD-912F-D8B0CBC4C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" y="1482"/>
                <a:ext cx="6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8" name="Freeform 335">
                <a:extLst>
                  <a:ext uri="{FF2B5EF4-FFF2-40B4-BE49-F238E27FC236}">
                    <a16:creationId xmlns:a16="http://schemas.microsoft.com/office/drawing/2014/main" id="{C555AE73-832C-41BE-A63E-4D9F12E2C2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" y="1482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9" name="Freeform 336">
                <a:extLst>
                  <a:ext uri="{FF2B5EF4-FFF2-40B4-BE49-F238E27FC236}">
                    <a16:creationId xmlns:a16="http://schemas.microsoft.com/office/drawing/2014/main" id="{DD2CD6C0-E2FC-473E-8194-925A0F30D5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482"/>
                <a:ext cx="7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" name="Freeform 337">
                <a:extLst>
                  <a:ext uri="{FF2B5EF4-FFF2-40B4-BE49-F238E27FC236}">
                    <a16:creationId xmlns:a16="http://schemas.microsoft.com/office/drawing/2014/main" id="{08326508-BD67-4CE4-A450-DC4D86541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9" y="1482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" name="Freeform 338">
                <a:extLst>
                  <a:ext uri="{FF2B5EF4-FFF2-40B4-BE49-F238E27FC236}">
                    <a16:creationId xmlns:a16="http://schemas.microsoft.com/office/drawing/2014/main" id="{8AAF87D0-76F6-4501-A839-D665BD8B9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4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" name="Freeform 339">
                <a:extLst>
                  <a:ext uri="{FF2B5EF4-FFF2-40B4-BE49-F238E27FC236}">
                    <a16:creationId xmlns:a16="http://schemas.microsoft.com/office/drawing/2014/main" id="{189CCEE3-3D02-4675-9FAD-ECB94D1D6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" name="Freeform 340">
                <a:extLst>
                  <a:ext uri="{FF2B5EF4-FFF2-40B4-BE49-F238E27FC236}">
                    <a16:creationId xmlns:a16="http://schemas.microsoft.com/office/drawing/2014/main" id="{CD25006C-1D55-410D-B20F-23E3D03CF2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6" y="1482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" name="Freeform 341">
                <a:extLst>
                  <a:ext uri="{FF2B5EF4-FFF2-40B4-BE49-F238E27FC236}">
                    <a16:creationId xmlns:a16="http://schemas.microsoft.com/office/drawing/2014/main" id="{E61AC4B0-0142-49BA-B4FC-2DAE92AC45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1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" name="Freeform 342">
                <a:extLst>
                  <a:ext uri="{FF2B5EF4-FFF2-40B4-BE49-F238E27FC236}">
                    <a16:creationId xmlns:a16="http://schemas.microsoft.com/office/drawing/2014/main" id="{3F3D3BFC-7ACD-408D-BC4F-A175611646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5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6" name="Freeform 343">
                <a:extLst>
                  <a:ext uri="{FF2B5EF4-FFF2-40B4-BE49-F238E27FC236}">
                    <a16:creationId xmlns:a16="http://schemas.microsoft.com/office/drawing/2014/main" id="{CE348D4F-A112-426A-B980-76E62E6BA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8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7" name="Freeform 344">
                <a:extLst>
                  <a:ext uri="{FF2B5EF4-FFF2-40B4-BE49-F238E27FC236}">
                    <a16:creationId xmlns:a16="http://schemas.microsoft.com/office/drawing/2014/main" id="{50BCA5FF-7662-47D3-9FF4-602237D0D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8" name="Freeform 345">
                <a:extLst>
                  <a:ext uri="{FF2B5EF4-FFF2-40B4-BE49-F238E27FC236}">
                    <a16:creationId xmlns:a16="http://schemas.microsoft.com/office/drawing/2014/main" id="{A1750EA7-89F6-4FC4-A15C-4E3124E15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9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9" name="Line 346">
                <a:extLst>
                  <a:ext uri="{FF2B5EF4-FFF2-40B4-BE49-F238E27FC236}">
                    <a16:creationId xmlns:a16="http://schemas.microsoft.com/office/drawing/2014/main" id="{D2CADB30-B848-4FB4-BB5B-7A99D14FDD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" name="Line 347">
                <a:extLst>
                  <a:ext uri="{FF2B5EF4-FFF2-40B4-BE49-F238E27FC236}">
                    <a16:creationId xmlns:a16="http://schemas.microsoft.com/office/drawing/2014/main" id="{102FE105-9DA8-4D58-8BD1-7304F69DC8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1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" name="Line 348">
                <a:extLst>
                  <a:ext uri="{FF2B5EF4-FFF2-40B4-BE49-F238E27FC236}">
                    <a16:creationId xmlns:a16="http://schemas.microsoft.com/office/drawing/2014/main" id="{6F25AC2B-58D7-493D-983D-5A5180097B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0" y="1402"/>
                <a:ext cx="32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2" name="Freeform 349">
                <a:extLst>
                  <a:ext uri="{FF2B5EF4-FFF2-40B4-BE49-F238E27FC236}">
                    <a16:creationId xmlns:a16="http://schemas.microsoft.com/office/drawing/2014/main" id="{28BE3267-88A4-4D26-9414-15B09068F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104"/>
                <a:ext cx="383" cy="395"/>
              </a:xfrm>
              <a:custGeom>
                <a:avLst/>
                <a:gdLst>
                  <a:gd name="T0" fmla="*/ 0 w 767"/>
                  <a:gd name="T1" fmla="*/ 788 h 788"/>
                  <a:gd name="T2" fmla="*/ 0 w 767"/>
                  <a:gd name="T3" fmla="*/ 661 h 788"/>
                  <a:gd name="T4" fmla="*/ 30 w 767"/>
                  <a:gd name="T5" fmla="*/ 629 h 788"/>
                  <a:gd name="T6" fmla="*/ 21 w 767"/>
                  <a:gd name="T7" fmla="*/ 629 h 788"/>
                  <a:gd name="T8" fmla="*/ 21 w 767"/>
                  <a:gd name="T9" fmla="*/ 108 h 788"/>
                  <a:gd name="T10" fmla="*/ 126 w 767"/>
                  <a:gd name="T11" fmla="*/ 0 h 788"/>
                  <a:gd name="T12" fmla="*/ 767 w 767"/>
                  <a:gd name="T13" fmla="*/ 0 h 788"/>
                  <a:gd name="T14" fmla="*/ 767 w 767"/>
                  <a:gd name="T15" fmla="*/ 325 h 788"/>
                  <a:gd name="T16" fmla="*/ 740 w 767"/>
                  <a:gd name="T17" fmla="*/ 400 h 788"/>
                  <a:gd name="T18" fmla="*/ 740 w 767"/>
                  <a:gd name="T19" fmla="*/ 544 h 788"/>
                  <a:gd name="T20" fmla="*/ 713 w 767"/>
                  <a:gd name="T21" fmla="*/ 575 h 788"/>
                  <a:gd name="T22" fmla="*/ 767 w 767"/>
                  <a:gd name="T23" fmla="*/ 575 h 788"/>
                  <a:gd name="T24" fmla="*/ 767 w 767"/>
                  <a:gd name="T25" fmla="*/ 704 h 788"/>
                  <a:gd name="T26" fmla="*/ 680 w 767"/>
                  <a:gd name="T27" fmla="*/ 788 h 788"/>
                  <a:gd name="T28" fmla="*/ 0 w 767"/>
                  <a:gd name="T29" fmla="*/ 78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7" h="788">
                    <a:moveTo>
                      <a:pt x="0" y="788"/>
                    </a:moveTo>
                    <a:lnTo>
                      <a:pt x="0" y="661"/>
                    </a:lnTo>
                    <a:lnTo>
                      <a:pt x="30" y="629"/>
                    </a:lnTo>
                    <a:lnTo>
                      <a:pt x="21" y="629"/>
                    </a:lnTo>
                    <a:lnTo>
                      <a:pt x="21" y="108"/>
                    </a:lnTo>
                    <a:lnTo>
                      <a:pt x="126" y="0"/>
                    </a:lnTo>
                    <a:lnTo>
                      <a:pt x="767" y="0"/>
                    </a:lnTo>
                    <a:lnTo>
                      <a:pt x="767" y="325"/>
                    </a:lnTo>
                    <a:lnTo>
                      <a:pt x="740" y="400"/>
                    </a:lnTo>
                    <a:lnTo>
                      <a:pt x="740" y="544"/>
                    </a:lnTo>
                    <a:lnTo>
                      <a:pt x="713" y="575"/>
                    </a:lnTo>
                    <a:lnTo>
                      <a:pt x="767" y="575"/>
                    </a:lnTo>
                    <a:lnTo>
                      <a:pt x="767" y="704"/>
                    </a:lnTo>
                    <a:lnTo>
                      <a:pt x="680" y="788"/>
                    </a:lnTo>
                    <a:lnTo>
                      <a:pt x="0" y="788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3" name="Rectangle 350">
                <a:extLst>
                  <a:ext uri="{FF2B5EF4-FFF2-40B4-BE49-F238E27FC236}">
                    <a16:creationId xmlns:a16="http://schemas.microsoft.com/office/drawing/2014/main" id="{E9D03E1F-8ACC-48CD-9A3C-18BB5A076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88"/>
                <a:ext cx="244" cy="176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66275"/>
                      <a:invGamma/>
                    </a:schemeClr>
                  </a:gs>
                </a:gsLst>
                <a:path path="rect">
                  <a:fillToRect r="100000" b="100000"/>
                </a:path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0" name="Group 351">
              <a:extLst>
                <a:ext uri="{FF2B5EF4-FFF2-40B4-BE49-F238E27FC236}">
                  <a16:creationId xmlns:a16="http://schemas.microsoft.com/office/drawing/2014/main" id="{51B9CFB5-2C87-434A-85A8-5F1D1EB2CA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5" y="1984"/>
              <a:ext cx="48" cy="96"/>
              <a:chOff x="720" y="960"/>
              <a:chExt cx="192" cy="192"/>
            </a:xfrm>
          </p:grpSpPr>
          <p:sp>
            <p:nvSpPr>
              <p:cNvPr id="241" name="Line 352">
                <a:extLst>
                  <a:ext uri="{FF2B5EF4-FFF2-40B4-BE49-F238E27FC236}">
                    <a16:creationId xmlns:a16="http://schemas.microsoft.com/office/drawing/2014/main" id="{225343A9-C989-48C2-A7F3-13CE56F49A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0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2" name="Line 353">
                <a:extLst>
                  <a:ext uri="{FF2B5EF4-FFF2-40B4-BE49-F238E27FC236}">
                    <a16:creationId xmlns:a16="http://schemas.microsoft.com/office/drawing/2014/main" id="{2882FE91-1AC1-4B36-ABCD-1DAF410421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56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3" name="Line 354">
                <a:extLst>
                  <a:ext uri="{FF2B5EF4-FFF2-40B4-BE49-F238E27FC236}">
                    <a16:creationId xmlns:a16="http://schemas.microsoft.com/office/drawing/2014/main" id="{BD8BE000-11ED-4CC7-898D-C940DB13CA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08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4" name="Line 355">
                <a:extLst>
                  <a:ext uri="{FF2B5EF4-FFF2-40B4-BE49-F238E27FC236}">
                    <a16:creationId xmlns:a16="http://schemas.microsoft.com/office/drawing/2014/main" id="{CBE2EC82-142A-476A-A59F-C4397EDB96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960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5" name="Line 356">
                <a:extLst>
                  <a:ext uri="{FF2B5EF4-FFF2-40B4-BE49-F238E27FC236}">
                    <a16:creationId xmlns:a16="http://schemas.microsoft.com/office/drawing/2014/main" id="{F43E7641-1034-4C73-A069-6DA6F912D4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52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91" name="Group 297">
            <a:extLst>
              <a:ext uri="{FF2B5EF4-FFF2-40B4-BE49-F238E27FC236}">
                <a16:creationId xmlns:a16="http://schemas.microsoft.com/office/drawing/2014/main" id="{1555A2AB-1EE5-4E46-B5DF-E97DE0826E1B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3999565" y="3669509"/>
            <a:ext cx="292903" cy="528700"/>
            <a:chOff x="4239272" y="4596799"/>
            <a:chExt cx="1499664" cy="1866627"/>
          </a:xfrm>
        </p:grpSpPr>
        <p:grpSp>
          <p:nvGrpSpPr>
            <p:cNvPr id="492" name="Group 491">
              <a:extLst>
                <a:ext uri="{FF2B5EF4-FFF2-40B4-BE49-F238E27FC236}">
                  <a16:creationId xmlns:a16="http://schemas.microsoft.com/office/drawing/2014/main" id="{7309791C-755E-4882-8113-651D0C87610E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495" name="Flowchart: Stored Data 494">
                <a:extLst>
                  <a:ext uri="{FF2B5EF4-FFF2-40B4-BE49-F238E27FC236}">
                    <a16:creationId xmlns:a16="http://schemas.microsoft.com/office/drawing/2014/main" id="{58569977-804A-4C73-9552-1F13671C4560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6" name="Flowchart: Stored Data 495">
                <a:extLst>
                  <a:ext uri="{FF2B5EF4-FFF2-40B4-BE49-F238E27FC236}">
                    <a16:creationId xmlns:a16="http://schemas.microsoft.com/office/drawing/2014/main" id="{AADABF00-42D0-4004-98BA-62695681AB99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7" name="Flowchart: Stored Data 496">
                <a:extLst>
                  <a:ext uri="{FF2B5EF4-FFF2-40B4-BE49-F238E27FC236}">
                    <a16:creationId xmlns:a16="http://schemas.microsoft.com/office/drawing/2014/main" id="{AFDD2E90-BB32-477B-85A1-0B1898B934F2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8" name="Flowchart: Stored Data 497">
                <a:extLst>
                  <a:ext uri="{FF2B5EF4-FFF2-40B4-BE49-F238E27FC236}">
                    <a16:creationId xmlns:a16="http://schemas.microsoft.com/office/drawing/2014/main" id="{33B0D72B-D7FD-4EB3-B5BD-C89B3A85E80F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9" name="Oval 498">
                <a:extLst>
                  <a:ext uri="{FF2B5EF4-FFF2-40B4-BE49-F238E27FC236}">
                    <a16:creationId xmlns:a16="http://schemas.microsoft.com/office/drawing/2014/main" id="{FF20A04F-390A-4115-B15C-C26EF4FD566A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00" name="Oval 499">
                <a:extLst>
                  <a:ext uri="{FF2B5EF4-FFF2-40B4-BE49-F238E27FC236}">
                    <a16:creationId xmlns:a16="http://schemas.microsoft.com/office/drawing/2014/main" id="{0FC893B5-74C9-496E-8788-2F9153C30B16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501" name="Picture 2">
                <a:extLst>
                  <a:ext uri="{FF2B5EF4-FFF2-40B4-BE49-F238E27FC236}">
                    <a16:creationId xmlns:a16="http://schemas.microsoft.com/office/drawing/2014/main" id="{297D3E80-1A22-4F75-8839-A8AF67390E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2" name="Picture 3">
                <a:extLst>
                  <a:ext uri="{FF2B5EF4-FFF2-40B4-BE49-F238E27FC236}">
                    <a16:creationId xmlns:a16="http://schemas.microsoft.com/office/drawing/2014/main" id="{BE281CF8-49F3-4992-B2C8-C35E1C788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C92A1C47-0B5C-4107-A92E-940D9A701AA0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494" name="Moon 493">
              <a:extLst>
                <a:ext uri="{FF2B5EF4-FFF2-40B4-BE49-F238E27FC236}">
                  <a16:creationId xmlns:a16="http://schemas.microsoft.com/office/drawing/2014/main" id="{BDEB952E-0F5F-434B-83A4-78EA9B0E58A9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503" name="Cube 502">
            <a:extLst>
              <a:ext uri="{FF2B5EF4-FFF2-40B4-BE49-F238E27FC236}">
                <a16:creationId xmlns:a16="http://schemas.microsoft.com/office/drawing/2014/main" id="{43B5A400-523F-42C5-BFC0-050C5C7D2A09}"/>
              </a:ext>
            </a:extLst>
          </p:cNvPr>
          <p:cNvSpPr/>
          <p:nvPr/>
        </p:nvSpPr>
        <p:spPr>
          <a:xfrm>
            <a:off x="3761649" y="3538572"/>
            <a:ext cx="284749" cy="298051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4" name="Picture 503">
            <a:extLst>
              <a:ext uri="{FF2B5EF4-FFF2-40B4-BE49-F238E27FC236}">
                <a16:creationId xmlns:a16="http://schemas.microsoft.com/office/drawing/2014/main" id="{5B72ED47-0E18-460F-ABA5-AFD43484DC7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401" y="3604112"/>
            <a:ext cx="111290" cy="102051"/>
          </a:xfrm>
          <a:prstGeom prst="rect">
            <a:avLst/>
          </a:prstGeom>
          <a:ln w="28575">
            <a:noFill/>
          </a:ln>
        </p:spPr>
      </p:pic>
      <p:pic>
        <p:nvPicPr>
          <p:cNvPr id="505" name="図 13">
            <a:extLst>
              <a:ext uri="{FF2B5EF4-FFF2-40B4-BE49-F238E27FC236}">
                <a16:creationId xmlns:a16="http://schemas.microsoft.com/office/drawing/2014/main" id="{99489A09-08B8-41A0-A802-D2791272AB6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876" y="3574991"/>
            <a:ext cx="245112" cy="245112"/>
          </a:xfrm>
          <a:prstGeom prst="rect">
            <a:avLst/>
          </a:prstGeom>
        </p:spPr>
      </p:pic>
      <p:sp>
        <p:nvSpPr>
          <p:cNvPr id="506" name="二等辺三角形 7172">
            <a:extLst>
              <a:ext uri="{FF2B5EF4-FFF2-40B4-BE49-F238E27FC236}">
                <a16:creationId xmlns:a16="http://schemas.microsoft.com/office/drawing/2014/main" id="{4DF76D7F-CEB6-42F1-84C2-6DB9EB6D7FA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994698" y="3545376"/>
            <a:ext cx="137453" cy="213337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 w="9525" algn="ctr">
            <a:solidFill>
              <a:srgbClr val="000000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  <a:extLst/>
        </p:spPr>
        <p:txBody>
          <a:bodyPr/>
          <a:lstStyle/>
          <a:p>
            <a:pPr algn="ctr"/>
            <a:endParaRPr lang="en-SG" b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180" name="Group 1179">
            <a:extLst>
              <a:ext uri="{FF2B5EF4-FFF2-40B4-BE49-F238E27FC236}">
                <a16:creationId xmlns:a16="http://schemas.microsoft.com/office/drawing/2014/main" id="{7994E49B-65AE-4285-B699-D248E37A3FA6}"/>
              </a:ext>
            </a:extLst>
          </p:cNvPr>
          <p:cNvGrpSpPr/>
          <p:nvPr/>
        </p:nvGrpSpPr>
        <p:grpSpPr>
          <a:xfrm>
            <a:off x="4670831" y="3336683"/>
            <a:ext cx="2832383" cy="1039970"/>
            <a:chOff x="4695217" y="3551989"/>
            <a:chExt cx="3750713" cy="1350914"/>
          </a:xfrm>
        </p:grpSpPr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E4C78E9D-C6D2-4097-9D16-8716B3CD023F}"/>
                </a:ext>
              </a:extLst>
            </p:cNvPr>
            <p:cNvCxnSpPr/>
            <p:nvPr/>
          </p:nvCxnSpPr>
          <p:spPr>
            <a:xfrm>
              <a:off x="5221999" y="3599193"/>
              <a:ext cx="1728192" cy="357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89128E4B-F8B7-404F-9D2C-05EA20518344}"/>
                </a:ext>
              </a:extLst>
            </p:cNvPr>
            <p:cNvCxnSpPr/>
            <p:nvPr/>
          </p:nvCxnSpPr>
          <p:spPr>
            <a:xfrm>
              <a:off x="5221999" y="3616089"/>
              <a:ext cx="0" cy="59615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FA9C36A8-EC67-4C46-B74E-18600FAC2191}"/>
                </a:ext>
              </a:extLst>
            </p:cNvPr>
            <p:cNvCxnSpPr>
              <a:cxnSpLocks/>
            </p:cNvCxnSpPr>
            <p:nvPr/>
          </p:nvCxnSpPr>
          <p:spPr>
            <a:xfrm>
              <a:off x="4951898" y="4200020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1DA81C9C-BA33-4558-A377-0E4EC143E805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17" y="4211763"/>
              <a:ext cx="405924" cy="3688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4F446059-40F6-4617-8649-185FA9B7A4BC}"/>
                </a:ext>
              </a:extLst>
            </p:cNvPr>
            <p:cNvCxnSpPr/>
            <p:nvPr/>
          </p:nvCxnSpPr>
          <p:spPr>
            <a:xfrm>
              <a:off x="7598263" y="4212242"/>
              <a:ext cx="360040" cy="2706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12FD5E32-BD51-4D11-B470-52C07B47B741}"/>
                </a:ext>
              </a:extLst>
            </p:cNvPr>
            <p:cNvCxnSpPr/>
            <p:nvPr/>
          </p:nvCxnSpPr>
          <p:spPr>
            <a:xfrm flipH="1">
              <a:off x="7310231" y="4492257"/>
              <a:ext cx="648073" cy="11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B6CFD8AD-C322-48B7-A0D9-E0ADBD966C97}"/>
                </a:ext>
              </a:extLst>
            </p:cNvPr>
            <p:cNvCxnSpPr/>
            <p:nvPr/>
          </p:nvCxnSpPr>
          <p:spPr>
            <a:xfrm>
              <a:off x="7204297" y="4199758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D45F428C-DB4C-4203-A01D-FD537679F2B4}"/>
                </a:ext>
              </a:extLst>
            </p:cNvPr>
            <p:cNvCxnSpPr/>
            <p:nvPr/>
          </p:nvCxnSpPr>
          <p:spPr>
            <a:xfrm>
              <a:off x="7466482" y="4206370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E1433B2D-DC83-48D8-9A42-FFF7EFCF07B0}"/>
                </a:ext>
              </a:extLst>
            </p:cNvPr>
            <p:cNvCxnSpPr/>
            <p:nvPr/>
          </p:nvCxnSpPr>
          <p:spPr>
            <a:xfrm flipH="1">
              <a:off x="7310231" y="4561736"/>
              <a:ext cx="648072" cy="125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E7109A3A-8D1C-45C8-A878-B11455794355}"/>
                </a:ext>
              </a:extLst>
            </p:cNvPr>
            <p:cNvCxnSpPr/>
            <p:nvPr/>
          </p:nvCxnSpPr>
          <p:spPr>
            <a:xfrm flipV="1">
              <a:off x="7958303" y="4491270"/>
              <a:ext cx="0" cy="767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2" name="Group 664">
              <a:extLst>
                <a:ext uri="{FF2B5EF4-FFF2-40B4-BE49-F238E27FC236}">
                  <a16:creationId xmlns:a16="http://schemas.microsoft.com/office/drawing/2014/main" id="{0F10EFA3-52CA-40C7-A6FE-C2E7DCABC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77338" y="4165982"/>
              <a:ext cx="437494" cy="265496"/>
              <a:chOff x="1920" y="1824"/>
              <a:chExt cx="1152" cy="971"/>
            </a:xfrm>
          </p:grpSpPr>
          <p:sp>
            <p:nvSpPr>
              <p:cNvPr id="473" name="AutoShape 665">
                <a:extLst>
                  <a:ext uri="{FF2B5EF4-FFF2-40B4-BE49-F238E27FC236}">
                    <a16:creationId xmlns:a16="http://schemas.microsoft.com/office/drawing/2014/main" id="{A594F577-8892-4CDB-87AA-768CDF7A4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835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4" name="Line 666">
                <a:extLst>
                  <a:ext uri="{FF2B5EF4-FFF2-40B4-BE49-F238E27FC236}">
                    <a16:creationId xmlns:a16="http://schemas.microsoft.com/office/drawing/2014/main" id="{A809A88D-E8E9-4B48-A4DA-B8FCE90961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5" name="Oval 667">
                <a:extLst>
                  <a:ext uri="{FF2B5EF4-FFF2-40B4-BE49-F238E27FC236}">
                    <a16:creationId xmlns:a16="http://schemas.microsoft.com/office/drawing/2014/main" id="{DCEC36A2-108D-4B44-8538-783C97482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55AB7418-AF1E-466F-994B-2B1B14DB0B14}"/>
                </a:ext>
              </a:extLst>
            </p:cNvPr>
            <p:cNvCxnSpPr/>
            <p:nvPr/>
          </p:nvCxnSpPr>
          <p:spPr>
            <a:xfrm>
              <a:off x="5268607" y="4568009"/>
              <a:ext cx="313432" cy="32155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7" name="Group 664">
              <a:extLst>
                <a:ext uri="{FF2B5EF4-FFF2-40B4-BE49-F238E27FC236}">
                  <a16:creationId xmlns:a16="http://schemas.microsoft.com/office/drawing/2014/main" id="{2B68F7BE-5B93-4734-8507-B932B66BC6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6773" y="4165982"/>
              <a:ext cx="437494" cy="265496"/>
              <a:chOff x="1920" y="1824"/>
              <a:chExt cx="1152" cy="971"/>
            </a:xfrm>
          </p:grpSpPr>
          <p:sp>
            <p:nvSpPr>
              <p:cNvPr id="478" name="AutoShape 665">
                <a:extLst>
                  <a:ext uri="{FF2B5EF4-FFF2-40B4-BE49-F238E27FC236}">
                    <a16:creationId xmlns:a16="http://schemas.microsoft.com/office/drawing/2014/main" id="{E4661ADA-DB92-447C-85E0-E5A8607BF7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835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" name="Line 666">
                <a:extLst>
                  <a:ext uri="{FF2B5EF4-FFF2-40B4-BE49-F238E27FC236}">
                    <a16:creationId xmlns:a16="http://schemas.microsoft.com/office/drawing/2014/main" id="{7919FA02-74C9-4143-BDCE-5DCFCCA347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0" name="Oval 667">
                <a:extLst>
                  <a:ext uri="{FF2B5EF4-FFF2-40B4-BE49-F238E27FC236}">
                    <a16:creationId xmlns:a16="http://schemas.microsoft.com/office/drawing/2014/main" id="{2FFD763D-F508-4022-AC71-CC179177A4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1690A43C-DCBC-4F56-BF93-88DFE3A4AEF4}"/>
                </a:ext>
              </a:extLst>
            </p:cNvPr>
            <p:cNvSpPr/>
            <p:nvPr/>
          </p:nvSpPr>
          <p:spPr>
            <a:xfrm>
              <a:off x="5582039" y="3873377"/>
              <a:ext cx="1728192" cy="1029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Rounded Rectangle 842">
              <a:extLst>
                <a:ext uri="{FF2B5EF4-FFF2-40B4-BE49-F238E27FC236}">
                  <a16:creationId xmlns:a16="http://schemas.microsoft.com/office/drawing/2014/main" id="{333C533D-AE84-4D44-8F3C-80BF07BEA67B}"/>
                </a:ext>
              </a:extLst>
            </p:cNvPr>
            <p:cNvSpPr/>
            <p:nvPr/>
          </p:nvSpPr>
          <p:spPr>
            <a:xfrm>
              <a:off x="5718584" y="4103241"/>
              <a:ext cx="1386154" cy="584089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Shrink machine</a:t>
              </a:r>
            </a:p>
          </p:txBody>
        </p: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33620746-EA04-4A36-A070-4C7DC87715B9}"/>
                </a:ext>
              </a:extLst>
            </p:cNvPr>
            <p:cNvCxnSpPr/>
            <p:nvPr/>
          </p:nvCxnSpPr>
          <p:spPr>
            <a:xfrm flipH="1">
              <a:off x="5095680" y="4499413"/>
              <a:ext cx="491821" cy="117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BC086401-F7D3-4241-B393-91463661AD67}"/>
                </a:ext>
              </a:extLst>
            </p:cNvPr>
            <p:cNvCxnSpPr/>
            <p:nvPr/>
          </p:nvCxnSpPr>
          <p:spPr>
            <a:xfrm flipH="1">
              <a:off x="5095679" y="4568892"/>
              <a:ext cx="491821" cy="11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B26297EB-5F54-43E7-B688-1353CA82ABEB}"/>
                </a:ext>
              </a:extLst>
            </p:cNvPr>
            <p:cNvCxnSpPr/>
            <p:nvPr/>
          </p:nvCxnSpPr>
          <p:spPr>
            <a:xfrm>
              <a:off x="4765820" y="4209710"/>
              <a:ext cx="350617" cy="29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276BD4D1-3F16-4993-A84C-D3EF277E1C62}"/>
                </a:ext>
              </a:extLst>
            </p:cNvPr>
            <p:cNvCxnSpPr/>
            <p:nvPr/>
          </p:nvCxnSpPr>
          <p:spPr>
            <a:xfrm>
              <a:off x="4867446" y="4209935"/>
              <a:ext cx="350617" cy="29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5547B091-9E25-4F00-9C72-879D28432032}"/>
                </a:ext>
              </a:extLst>
            </p:cNvPr>
            <p:cNvCxnSpPr/>
            <p:nvPr/>
          </p:nvCxnSpPr>
          <p:spPr>
            <a:xfrm flipH="1">
              <a:off x="4695217" y="4193009"/>
              <a:ext cx="491821" cy="117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9A9466A8-3C88-4F4A-849E-6217F5E05B9E}"/>
                </a:ext>
              </a:extLst>
            </p:cNvPr>
            <p:cNvCxnSpPr/>
            <p:nvPr/>
          </p:nvCxnSpPr>
          <p:spPr>
            <a:xfrm>
              <a:off x="6937552" y="3593501"/>
              <a:ext cx="360040" cy="27061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3C3E4EE6-A291-47E7-A7C1-1BC9F878127B}"/>
                </a:ext>
              </a:extLst>
            </p:cNvPr>
            <p:cNvCxnSpPr/>
            <p:nvPr/>
          </p:nvCxnSpPr>
          <p:spPr>
            <a:xfrm>
              <a:off x="5225936" y="3584009"/>
              <a:ext cx="360040" cy="27061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3" name="Freeform 861">
              <a:extLst>
                <a:ext uri="{FF2B5EF4-FFF2-40B4-BE49-F238E27FC236}">
                  <a16:creationId xmlns:a16="http://schemas.microsoft.com/office/drawing/2014/main" id="{0A69DAB0-9AB2-4257-80C3-57CAB7B4D140}"/>
                </a:ext>
              </a:extLst>
            </p:cNvPr>
            <p:cNvSpPr/>
            <p:nvPr/>
          </p:nvSpPr>
          <p:spPr>
            <a:xfrm>
              <a:off x="4928030" y="3606635"/>
              <a:ext cx="1498600" cy="266700"/>
            </a:xfrm>
            <a:custGeom>
              <a:avLst/>
              <a:gdLst>
                <a:gd name="connsiteX0" fmla="*/ 0 w 1498600"/>
                <a:gd name="connsiteY0" fmla="*/ 266700 h 266700"/>
                <a:gd name="connsiteX1" fmla="*/ 584200 w 1498600"/>
                <a:gd name="connsiteY1" fmla="*/ 69850 h 266700"/>
                <a:gd name="connsiteX2" fmla="*/ 1416050 w 1498600"/>
                <a:gd name="connsiteY2" fmla="*/ 6350 h 266700"/>
                <a:gd name="connsiteX3" fmla="*/ 1498600 w 1498600"/>
                <a:gd name="connsiteY3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8600" h="266700">
                  <a:moveTo>
                    <a:pt x="0" y="266700"/>
                  </a:moveTo>
                  <a:cubicBezTo>
                    <a:pt x="174096" y="189971"/>
                    <a:pt x="348192" y="113242"/>
                    <a:pt x="584200" y="69850"/>
                  </a:cubicBezTo>
                  <a:cubicBezTo>
                    <a:pt x="820208" y="26458"/>
                    <a:pt x="1416050" y="6350"/>
                    <a:pt x="1416050" y="6350"/>
                  </a:cubicBezTo>
                  <a:lnTo>
                    <a:pt x="1498600" y="0"/>
                  </a:lnTo>
                </a:path>
              </a:pathLst>
            </a:custGeom>
            <a:ln w="2540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134" name="Freeform 864">
              <a:extLst>
                <a:ext uri="{FF2B5EF4-FFF2-40B4-BE49-F238E27FC236}">
                  <a16:creationId xmlns:a16="http://schemas.microsoft.com/office/drawing/2014/main" id="{EFEA85C5-3DAD-4463-9D47-D266DF75E23F}"/>
                </a:ext>
              </a:extLst>
            </p:cNvPr>
            <p:cNvSpPr/>
            <p:nvPr/>
          </p:nvSpPr>
          <p:spPr>
            <a:xfrm>
              <a:off x="7271180" y="3688185"/>
              <a:ext cx="1174750" cy="343238"/>
            </a:xfrm>
            <a:custGeom>
              <a:avLst/>
              <a:gdLst>
                <a:gd name="connsiteX0" fmla="*/ 0 w 1174750"/>
                <a:gd name="connsiteY0" fmla="*/ 6688 h 343238"/>
                <a:gd name="connsiteX1" fmla="*/ 539750 w 1174750"/>
                <a:gd name="connsiteY1" fmla="*/ 44788 h 343238"/>
                <a:gd name="connsiteX2" fmla="*/ 1174750 w 1174750"/>
                <a:gd name="connsiteY2" fmla="*/ 343238 h 343238"/>
                <a:gd name="connsiteX3" fmla="*/ 1174750 w 1174750"/>
                <a:gd name="connsiteY3" fmla="*/ 343238 h 343238"/>
                <a:gd name="connsiteX4" fmla="*/ 1162050 w 1174750"/>
                <a:gd name="connsiteY4" fmla="*/ 343238 h 343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750" h="343238">
                  <a:moveTo>
                    <a:pt x="0" y="6688"/>
                  </a:moveTo>
                  <a:cubicBezTo>
                    <a:pt x="171979" y="-2308"/>
                    <a:pt x="343958" y="-11304"/>
                    <a:pt x="539750" y="44788"/>
                  </a:cubicBezTo>
                  <a:cubicBezTo>
                    <a:pt x="735542" y="100880"/>
                    <a:pt x="1174750" y="343238"/>
                    <a:pt x="1174750" y="343238"/>
                  </a:cubicBezTo>
                  <a:lnTo>
                    <a:pt x="1174750" y="343238"/>
                  </a:lnTo>
                  <a:lnTo>
                    <a:pt x="1162050" y="343238"/>
                  </a:lnTo>
                </a:path>
              </a:pathLst>
            </a:custGeom>
            <a:ln w="2540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grpSp>
          <p:nvGrpSpPr>
            <p:cNvPr id="1135" name="Group 1134">
              <a:extLst>
                <a:ext uri="{FF2B5EF4-FFF2-40B4-BE49-F238E27FC236}">
                  <a16:creationId xmlns:a16="http://schemas.microsoft.com/office/drawing/2014/main" id="{A3D2B57F-7ECC-47A7-AB99-BD7A6CE1E5A9}"/>
                </a:ext>
              </a:extLst>
            </p:cNvPr>
            <p:cNvGrpSpPr/>
            <p:nvPr/>
          </p:nvGrpSpPr>
          <p:grpSpPr>
            <a:xfrm>
              <a:off x="6458941" y="3551989"/>
              <a:ext cx="828092" cy="390478"/>
              <a:chOff x="5366910" y="741188"/>
              <a:chExt cx="828092" cy="390478"/>
            </a:xfrm>
          </p:grpSpPr>
          <p:sp>
            <p:nvSpPr>
              <p:cNvPr id="1136" name="Freeform 669">
                <a:extLst>
                  <a:ext uri="{FF2B5EF4-FFF2-40B4-BE49-F238E27FC236}">
                    <a16:creationId xmlns:a16="http://schemas.microsoft.com/office/drawing/2014/main" id="{39B72668-6C4E-47FB-9C00-3405CDA9EB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6910" y="741188"/>
                <a:ext cx="828092" cy="390478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137" name="Picture 809">
                <a:extLst>
                  <a:ext uri="{FF2B5EF4-FFF2-40B4-BE49-F238E27FC236}">
                    <a16:creationId xmlns:a16="http://schemas.microsoft.com/office/drawing/2014/main" id="{DBC159F6-5B17-4E41-914A-6DE3EF8A7E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74302" y="756552"/>
                <a:ext cx="607711" cy="2089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1139" name="Group 297">
            <a:extLst>
              <a:ext uri="{FF2B5EF4-FFF2-40B4-BE49-F238E27FC236}">
                <a16:creationId xmlns:a16="http://schemas.microsoft.com/office/drawing/2014/main" id="{91FC6F1C-C2A0-4187-940B-5385D8B81705}"/>
              </a:ext>
            </a:extLst>
          </p:cNvPr>
          <p:cNvGrpSpPr>
            <a:grpSpLocks/>
          </p:cNvGrpSpPr>
          <p:nvPr/>
        </p:nvGrpSpPr>
        <p:grpSpPr bwMode="auto">
          <a:xfrm>
            <a:off x="11125220" y="844078"/>
            <a:ext cx="479254" cy="699332"/>
            <a:chOff x="4239272" y="4596799"/>
            <a:chExt cx="1499664" cy="1866627"/>
          </a:xfrm>
        </p:grpSpPr>
        <p:grpSp>
          <p:nvGrpSpPr>
            <p:cNvPr id="1140" name="Group 1139">
              <a:extLst>
                <a:ext uri="{FF2B5EF4-FFF2-40B4-BE49-F238E27FC236}">
                  <a16:creationId xmlns:a16="http://schemas.microsoft.com/office/drawing/2014/main" id="{522ACAD9-28E1-47D6-AFE2-44DC16B605CD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143" name="Flowchart: Stored Data 1142">
                <a:extLst>
                  <a:ext uri="{FF2B5EF4-FFF2-40B4-BE49-F238E27FC236}">
                    <a16:creationId xmlns:a16="http://schemas.microsoft.com/office/drawing/2014/main" id="{B1751F5C-D5F9-4B7E-A20A-1962F165B6CB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4" name="Flowchart: Stored Data 1143">
                <a:extLst>
                  <a:ext uri="{FF2B5EF4-FFF2-40B4-BE49-F238E27FC236}">
                    <a16:creationId xmlns:a16="http://schemas.microsoft.com/office/drawing/2014/main" id="{A6666B3D-8338-4E51-9A9A-72CAC5F8EC0E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5" name="Flowchart: Stored Data 1144">
                <a:extLst>
                  <a:ext uri="{FF2B5EF4-FFF2-40B4-BE49-F238E27FC236}">
                    <a16:creationId xmlns:a16="http://schemas.microsoft.com/office/drawing/2014/main" id="{60269D41-DC56-48F3-9E8D-5B9A5D1290C8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6" name="Flowchart: Stored Data 1145">
                <a:extLst>
                  <a:ext uri="{FF2B5EF4-FFF2-40B4-BE49-F238E27FC236}">
                    <a16:creationId xmlns:a16="http://schemas.microsoft.com/office/drawing/2014/main" id="{1E35D6A3-1D29-466E-B5C6-455FDE70904D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7" name="Oval 1146">
                <a:extLst>
                  <a:ext uri="{FF2B5EF4-FFF2-40B4-BE49-F238E27FC236}">
                    <a16:creationId xmlns:a16="http://schemas.microsoft.com/office/drawing/2014/main" id="{3619A726-B015-4303-BC98-D355C05A0A9E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8" name="Oval 1147">
                <a:extLst>
                  <a:ext uri="{FF2B5EF4-FFF2-40B4-BE49-F238E27FC236}">
                    <a16:creationId xmlns:a16="http://schemas.microsoft.com/office/drawing/2014/main" id="{11ACBB4A-AF25-480F-93B3-5EC91C58F603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149" name="Picture 2">
                <a:extLst>
                  <a:ext uri="{FF2B5EF4-FFF2-40B4-BE49-F238E27FC236}">
                    <a16:creationId xmlns:a16="http://schemas.microsoft.com/office/drawing/2014/main" id="{46681648-02DB-4DF7-A38F-3EA1BFB656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50" name="Picture 3">
                <a:extLst>
                  <a:ext uri="{FF2B5EF4-FFF2-40B4-BE49-F238E27FC236}">
                    <a16:creationId xmlns:a16="http://schemas.microsoft.com/office/drawing/2014/main" id="{49FF9C54-A09F-48CC-912B-DBFD50AAE5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41" name="Oval 1140">
              <a:extLst>
                <a:ext uri="{FF2B5EF4-FFF2-40B4-BE49-F238E27FC236}">
                  <a16:creationId xmlns:a16="http://schemas.microsoft.com/office/drawing/2014/main" id="{A38B0D5E-089A-4115-A517-DC848541155A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142" name="Moon 1141">
              <a:extLst>
                <a:ext uri="{FF2B5EF4-FFF2-40B4-BE49-F238E27FC236}">
                  <a16:creationId xmlns:a16="http://schemas.microsoft.com/office/drawing/2014/main" id="{D0CC9F0E-6F17-408E-8124-C70AFEE0ACB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1151" name="Cube 1150">
            <a:extLst>
              <a:ext uri="{FF2B5EF4-FFF2-40B4-BE49-F238E27FC236}">
                <a16:creationId xmlns:a16="http://schemas.microsoft.com/office/drawing/2014/main" id="{67C317FE-2C6F-428E-832F-56FC6465CE34}"/>
              </a:ext>
            </a:extLst>
          </p:cNvPr>
          <p:cNvSpPr/>
          <p:nvPr/>
        </p:nvSpPr>
        <p:spPr>
          <a:xfrm>
            <a:off x="10677071" y="950704"/>
            <a:ext cx="395348" cy="302206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52" name="Picture 1151">
            <a:extLst>
              <a:ext uri="{FF2B5EF4-FFF2-40B4-BE49-F238E27FC236}">
                <a16:creationId xmlns:a16="http://schemas.microsoft.com/office/drawing/2014/main" id="{51612C0C-CA6E-4A01-A624-73647BF86A5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824" y="985105"/>
            <a:ext cx="111290" cy="102051"/>
          </a:xfrm>
          <a:prstGeom prst="rect">
            <a:avLst/>
          </a:prstGeom>
          <a:ln w="28575">
            <a:noFill/>
          </a:ln>
        </p:spPr>
      </p:pic>
      <p:sp>
        <p:nvSpPr>
          <p:cNvPr id="1153" name="Rectangle 1152">
            <a:extLst>
              <a:ext uri="{FF2B5EF4-FFF2-40B4-BE49-F238E27FC236}">
                <a16:creationId xmlns:a16="http://schemas.microsoft.com/office/drawing/2014/main" id="{10CA0729-4805-4B4B-B08F-11E4609D4C6B}"/>
              </a:ext>
            </a:extLst>
          </p:cNvPr>
          <p:cNvSpPr/>
          <p:nvPr/>
        </p:nvSpPr>
        <p:spPr>
          <a:xfrm>
            <a:off x="10475690" y="1602484"/>
            <a:ext cx="1532460" cy="1395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QC inspection result</a:t>
            </a:r>
          </a:p>
        </p:txBody>
      </p:sp>
      <p:sp>
        <p:nvSpPr>
          <p:cNvPr id="1154" name="Rectangle 1153">
            <a:extLst>
              <a:ext uri="{FF2B5EF4-FFF2-40B4-BE49-F238E27FC236}">
                <a16:creationId xmlns:a16="http://schemas.microsoft.com/office/drawing/2014/main" id="{86940987-7D60-4489-936B-5A73941F1732}"/>
              </a:ext>
            </a:extLst>
          </p:cNvPr>
          <p:cNvSpPr/>
          <p:nvPr/>
        </p:nvSpPr>
        <p:spPr>
          <a:xfrm>
            <a:off x="10732844" y="1613680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</a:p>
        </p:txBody>
      </p:sp>
      <p:sp>
        <p:nvSpPr>
          <p:cNvPr id="1155" name="Rectangle 1154">
            <a:extLst>
              <a:ext uri="{FF2B5EF4-FFF2-40B4-BE49-F238E27FC236}">
                <a16:creationId xmlns:a16="http://schemas.microsoft.com/office/drawing/2014/main" id="{CC433E64-EA10-4FBB-88DA-B69DE51E92E0}"/>
              </a:ext>
            </a:extLst>
          </p:cNvPr>
          <p:cNvSpPr/>
          <p:nvPr/>
        </p:nvSpPr>
        <p:spPr>
          <a:xfrm>
            <a:off x="11470877" y="1605243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</a:t>
            </a:r>
          </a:p>
        </p:txBody>
      </p:sp>
      <p:cxnSp>
        <p:nvCxnSpPr>
          <p:cNvPr id="1156" name="Straight Arrow Connector 1155">
            <a:extLst>
              <a:ext uri="{FF2B5EF4-FFF2-40B4-BE49-F238E27FC236}">
                <a16:creationId xmlns:a16="http://schemas.microsoft.com/office/drawing/2014/main" id="{0D72DCA5-B8DF-4849-8BAE-060E7046EF44}"/>
              </a:ext>
            </a:extLst>
          </p:cNvPr>
          <p:cNvCxnSpPr>
            <a:cxnSpLocks/>
          </p:cNvCxnSpPr>
          <p:nvPr/>
        </p:nvCxnSpPr>
        <p:spPr>
          <a:xfrm>
            <a:off x="11703381" y="1991418"/>
            <a:ext cx="0" cy="273178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8" name="Group 1157">
            <a:extLst>
              <a:ext uri="{FF2B5EF4-FFF2-40B4-BE49-F238E27FC236}">
                <a16:creationId xmlns:a16="http://schemas.microsoft.com/office/drawing/2014/main" id="{300D57E2-FFEE-475B-B073-501208823DC3}"/>
              </a:ext>
            </a:extLst>
          </p:cNvPr>
          <p:cNvGrpSpPr/>
          <p:nvPr/>
        </p:nvGrpSpPr>
        <p:grpSpPr>
          <a:xfrm>
            <a:off x="11001183" y="2317048"/>
            <a:ext cx="1404485" cy="625645"/>
            <a:chOff x="5271654" y="4090272"/>
            <a:chExt cx="1157140" cy="415123"/>
          </a:xfrm>
        </p:grpSpPr>
        <p:pic>
          <p:nvPicPr>
            <p:cNvPr id="1159" name="Picture 1158">
              <a:extLst>
                <a:ext uri="{FF2B5EF4-FFF2-40B4-BE49-F238E27FC236}">
                  <a16:creationId xmlns:a16="http://schemas.microsoft.com/office/drawing/2014/main" id="{92103E2C-F85C-47B8-8433-6E27DDAA2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1160" name="Rectangle 1">
              <a:extLst>
                <a:ext uri="{FF2B5EF4-FFF2-40B4-BE49-F238E27FC236}">
                  <a16:creationId xmlns:a16="http://schemas.microsoft.com/office/drawing/2014/main" id="{30363916-AA29-42EA-B121-27DD980A8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1654" y="4107235"/>
              <a:ext cx="1157140" cy="265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NG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location</a:t>
              </a:r>
            </a:p>
          </p:txBody>
        </p:sp>
      </p:grpSp>
      <p:cxnSp>
        <p:nvCxnSpPr>
          <p:cNvPr id="1162" name="Straight Arrow Connector 1161">
            <a:extLst>
              <a:ext uri="{FF2B5EF4-FFF2-40B4-BE49-F238E27FC236}">
                <a16:creationId xmlns:a16="http://schemas.microsoft.com/office/drawing/2014/main" id="{6D8CCDD9-A9EF-44D3-92A6-3AB0CCAD06DB}"/>
              </a:ext>
            </a:extLst>
          </p:cNvPr>
          <p:cNvCxnSpPr>
            <a:cxnSpLocks/>
          </p:cNvCxnSpPr>
          <p:nvPr/>
        </p:nvCxnSpPr>
        <p:spPr>
          <a:xfrm>
            <a:off x="3368580" y="3157385"/>
            <a:ext cx="6430" cy="271615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4" name="Picture 4">
            <a:extLst>
              <a:ext uri="{FF2B5EF4-FFF2-40B4-BE49-F238E27FC236}">
                <a16:creationId xmlns:a16="http://schemas.microsoft.com/office/drawing/2014/main" id="{5FD32B26-81DE-4A33-88DF-2D5DA3523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6086" y="1273437"/>
            <a:ext cx="386877" cy="258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68" name="Straight Connector 1167">
            <a:extLst>
              <a:ext uri="{FF2B5EF4-FFF2-40B4-BE49-F238E27FC236}">
                <a16:creationId xmlns:a16="http://schemas.microsoft.com/office/drawing/2014/main" id="{0AF7EB1F-91CF-4730-85B1-229AF69A357E}"/>
              </a:ext>
            </a:extLst>
          </p:cNvPr>
          <p:cNvCxnSpPr>
            <a:cxnSpLocks/>
          </p:cNvCxnSpPr>
          <p:nvPr/>
        </p:nvCxnSpPr>
        <p:spPr>
          <a:xfrm>
            <a:off x="3372789" y="3136934"/>
            <a:ext cx="7512747" cy="0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1" name="Group 1170">
            <a:extLst>
              <a:ext uri="{FF2B5EF4-FFF2-40B4-BE49-F238E27FC236}">
                <a16:creationId xmlns:a16="http://schemas.microsoft.com/office/drawing/2014/main" id="{D32D7BF8-1A40-4356-9DBB-4D0A31CCA624}"/>
              </a:ext>
            </a:extLst>
          </p:cNvPr>
          <p:cNvGrpSpPr/>
          <p:nvPr/>
        </p:nvGrpSpPr>
        <p:grpSpPr>
          <a:xfrm>
            <a:off x="3065505" y="3530199"/>
            <a:ext cx="522305" cy="331587"/>
            <a:chOff x="425020" y="3323176"/>
            <a:chExt cx="873130" cy="550396"/>
          </a:xfrm>
          <a:noFill/>
        </p:grpSpPr>
        <p:pic>
          <p:nvPicPr>
            <p:cNvPr id="1172" name="Picture 1171">
              <a:extLst>
                <a:ext uri="{FF2B5EF4-FFF2-40B4-BE49-F238E27FC236}">
                  <a16:creationId xmlns:a16="http://schemas.microsoft.com/office/drawing/2014/main" id="{3FD36037-C4B5-45FF-A7CF-4BCE4FBA6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020" y="3323176"/>
              <a:ext cx="873130" cy="550396"/>
            </a:xfrm>
            <a:prstGeom prst="rect">
              <a:avLst/>
            </a:prstGeom>
            <a:grpFill/>
          </p:spPr>
        </p:pic>
        <p:pic>
          <p:nvPicPr>
            <p:cNvPr id="1173" name="Picture 1172">
              <a:extLst>
                <a:ext uri="{FF2B5EF4-FFF2-40B4-BE49-F238E27FC236}">
                  <a16:creationId xmlns:a16="http://schemas.microsoft.com/office/drawing/2014/main" id="{965DC7BA-4CC3-4994-BC80-9D346517B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941" y="3420399"/>
              <a:ext cx="246640" cy="199875"/>
            </a:xfrm>
            <a:prstGeom prst="rect">
              <a:avLst/>
            </a:prstGeom>
            <a:grpFill/>
            <a:ln w="28575">
              <a:solidFill>
                <a:srgbClr val="FFFF00"/>
              </a:solidFill>
            </a:ln>
          </p:spPr>
        </p:pic>
      </p:grp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0275AD1D-434B-4FDB-BB1E-856FC99D3852}"/>
              </a:ext>
            </a:extLst>
          </p:cNvPr>
          <p:cNvSpPr/>
          <p:nvPr/>
        </p:nvSpPr>
        <p:spPr>
          <a:xfrm>
            <a:off x="2887101" y="3206949"/>
            <a:ext cx="9201563" cy="3549451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9" name="Group 1188">
            <a:extLst>
              <a:ext uri="{FF2B5EF4-FFF2-40B4-BE49-F238E27FC236}">
                <a16:creationId xmlns:a16="http://schemas.microsoft.com/office/drawing/2014/main" id="{BA98E9B6-FFC3-4936-89E4-F11B8C76170B}"/>
              </a:ext>
            </a:extLst>
          </p:cNvPr>
          <p:cNvGrpSpPr/>
          <p:nvPr/>
        </p:nvGrpSpPr>
        <p:grpSpPr>
          <a:xfrm>
            <a:off x="6465167" y="5221117"/>
            <a:ext cx="2719725" cy="1439557"/>
            <a:chOff x="8103115" y="1341603"/>
            <a:chExt cx="1852716" cy="2010654"/>
          </a:xfrm>
        </p:grpSpPr>
        <p:sp>
          <p:nvSpPr>
            <p:cNvPr id="1190" name="Rectangle 1189">
              <a:extLst>
                <a:ext uri="{FF2B5EF4-FFF2-40B4-BE49-F238E27FC236}">
                  <a16:creationId xmlns:a16="http://schemas.microsoft.com/office/drawing/2014/main" id="{0E9307FB-097F-4779-992C-FE127FF1C82D}"/>
                </a:ext>
              </a:extLst>
            </p:cNvPr>
            <p:cNvSpPr/>
            <p:nvPr/>
          </p:nvSpPr>
          <p:spPr>
            <a:xfrm>
              <a:off x="8115300" y="1341603"/>
              <a:ext cx="1839227" cy="2010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1" name="Straight Connector 1190">
              <a:extLst>
                <a:ext uri="{FF2B5EF4-FFF2-40B4-BE49-F238E27FC236}">
                  <a16:creationId xmlns:a16="http://schemas.microsoft.com/office/drawing/2014/main" id="{FA4D5536-E058-4056-BA26-4B1327ADF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3115" y="1840015"/>
              <a:ext cx="1843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2" name="Straight Connector 1191">
              <a:extLst>
                <a:ext uri="{FF2B5EF4-FFF2-40B4-BE49-F238E27FC236}">
                  <a16:creationId xmlns:a16="http://schemas.microsoft.com/office/drawing/2014/main" id="{BC9B6F43-9698-41EC-B147-C9ABE58135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994" y="2820576"/>
              <a:ext cx="1841837" cy="5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6" name="Rectangle 1195">
            <a:extLst>
              <a:ext uri="{FF2B5EF4-FFF2-40B4-BE49-F238E27FC236}">
                <a16:creationId xmlns:a16="http://schemas.microsoft.com/office/drawing/2014/main" id="{81514720-3C32-4F5D-82B0-490EBFFAA691}"/>
              </a:ext>
            </a:extLst>
          </p:cNvPr>
          <p:cNvSpPr/>
          <p:nvPr/>
        </p:nvSpPr>
        <p:spPr>
          <a:xfrm>
            <a:off x="6487888" y="4953296"/>
            <a:ext cx="838440" cy="2133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 area</a:t>
            </a:r>
          </a:p>
        </p:txBody>
      </p:sp>
      <p:sp>
        <p:nvSpPr>
          <p:cNvPr id="1197" name="Rectangle 1196">
            <a:extLst>
              <a:ext uri="{FF2B5EF4-FFF2-40B4-BE49-F238E27FC236}">
                <a16:creationId xmlns:a16="http://schemas.microsoft.com/office/drawing/2014/main" id="{527462B0-7FF5-4C72-A423-2E0640F3531A}"/>
              </a:ext>
            </a:extLst>
          </p:cNvPr>
          <p:cNvSpPr/>
          <p:nvPr/>
        </p:nvSpPr>
        <p:spPr>
          <a:xfrm>
            <a:off x="9503259" y="529957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8" name="Rectangle 1197">
            <a:extLst>
              <a:ext uri="{FF2B5EF4-FFF2-40B4-BE49-F238E27FC236}">
                <a16:creationId xmlns:a16="http://schemas.microsoft.com/office/drawing/2014/main" id="{A53A4903-8A32-41ED-9EDE-A43801AE28C2}"/>
              </a:ext>
            </a:extLst>
          </p:cNvPr>
          <p:cNvSpPr/>
          <p:nvPr/>
        </p:nvSpPr>
        <p:spPr>
          <a:xfrm>
            <a:off x="10408542" y="529957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9" name="Rectangle 1198">
            <a:extLst>
              <a:ext uri="{FF2B5EF4-FFF2-40B4-BE49-F238E27FC236}">
                <a16:creationId xmlns:a16="http://schemas.microsoft.com/office/drawing/2014/main" id="{16F7564D-3B73-4DAD-AB89-7AC91E4BA0A9}"/>
              </a:ext>
            </a:extLst>
          </p:cNvPr>
          <p:cNvSpPr/>
          <p:nvPr/>
        </p:nvSpPr>
        <p:spPr>
          <a:xfrm>
            <a:off x="11313824" y="5300988"/>
            <a:ext cx="559682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9" name="Group 1208">
            <a:extLst>
              <a:ext uri="{FF2B5EF4-FFF2-40B4-BE49-F238E27FC236}">
                <a16:creationId xmlns:a16="http://schemas.microsoft.com/office/drawing/2014/main" id="{5A798EF1-51CB-45F4-9B0A-97B07041000F}"/>
              </a:ext>
            </a:extLst>
          </p:cNvPr>
          <p:cNvGrpSpPr/>
          <p:nvPr/>
        </p:nvGrpSpPr>
        <p:grpSpPr>
          <a:xfrm>
            <a:off x="9498744" y="5638787"/>
            <a:ext cx="2370247" cy="243509"/>
            <a:chOff x="9571405" y="3928396"/>
            <a:chExt cx="2370247" cy="243509"/>
          </a:xfrm>
        </p:grpSpPr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8235F30E-BE85-4B3F-A020-05674940EFC0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4" name="Rectangle 1203">
              <a:extLst>
                <a:ext uri="{FF2B5EF4-FFF2-40B4-BE49-F238E27FC236}">
                  <a16:creationId xmlns:a16="http://schemas.microsoft.com/office/drawing/2014/main" id="{6F77EFDE-797F-41A6-B133-2D4B53E7C76E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5" name="Rectangle 1204">
              <a:extLst>
                <a:ext uri="{FF2B5EF4-FFF2-40B4-BE49-F238E27FC236}">
                  <a16:creationId xmlns:a16="http://schemas.microsoft.com/office/drawing/2014/main" id="{0CFC49B7-5F6A-431B-BFA5-1C2B45E2E301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0" name="Group 1209">
            <a:extLst>
              <a:ext uri="{FF2B5EF4-FFF2-40B4-BE49-F238E27FC236}">
                <a16:creationId xmlns:a16="http://schemas.microsoft.com/office/drawing/2014/main" id="{3CFB5BC2-7482-4A75-BB42-669FF755652C}"/>
              </a:ext>
            </a:extLst>
          </p:cNvPr>
          <p:cNvGrpSpPr/>
          <p:nvPr/>
        </p:nvGrpSpPr>
        <p:grpSpPr>
          <a:xfrm>
            <a:off x="9498744" y="6012182"/>
            <a:ext cx="2370247" cy="243509"/>
            <a:chOff x="9571405" y="3928396"/>
            <a:chExt cx="2370247" cy="243509"/>
          </a:xfrm>
        </p:grpSpPr>
        <p:sp>
          <p:nvSpPr>
            <p:cNvPr id="1211" name="Rectangle 1210">
              <a:extLst>
                <a:ext uri="{FF2B5EF4-FFF2-40B4-BE49-F238E27FC236}">
                  <a16:creationId xmlns:a16="http://schemas.microsoft.com/office/drawing/2014/main" id="{E54FEB10-1829-47BC-AD72-484898B86F56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2" name="Rectangle 1211">
              <a:extLst>
                <a:ext uri="{FF2B5EF4-FFF2-40B4-BE49-F238E27FC236}">
                  <a16:creationId xmlns:a16="http://schemas.microsoft.com/office/drawing/2014/main" id="{637B84FC-8D0D-4E0A-95D9-A49CD7D772FA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3" name="Rectangle 1212">
              <a:extLst>
                <a:ext uri="{FF2B5EF4-FFF2-40B4-BE49-F238E27FC236}">
                  <a16:creationId xmlns:a16="http://schemas.microsoft.com/office/drawing/2014/main" id="{51E2E19C-EC52-45D1-8FEC-7EF43C69930E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7" name="Group 1216">
            <a:extLst>
              <a:ext uri="{FF2B5EF4-FFF2-40B4-BE49-F238E27FC236}">
                <a16:creationId xmlns:a16="http://schemas.microsoft.com/office/drawing/2014/main" id="{66154267-93BC-4473-AC8F-89AF7DEAF813}"/>
              </a:ext>
            </a:extLst>
          </p:cNvPr>
          <p:cNvGrpSpPr/>
          <p:nvPr/>
        </p:nvGrpSpPr>
        <p:grpSpPr>
          <a:xfrm>
            <a:off x="9525075" y="6409145"/>
            <a:ext cx="2370247" cy="243509"/>
            <a:chOff x="9571405" y="3928396"/>
            <a:chExt cx="2370247" cy="243509"/>
          </a:xfrm>
        </p:grpSpPr>
        <p:sp>
          <p:nvSpPr>
            <p:cNvPr id="1218" name="Rectangle 1217">
              <a:extLst>
                <a:ext uri="{FF2B5EF4-FFF2-40B4-BE49-F238E27FC236}">
                  <a16:creationId xmlns:a16="http://schemas.microsoft.com/office/drawing/2014/main" id="{015D9A28-E490-409F-A2D5-1C6FD24AD6AD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9" name="Rectangle 1218">
              <a:extLst>
                <a:ext uri="{FF2B5EF4-FFF2-40B4-BE49-F238E27FC236}">
                  <a16:creationId xmlns:a16="http://schemas.microsoft.com/office/drawing/2014/main" id="{7E190F5D-8720-4F2E-8655-27BEBEA86D67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0" name="Rectangle 1219">
              <a:extLst>
                <a:ext uri="{FF2B5EF4-FFF2-40B4-BE49-F238E27FC236}">
                  <a16:creationId xmlns:a16="http://schemas.microsoft.com/office/drawing/2014/main" id="{E55E5B8E-52B6-4A13-97F0-41124D607CBD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9" name="Group 1238">
            <a:extLst>
              <a:ext uri="{FF2B5EF4-FFF2-40B4-BE49-F238E27FC236}">
                <a16:creationId xmlns:a16="http://schemas.microsoft.com/office/drawing/2014/main" id="{B16725D5-42CD-4027-A680-0BAF2CD85EC9}"/>
              </a:ext>
            </a:extLst>
          </p:cNvPr>
          <p:cNvGrpSpPr/>
          <p:nvPr/>
        </p:nvGrpSpPr>
        <p:grpSpPr>
          <a:xfrm>
            <a:off x="7393866" y="3547247"/>
            <a:ext cx="619309" cy="589311"/>
            <a:chOff x="7469574" y="3966357"/>
            <a:chExt cx="604402" cy="552039"/>
          </a:xfrm>
        </p:grpSpPr>
        <p:pic>
          <p:nvPicPr>
            <p:cNvPr id="1227" name="Picture 1226">
              <a:extLst>
                <a:ext uri="{FF2B5EF4-FFF2-40B4-BE49-F238E27FC236}">
                  <a16:creationId xmlns:a16="http://schemas.microsoft.com/office/drawing/2014/main" id="{217C86C0-9151-4BFB-9D8F-2F5CDE6C1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236" name="Freeform 669">
              <a:extLst>
                <a:ext uri="{FF2B5EF4-FFF2-40B4-BE49-F238E27FC236}">
                  <a16:creationId xmlns:a16="http://schemas.microsoft.com/office/drawing/2014/main" id="{BE0B325B-D03E-466F-8712-9ECDC7C44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37" name="Picture 809">
              <a:extLst>
                <a:ext uri="{FF2B5EF4-FFF2-40B4-BE49-F238E27FC236}">
                  <a16:creationId xmlns:a16="http://schemas.microsoft.com/office/drawing/2014/main" id="{FF7105D4-C5DF-40DD-920B-DEAA0CDDE0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292" name="Group 297">
            <a:extLst>
              <a:ext uri="{FF2B5EF4-FFF2-40B4-BE49-F238E27FC236}">
                <a16:creationId xmlns:a16="http://schemas.microsoft.com/office/drawing/2014/main" id="{02BDC016-F214-4D0F-812B-8E2ECD2E636C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7029208" y="4164535"/>
            <a:ext cx="219943" cy="396536"/>
            <a:chOff x="4239272" y="4596799"/>
            <a:chExt cx="1499664" cy="1866627"/>
          </a:xfrm>
        </p:grpSpPr>
        <p:grpSp>
          <p:nvGrpSpPr>
            <p:cNvPr id="1293" name="Group 1292">
              <a:extLst>
                <a:ext uri="{FF2B5EF4-FFF2-40B4-BE49-F238E27FC236}">
                  <a16:creationId xmlns:a16="http://schemas.microsoft.com/office/drawing/2014/main" id="{B32D9754-616D-4EEC-A158-80F3116384D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296" name="Flowchart: Stored Data 1295">
                <a:extLst>
                  <a:ext uri="{FF2B5EF4-FFF2-40B4-BE49-F238E27FC236}">
                    <a16:creationId xmlns:a16="http://schemas.microsoft.com/office/drawing/2014/main" id="{6F368E70-B93E-4E37-B70B-12829A12FF06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7" name="Flowchart: Stored Data 1296">
                <a:extLst>
                  <a:ext uri="{FF2B5EF4-FFF2-40B4-BE49-F238E27FC236}">
                    <a16:creationId xmlns:a16="http://schemas.microsoft.com/office/drawing/2014/main" id="{200E8C0F-BF4D-4C15-A99C-82A8D0BFAA50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8" name="Flowchart: Stored Data 1297">
                <a:extLst>
                  <a:ext uri="{FF2B5EF4-FFF2-40B4-BE49-F238E27FC236}">
                    <a16:creationId xmlns:a16="http://schemas.microsoft.com/office/drawing/2014/main" id="{7AC62CD3-DE4E-4B45-BDB2-2A93862C9D24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9" name="Flowchart: Stored Data 1298">
                <a:extLst>
                  <a:ext uri="{FF2B5EF4-FFF2-40B4-BE49-F238E27FC236}">
                    <a16:creationId xmlns:a16="http://schemas.microsoft.com/office/drawing/2014/main" id="{9D0C9106-3783-4458-9268-D4493BDDD305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00" name="Oval 1299">
                <a:extLst>
                  <a:ext uri="{FF2B5EF4-FFF2-40B4-BE49-F238E27FC236}">
                    <a16:creationId xmlns:a16="http://schemas.microsoft.com/office/drawing/2014/main" id="{FB72D1DE-AD0D-4C11-A746-0884F54249BE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01" name="Oval 1300">
                <a:extLst>
                  <a:ext uri="{FF2B5EF4-FFF2-40B4-BE49-F238E27FC236}">
                    <a16:creationId xmlns:a16="http://schemas.microsoft.com/office/drawing/2014/main" id="{9FDE3C2C-127B-4304-8AC7-966AA20FE15C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302" name="Picture 2">
                <a:extLst>
                  <a:ext uri="{FF2B5EF4-FFF2-40B4-BE49-F238E27FC236}">
                    <a16:creationId xmlns:a16="http://schemas.microsoft.com/office/drawing/2014/main" id="{40C3D3DB-8445-426E-A715-597D56139E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03" name="Picture 3">
                <a:extLst>
                  <a:ext uri="{FF2B5EF4-FFF2-40B4-BE49-F238E27FC236}">
                    <a16:creationId xmlns:a16="http://schemas.microsoft.com/office/drawing/2014/main" id="{6129BCD6-E7D0-40CD-BA47-9F8D2B1BC6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94" name="Oval 1293">
              <a:extLst>
                <a:ext uri="{FF2B5EF4-FFF2-40B4-BE49-F238E27FC236}">
                  <a16:creationId xmlns:a16="http://schemas.microsoft.com/office/drawing/2014/main" id="{60601652-66EE-4E98-B2AE-9BB380B91B62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295" name="Moon 1294">
              <a:extLst>
                <a:ext uri="{FF2B5EF4-FFF2-40B4-BE49-F238E27FC236}">
                  <a16:creationId xmlns:a16="http://schemas.microsoft.com/office/drawing/2014/main" id="{A5758F40-9C93-433F-9CE0-6145080B2DFD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340" name="Picture 1339">
            <a:extLst>
              <a:ext uri="{FF2B5EF4-FFF2-40B4-BE49-F238E27FC236}">
                <a16:creationId xmlns:a16="http://schemas.microsoft.com/office/drawing/2014/main" id="{31CC9621-7171-461D-8AA7-BFEC0C80C4FE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55" y="4937783"/>
            <a:ext cx="276921" cy="253932"/>
          </a:xfrm>
          <a:prstGeom prst="rect">
            <a:avLst/>
          </a:prstGeom>
          <a:ln w="28575">
            <a:noFill/>
          </a:ln>
        </p:spPr>
      </p:pic>
      <p:sp>
        <p:nvSpPr>
          <p:cNvPr id="1341" name="二等辺三角形 7172">
            <a:extLst>
              <a:ext uri="{FF2B5EF4-FFF2-40B4-BE49-F238E27FC236}">
                <a16:creationId xmlns:a16="http://schemas.microsoft.com/office/drawing/2014/main" id="{97BA00A4-32C2-4C30-A047-2C80D9FA7865}"/>
              </a:ext>
            </a:extLst>
          </p:cNvPr>
          <p:cNvSpPr>
            <a:spLocks noChangeArrowheads="1"/>
          </p:cNvSpPr>
          <p:nvPr/>
        </p:nvSpPr>
        <p:spPr bwMode="auto">
          <a:xfrm rot="14673790" flipH="1">
            <a:off x="7420202" y="3943663"/>
            <a:ext cx="233888" cy="234870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46" name="二等辺三角形 7172">
            <a:extLst>
              <a:ext uri="{FF2B5EF4-FFF2-40B4-BE49-F238E27FC236}">
                <a16:creationId xmlns:a16="http://schemas.microsoft.com/office/drawing/2014/main" id="{1FF1FFE2-EACD-4EE9-8BE8-3339664B4D43}"/>
              </a:ext>
            </a:extLst>
          </p:cNvPr>
          <p:cNvSpPr>
            <a:spLocks noChangeArrowheads="1"/>
          </p:cNvSpPr>
          <p:nvPr/>
        </p:nvSpPr>
        <p:spPr bwMode="auto">
          <a:xfrm rot="21226058" flipH="1">
            <a:off x="7376099" y="4574870"/>
            <a:ext cx="133224" cy="291879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48" name="Rectangle 1347">
            <a:extLst>
              <a:ext uri="{FF2B5EF4-FFF2-40B4-BE49-F238E27FC236}">
                <a16:creationId xmlns:a16="http://schemas.microsoft.com/office/drawing/2014/main" id="{525B6683-3AD0-4DB2-ADDE-144228F397D9}"/>
              </a:ext>
            </a:extLst>
          </p:cNvPr>
          <p:cNvSpPr/>
          <p:nvPr/>
        </p:nvSpPr>
        <p:spPr>
          <a:xfrm>
            <a:off x="6427596" y="4389268"/>
            <a:ext cx="1117453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 fix location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9" name="Rectangle 1348">
            <a:extLst>
              <a:ext uri="{FF2B5EF4-FFF2-40B4-BE49-F238E27FC236}">
                <a16:creationId xmlns:a16="http://schemas.microsoft.com/office/drawing/2014/main" id="{A45BA0AE-488E-4EF0-863D-227C5E0952B0}"/>
              </a:ext>
            </a:extLst>
          </p:cNvPr>
          <p:cNvSpPr/>
          <p:nvPr/>
        </p:nvSpPr>
        <p:spPr>
          <a:xfrm>
            <a:off x="3781588" y="4171222"/>
            <a:ext cx="733328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 shrink pallet ID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87" name="図 12">
            <a:extLst>
              <a:ext uri="{FF2B5EF4-FFF2-40B4-BE49-F238E27FC236}">
                <a16:creationId xmlns:a16="http://schemas.microsoft.com/office/drawing/2014/main" id="{5AC20311-0340-4311-933D-F47D8258288F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629" y="924464"/>
            <a:ext cx="131433" cy="30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8" name="二等辺三角形 7172">
            <a:extLst>
              <a:ext uri="{FF2B5EF4-FFF2-40B4-BE49-F238E27FC236}">
                <a16:creationId xmlns:a16="http://schemas.microsoft.com/office/drawing/2014/main" id="{DE47812A-5B2C-4AE5-8F02-20FD97D3D865}"/>
              </a:ext>
            </a:extLst>
          </p:cNvPr>
          <p:cNvSpPr>
            <a:spLocks noChangeArrowheads="1"/>
          </p:cNvSpPr>
          <p:nvPr/>
        </p:nvSpPr>
        <p:spPr bwMode="auto">
          <a:xfrm rot="6790356">
            <a:off x="1923990" y="850262"/>
            <a:ext cx="187002" cy="190510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en-SG" altLang="vi-VN" b="0"/>
          </a:p>
        </p:txBody>
      </p:sp>
      <p:graphicFrame>
        <p:nvGraphicFramePr>
          <p:cNvPr id="1389" name="Object 1388">
            <a:extLst>
              <a:ext uri="{FF2B5EF4-FFF2-40B4-BE49-F238E27FC236}">
                <a16:creationId xmlns:a16="http://schemas.microsoft.com/office/drawing/2014/main" id="{33DD7F3D-45B0-42EA-9FCE-60A5BDFF35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8203821"/>
              </p:ext>
            </p:extLst>
          </p:nvPr>
        </p:nvGraphicFramePr>
        <p:xfrm>
          <a:off x="1792772" y="812216"/>
          <a:ext cx="146248" cy="14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6" name="ｸﾘｯﾌﾟ" r:id="rId9" imgW="1666667" imgH="1695238" progId="">
                  <p:embed/>
                </p:oleObj>
              </mc:Choice>
              <mc:Fallback>
                <p:oleObj name="ｸﾘｯﾌﾟ" r:id="rId9" imgW="1666667" imgH="1695238" progId="">
                  <p:embed/>
                  <p:pic>
                    <p:nvPicPr>
                      <p:cNvPr id="210" name="Object 209">
                        <a:extLst>
                          <a:ext uri="{FF2B5EF4-FFF2-40B4-BE49-F238E27FC236}">
                            <a16:creationId xmlns:a16="http://schemas.microsoft.com/office/drawing/2014/main" id="{8C548B1A-1E92-4092-8480-E05940FB7F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2772" y="812216"/>
                        <a:ext cx="146248" cy="14208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90" name="Group 1389">
            <a:extLst>
              <a:ext uri="{FF2B5EF4-FFF2-40B4-BE49-F238E27FC236}">
                <a16:creationId xmlns:a16="http://schemas.microsoft.com/office/drawing/2014/main" id="{26A899D7-1094-4AEE-B62F-ECAAF776B075}"/>
              </a:ext>
            </a:extLst>
          </p:cNvPr>
          <p:cNvGrpSpPr/>
          <p:nvPr/>
        </p:nvGrpSpPr>
        <p:grpSpPr>
          <a:xfrm>
            <a:off x="9306770" y="5244320"/>
            <a:ext cx="2719725" cy="1439557"/>
            <a:chOff x="8103115" y="1341603"/>
            <a:chExt cx="1852716" cy="2010654"/>
          </a:xfrm>
        </p:grpSpPr>
        <p:sp>
          <p:nvSpPr>
            <p:cNvPr id="1391" name="Rectangle 1390">
              <a:extLst>
                <a:ext uri="{FF2B5EF4-FFF2-40B4-BE49-F238E27FC236}">
                  <a16:creationId xmlns:a16="http://schemas.microsoft.com/office/drawing/2014/main" id="{B58CA1BE-EF89-426A-995B-AA75EA09C335}"/>
                </a:ext>
              </a:extLst>
            </p:cNvPr>
            <p:cNvSpPr/>
            <p:nvPr/>
          </p:nvSpPr>
          <p:spPr>
            <a:xfrm>
              <a:off x="8115300" y="1341603"/>
              <a:ext cx="1839227" cy="2010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2" name="Straight Connector 1391">
              <a:extLst>
                <a:ext uri="{FF2B5EF4-FFF2-40B4-BE49-F238E27FC236}">
                  <a16:creationId xmlns:a16="http://schemas.microsoft.com/office/drawing/2014/main" id="{6AF513E7-4D16-4D20-890C-B2C0EBA24E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3115" y="1840015"/>
              <a:ext cx="1843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3" name="Straight Connector 1392">
              <a:extLst>
                <a:ext uri="{FF2B5EF4-FFF2-40B4-BE49-F238E27FC236}">
                  <a16:creationId xmlns:a16="http://schemas.microsoft.com/office/drawing/2014/main" id="{88CC8D53-CEA2-4A07-8596-D355D1AD20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994" y="2820576"/>
              <a:ext cx="1841837" cy="5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4" name="Group 1393">
            <a:extLst>
              <a:ext uri="{FF2B5EF4-FFF2-40B4-BE49-F238E27FC236}">
                <a16:creationId xmlns:a16="http://schemas.microsoft.com/office/drawing/2014/main" id="{083DA512-0263-4F31-8331-D60246B76CEA}"/>
              </a:ext>
            </a:extLst>
          </p:cNvPr>
          <p:cNvGrpSpPr/>
          <p:nvPr/>
        </p:nvGrpSpPr>
        <p:grpSpPr>
          <a:xfrm>
            <a:off x="9541778" y="5256040"/>
            <a:ext cx="481252" cy="291585"/>
            <a:chOff x="7469574" y="3966357"/>
            <a:chExt cx="604402" cy="552039"/>
          </a:xfrm>
        </p:grpSpPr>
        <p:pic>
          <p:nvPicPr>
            <p:cNvPr id="1395" name="Picture 1394">
              <a:extLst>
                <a:ext uri="{FF2B5EF4-FFF2-40B4-BE49-F238E27FC236}">
                  <a16:creationId xmlns:a16="http://schemas.microsoft.com/office/drawing/2014/main" id="{0287A89A-0D60-4375-94EA-FA5205649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396" name="Freeform 669">
              <a:extLst>
                <a:ext uri="{FF2B5EF4-FFF2-40B4-BE49-F238E27FC236}">
                  <a16:creationId xmlns:a16="http://schemas.microsoft.com/office/drawing/2014/main" id="{FD6D421C-16EC-405A-A5CD-14A93499E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397" name="Picture 809">
              <a:extLst>
                <a:ext uri="{FF2B5EF4-FFF2-40B4-BE49-F238E27FC236}">
                  <a16:creationId xmlns:a16="http://schemas.microsoft.com/office/drawing/2014/main" id="{C4087886-F590-48E3-895F-6BCBE8E88D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398" name="Group 1397">
            <a:extLst>
              <a:ext uri="{FF2B5EF4-FFF2-40B4-BE49-F238E27FC236}">
                <a16:creationId xmlns:a16="http://schemas.microsoft.com/office/drawing/2014/main" id="{179DD1F3-05F2-45D3-9733-4C8D25D8C1DC}"/>
              </a:ext>
            </a:extLst>
          </p:cNvPr>
          <p:cNvGrpSpPr/>
          <p:nvPr/>
        </p:nvGrpSpPr>
        <p:grpSpPr>
          <a:xfrm>
            <a:off x="9528081" y="5636847"/>
            <a:ext cx="481252" cy="291585"/>
            <a:chOff x="7469574" y="3966357"/>
            <a:chExt cx="604402" cy="552039"/>
          </a:xfrm>
        </p:grpSpPr>
        <p:pic>
          <p:nvPicPr>
            <p:cNvPr id="1399" name="Picture 1398">
              <a:extLst>
                <a:ext uri="{FF2B5EF4-FFF2-40B4-BE49-F238E27FC236}">
                  <a16:creationId xmlns:a16="http://schemas.microsoft.com/office/drawing/2014/main" id="{8E9EFD4B-53CC-43C6-AAA5-78AE31396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0" name="Freeform 669">
              <a:extLst>
                <a:ext uri="{FF2B5EF4-FFF2-40B4-BE49-F238E27FC236}">
                  <a16:creationId xmlns:a16="http://schemas.microsoft.com/office/drawing/2014/main" id="{A27BD632-8C0E-4BED-85C8-4B959C4CD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1" name="Picture 809">
              <a:extLst>
                <a:ext uri="{FF2B5EF4-FFF2-40B4-BE49-F238E27FC236}">
                  <a16:creationId xmlns:a16="http://schemas.microsoft.com/office/drawing/2014/main" id="{B83AA483-8483-47D5-B72F-6AAC42F89C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02" name="Group 1401">
            <a:extLst>
              <a:ext uri="{FF2B5EF4-FFF2-40B4-BE49-F238E27FC236}">
                <a16:creationId xmlns:a16="http://schemas.microsoft.com/office/drawing/2014/main" id="{0F8AFA2A-B116-4B29-B041-CD069B0564F6}"/>
              </a:ext>
            </a:extLst>
          </p:cNvPr>
          <p:cNvGrpSpPr/>
          <p:nvPr/>
        </p:nvGrpSpPr>
        <p:grpSpPr>
          <a:xfrm>
            <a:off x="9519781" y="6009375"/>
            <a:ext cx="481252" cy="291585"/>
            <a:chOff x="7469574" y="3966357"/>
            <a:chExt cx="604402" cy="552039"/>
          </a:xfrm>
        </p:grpSpPr>
        <p:pic>
          <p:nvPicPr>
            <p:cNvPr id="1403" name="Picture 1402">
              <a:extLst>
                <a:ext uri="{FF2B5EF4-FFF2-40B4-BE49-F238E27FC236}">
                  <a16:creationId xmlns:a16="http://schemas.microsoft.com/office/drawing/2014/main" id="{752F08EC-376F-487E-937B-54C95FB1D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4" name="Freeform 669">
              <a:extLst>
                <a:ext uri="{FF2B5EF4-FFF2-40B4-BE49-F238E27FC236}">
                  <a16:creationId xmlns:a16="http://schemas.microsoft.com/office/drawing/2014/main" id="{0DCBAFD2-C3E7-4FC4-AABB-E4B57E7026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5" name="Picture 809">
              <a:extLst>
                <a:ext uri="{FF2B5EF4-FFF2-40B4-BE49-F238E27FC236}">
                  <a16:creationId xmlns:a16="http://schemas.microsoft.com/office/drawing/2014/main" id="{A0D17C9C-F7E1-4292-9425-ADC6388B79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06" name="Group 1405">
            <a:extLst>
              <a:ext uri="{FF2B5EF4-FFF2-40B4-BE49-F238E27FC236}">
                <a16:creationId xmlns:a16="http://schemas.microsoft.com/office/drawing/2014/main" id="{C84B5B56-2056-493B-888E-0664C2997361}"/>
              </a:ext>
            </a:extLst>
          </p:cNvPr>
          <p:cNvGrpSpPr/>
          <p:nvPr/>
        </p:nvGrpSpPr>
        <p:grpSpPr>
          <a:xfrm>
            <a:off x="9520087" y="6349011"/>
            <a:ext cx="481252" cy="291585"/>
            <a:chOff x="7469574" y="3966357"/>
            <a:chExt cx="604402" cy="552039"/>
          </a:xfrm>
        </p:grpSpPr>
        <p:pic>
          <p:nvPicPr>
            <p:cNvPr id="1407" name="Picture 1406">
              <a:extLst>
                <a:ext uri="{FF2B5EF4-FFF2-40B4-BE49-F238E27FC236}">
                  <a16:creationId xmlns:a16="http://schemas.microsoft.com/office/drawing/2014/main" id="{648AD1B6-4C35-4D99-B8A3-D9DB54C65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8" name="Freeform 669">
              <a:extLst>
                <a:ext uri="{FF2B5EF4-FFF2-40B4-BE49-F238E27FC236}">
                  <a16:creationId xmlns:a16="http://schemas.microsoft.com/office/drawing/2014/main" id="{BFD991A5-07B7-4CD2-92D1-C130B8510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9" name="Picture 809">
              <a:extLst>
                <a:ext uri="{FF2B5EF4-FFF2-40B4-BE49-F238E27FC236}">
                  <a16:creationId xmlns:a16="http://schemas.microsoft.com/office/drawing/2014/main" id="{1B3B8956-24FF-49EE-AFFE-3F1D787E30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0" name="Group 1409">
            <a:extLst>
              <a:ext uri="{FF2B5EF4-FFF2-40B4-BE49-F238E27FC236}">
                <a16:creationId xmlns:a16="http://schemas.microsoft.com/office/drawing/2014/main" id="{155E5911-CFCF-4652-BCEC-5CF8C09DD7C0}"/>
              </a:ext>
            </a:extLst>
          </p:cNvPr>
          <p:cNvGrpSpPr/>
          <p:nvPr/>
        </p:nvGrpSpPr>
        <p:grpSpPr>
          <a:xfrm>
            <a:off x="10475690" y="5261235"/>
            <a:ext cx="481252" cy="291585"/>
            <a:chOff x="7469574" y="3966357"/>
            <a:chExt cx="604402" cy="552039"/>
          </a:xfrm>
        </p:grpSpPr>
        <p:pic>
          <p:nvPicPr>
            <p:cNvPr id="1411" name="Picture 1410">
              <a:extLst>
                <a:ext uri="{FF2B5EF4-FFF2-40B4-BE49-F238E27FC236}">
                  <a16:creationId xmlns:a16="http://schemas.microsoft.com/office/drawing/2014/main" id="{72869EA6-8895-42D4-A2D8-84D0BB4D9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12" name="Freeform 669">
              <a:extLst>
                <a:ext uri="{FF2B5EF4-FFF2-40B4-BE49-F238E27FC236}">
                  <a16:creationId xmlns:a16="http://schemas.microsoft.com/office/drawing/2014/main" id="{9D6371FC-42FB-49CE-A198-97B441452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13" name="Picture 809">
              <a:extLst>
                <a:ext uri="{FF2B5EF4-FFF2-40B4-BE49-F238E27FC236}">
                  <a16:creationId xmlns:a16="http://schemas.microsoft.com/office/drawing/2014/main" id="{9B861FCF-7131-4D7A-A67A-1AB3B936D3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4" name="Group 1413">
            <a:extLst>
              <a:ext uri="{FF2B5EF4-FFF2-40B4-BE49-F238E27FC236}">
                <a16:creationId xmlns:a16="http://schemas.microsoft.com/office/drawing/2014/main" id="{4D3F87BA-4870-45B0-BB08-990BB53E8FF0}"/>
              </a:ext>
            </a:extLst>
          </p:cNvPr>
          <p:cNvGrpSpPr/>
          <p:nvPr/>
        </p:nvGrpSpPr>
        <p:grpSpPr>
          <a:xfrm>
            <a:off x="10461993" y="5642042"/>
            <a:ext cx="481252" cy="291585"/>
            <a:chOff x="7469574" y="3966357"/>
            <a:chExt cx="604402" cy="552039"/>
          </a:xfrm>
        </p:grpSpPr>
        <p:pic>
          <p:nvPicPr>
            <p:cNvPr id="1415" name="Picture 1414">
              <a:extLst>
                <a:ext uri="{FF2B5EF4-FFF2-40B4-BE49-F238E27FC236}">
                  <a16:creationId xmlns:a16="http://schemas.microsoft.com/office/drawing/2014/main" id="{0BCB603A-7FBA-4EFD-A8ED-BC5454EDF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16" name="Freeform 669">
              <a:extLst>
                <a:ext uri="{FF2B5EF4-FFF2-40B4-BE49-F238E27FC236}">
                  <a16:creationId xmlns:a16="http://schemas.microsoft.com/office/drawing/2014/main" id="{4C0FCEAE-1825-4FF4-9D2E-8F3B293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17" name="Picture 809">
              <a:extLst>
                <a:ext uri="{FF2B5EF4-FFF2-40B4-BE49-F238E27FC236}">
                  <a16:creationId xmlns:a16="http://schemas.microsoft.com/office/drawing/2014/main" id="{BC7BE489-519E-45BD-A7D6-CAAC418CCE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8" name="Group 1417">
            <a:extLst>
              <a:ext uri="{FF2B5EF4-FFF2-40B4-BE49-F238E27FC236}">
                <a16:creationId xmlns:a16="http://schemas.microsoft.com/office/drawing/2014/main" id="{41184F32-5EA3-400B-8188-2DB7AB2C48A2}"/>
              </a:ext>
            </a:extLst>
          </p:cNvPr>
          <p:cNvGrpSpPr/>
          <p:nvPr/>
        </p:nvGrpSpPr>
        <p:grpSpPr>
          <a:xfrm>
            <a:off x="10453693" y="6014570"/>
            <a:ext cx="481252" cy="291585"/>
            <a:chOff x="7469574" y="3966357"/>
            <a:chExt cx="604402" cy="552039"/>
          </a:xfrm>
        </p:grpSpPr>
        <p:pic>
          <p:nvPicPr>
            <p:cNvPr id="1419" name="Picture 1418">
              <a:extLst>
                <a:ext uri="{FF2B5EF4-FFF2-40B4-BE49-F238E27FC236}">
                  <a16:creationId xmlns:a16="http://schemas.microsoft.com/office/drawing/2014/main" id="{9D21C8AF-EB86-4F7D-8B97-4FA0FF8B5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0" name="Freeform 669">
              <a:extLst>
                <a:ext uri="{FF2B5EF4-FFF2-40B4-BE49-F238E27FC236}">
                  <a16:creationId xmlns:a16="http://schemas.microsoft.com/office/drawing/2014/main" id="{1AD561E6-2817-4884-B254-C7ED900B8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1" name="Picture 809">
              <a:extLst>
                <a:ext uri="{FF2B5EF4-FFF2-40B4-BE49-F238E27FC236}">
                  <a16:creationId xmlns:a16="http://schemas.microsoft.com/office/drawing/2014/main" id="{85C7403B-E29D-4D71-BCFC-4FFEBF066F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22" name="Group 1421">
            <a:extLst>
              <a:ext uri="{FF2B5EF4-FFF2-40B4-BE49-F238E27FC236}">
                <a16:creationId xmlns:a16="http://schemas.microsoft.com/office/drawing/2014/main" id="{928CA948-D097-4A29-9BED-D302FD2BCEF2}"/>
              </a:ext>
            </a:extLst>
          </p:cNvPr>
          <p:cNvGrpSpPr/>
          <p:nvPr/>
        </p:nvGrpSpPr>
        <p:grpSpPr>
          <a:xfrm>
            <a:off x="10453999" y="6354206"/>
            <a:ext cx="481252" cy="291585"/>
            <a:chOff x="7469574" y="3966357"/>
            <a:chExt cx="604402" cy="552039"/>
          </a:xfrm>
        </p:grpSpPr>
        <p:pic>
          <p:nvPicPr>
            <p:cNvPr id="1423" name="Picture 1422">
              <a:extLst>
                <a:ext uri="{FF2B5EF4-FFF2-40B4-BE49-F238E27FC236}">
                  <a16:creationId xmlns:a16="http://schemas.microsoft.com/office/drawing/2014/main" id="{BBE3DF2E-ADB8-4A6F-AEA5-0357F5991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4" name="Freeform 669">
              <a:extLst>
                <a:ext uri="{FF2B5EF4-FFF2-40B4-BE49-F238E27FC236}">
                  <a16:creationId xmlns:a16="http://schemas.microsoft.com/office/drawing/2014/main" id="{5B427663-2289-473D-A430-4C082CE6C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5" name="Picture 809">
              <a:extLst>
                <a:ext uri="{FF2B5EF4-FFF2-40B4-BE49-F238E27FC236}">
                  <a16:creationId xmlns:a16="http://schemas.microsoft.com/office/drawing/2014/main" id="{9B182838-91AC-4980-8663-0AB895196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26" name="Group 1425">
            <a:extLst>
              <a:ext uri="{FF2B5EF4-FFF2-40B4-BE49-F238E27FC236}">
                <a16:creationId xmlns:a16="http://schemas.microsoft.com/office/drawing/2014/main" id="{B3362208-8C1E-493F-9088-5B620995D5A3}"/>
              </a:ext>
            </a:extLst>
          </p:cNvPr>
          <p:cNvGrpSpPr/>
          <p:nvPr/>
        </p:nvGrpSpPr>
        <p:grpSpPr>
          <a:xfrm>
            <a:off x="11371150" y="5274241"/>
            <a:ext cx="481252" cy="291585"/>
            <a:chOff x="7469574" y="3966357"/>
            <a:chExt cx="604402" cy="552039"/>
          </a:xfrm>
        </p:grpSpPr>
        <p:pic>
          <p:nvPicPr>
            <p:cNvPr id="1427" name="Picture 1426">
              <a:extLst>
                <a:ext uri="{FF2B5EF4-FFF2-40B4-BE49-F238E27FC236}">
                  <a16:creationId xmlns:a16="http://schemas.microsoft.com/office/drawing/2014/main" id="{81E374FB-6C6E-45E2-8BB9-1B6A5E60B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8" name="Freeform 669">
              <a:extLst>
                <a:ext uri="{FF2B5EF4-FFF2-40B4-BE49-F238E27FC236}">
                  <a16:creationId xmlns:a16="http://schemas.microsoft.com/office/drawing/2014/main" id="{CF08012A-23DD-4B88-8ED5-ABB1243BC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9" name="Picture 809">
              <a:extLst>
                <a:ext uri="{FF2B5EF4-FFF2-40B4-BE49-F238E27FC236}">
                  <a16:creationId xmlns:a16="http://schemas.microsoft.com/office/drawing/2014/main" id="{F93E9400-F3DB-4B92-96AC-9617BB3010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0" name="Group 1429">
            <a:extLst>
              <a:ext uri="{FF2B5EF4-FFF2-40B4-BE49-F238E27FC236}">
                <a16:creationId xmlns:a16="http://schemas.microsoft.com/office/drawing/2014/main" id="{450560F2-9412-4245-AAD5-13B116F88B8E}"/>
              </a:ext>
            </a:extLst>
          </p:cNvPr>
          <p:cNvGrpSpPr/>
          <p:nvPr/>
        </p:nvGrpSpPr>
        <p:grpSpPr>
          <a:xfrm>
            <a:off x="11357453" y="5655048"/>
            <a:ext cx="481252" cy="291585"/>
            <a:chOff x="7469574" y="3966357"/>
            <a:chExt cx="604402" cy="552039"/>
          </a:xfrm>
        </p:grpSpPr>
        <p:pic>
          <p:nvPicPr>
            <p:cNvPr id="1431" name="Picture 1430">
              <a:extLst>
                <a:ext uri="{FF2B5EF4-FFF2-40B4-BE49-F238E27FC236}">
                  <a16:creationId xmlns:a16="http://schemas.microsoft.com/office/drawing/2014/main" id="{3B9A2626-E6F2-432E-817A-A5C09069A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32" name="Freeform 669">
              <a:extLst>
                <a:ext uri="{FF2B5EF4-FFF2-40B4-BE49-F238E27FC236}">
                  <a16:creationId xmlns:a16="http://schemas.microsoft.com/office/drawing/2014/main" id="{4F6919B5-F245-409A-818B-F4A40C506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33" name="Picture 809">
              <a:extLst>
                <a:ext uri="{FF2B5EF4-FFF2-40B4-BE49-F238E27FC236}">
                  <a16:creationId xmlns:a16="http://schemas.microsoft.com/office/drawing/2014/main" id="{67C5FFA0-0CD8-411D-9192-F4C75DBD17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4" name="Group 1433">
            <a:extLst>
              <a:ext uri="{FF2B5EF4-FFF2-40B4-BE49-F238E27FC236}">
                <a16:creationId xmlns:a16="http://schemas.microsoft.com/office/drawing/2014/main" id="{8C6859EB-0985-4854-8D2C-2114A9D91FB6}"/>
              </a:ext>
            </a:extLst>
          </p:cNvPr>
          <p:cNvGrpSpPr/>
          <p:nvPr/>
        </p:nvGrpSpPr>
        <p:grpSpPr>
          <a:xfrm>
            <a:off x="11349153" y="6027576"/>
            <a:ext cx="481252" cy="291585"/>
            <a:chOff x="7469574" y="3966357"/>
            <a:chExt cx="604402" cy="552039"/>
          </a:xfrm>
        </p:grpSpPr>
        <p:pic>
          <p:nvPicPr>
            <p:cNvPr id="1435" name="Picture 1434">
              <a:extLst>
                <a:ext uri="{FF2B5EF4-FFF2-40B4-BE49-F238E27FC236}">
                  <a16:creationId xmlns:a16="http://schemas.microsoft.com/office/drawing/2014/main" id="{1C444F55-A34F-4EA5-A920-26B999E12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36" name="Freeform 669">
              <a:extLst>
                <a:ext uri="{FF2B5EF4-FFF2-40B4-BE49-F238E27FC236}">
                  <a16:creationId xmlns:a16="http://schemas.microsoft.com/office/drawing/2014/main" id="{5857E135-6EE3-4689-B6D9-CB2DF1265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37" name="Picture 809">
              <a:extLst>
                <a:ext uri="{FF2B5EF4-FFF2-40B4-BE49-F238E27FC236}">
                  <a16:creationId xmlns:a16="http://schemas.microsoft.com/office/drawing/2014/main" id="{A5BF8DDE-3393-468D-B4FC-20ED21435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8" name="Group 1437">
            <a:extLst>
              <a:ext uri="{FF2B5EF4-FFF2-40B4-BE49-F238E27FC236}">
                <a16:creationId xmlns:a16="http://schemas.microsoft.com/office/drawing/2014/main" id="{ADEC93C0-E25E-45EA-969D-44FB12445F05}"/>
              </a:ext>
            </a:extLst>
          </p:cNvPr>
          <p:cNvGrpSpPr/>
          <p:nvPr/>
        </p:nvGrpSpPr>
        <p:grpSpPr>
          <a:xfrm>
            <a:off x="11349459" y="6367212"/>
            <a:ext cx="481252" cy="291585"/>
            <a:chOff x="7469574" y="3966357"/>
            <a:chExt cx="604402" cy="552039"/>
          </a:xfrm>
        </p:grpSpPr>
        <p:pic>
          <p:nvPicPr>
            <p:cNvPr id="1439" name="Picture 1438">
              <a:extLst>
                <a:ext uri="{FF2B5EF4-FFF2-40B4-BE49-F238E27FC236}">
                  <a16:creationId xmlns:a16="http://schemas.microsoft.com/office/drawing/2014/main" id="{CFCCE944-8221-4A87-B6C1-DB739BCB4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40" name="Freeform 669">
              <a:extLst>
                <a:ext uri="{FF2B5EF4-FFF2-40B4-BE49-F238E27FC236}">
                  <a16:creationId xmlns:a16="http://schemas.microsoft.com/office/drawing/2014/main" id="{26555B5B-10DC-486F-AC91-5BD3C3519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41" name="Picture 809">
              <a:extLst>
                <a:ext uri="{FF2B5EF4-FFF2-40B4-BE49-F238E27FC236}">
                  <a16:creationId xmlns:a16="http://schemas.microsoft.com/office/drawing/2014/main" id="{ACE269FD-8604-404B-ABE9-5C23AFCBE7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42" name="Rectangle 1441">
            <a:extLst>
              <a:ext uri="{FF2B5EF4-FFF2-40B4-BE49-F238E27FC236}">
                <a16:creationId xmlns:a16="http://schemas.microsoft.com/office/drawing/2014/main" id="{48080CFF-5AFD-486D-83AA-5560152F4F53}"/>
              </a:ext>
            </a:extLst>
          </p:cNvPr>
          <p:cNvSpPr/>
          <p:nvPr/>
        </p:nvSpPr>
        <p:spPr>
          <a:xfrm>
            <a:off x="9333177" y="4983012"/>
            <a:ext cx="1097074" cy="2342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DECT area</a:t>
            </a:r>
          </a:p>
        </p:txBody>
      </p:sp>
      <p:grpSp>
        <p:nvGrpSpPr>
          <p:cNvPr id="1513" name="Group 297">
            <a:extLst>
              <a:ext uri="{FF2B5EF4-FFF2-40B4-BE49-F238E27FC236}">
                <a16:creationId xmlns:a16="http://schemas.microsoft.com/office/drawing/2014/main" id="{732415F8-2584-44E1-A3B7-014F9DE18396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3270112" y="3845641"/>
            <a:ext cx="253933" cy="366983"/>
            <a:chOff x="4239272" y="4596799"/>
            <a:chExt cx="1499664" cy="1866627"/>
          </a:xfrm>
        </p:grpSpPr>
        <p:grpSp>
          <p:nvGrpSpPr>
            <p:cNvPr id="1514" name="Group 1513">
              <a:extLst>
                <a:ext uri="{FF2B5EF4-FFF2-40B4-BE49-F238E27FC236}">
                  <a16:creationId xmlns:a16="http://schemas.microsoft.com/office/drawing/2014/main" id="{C91C426F-DF39-4B75-A15B-A0248D8A3BB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517" name="Flowchart: Stored Data 1516">
                <a:extLst>
                  <a:ext uri="{FF2B5EF4-FFF2-40B4-BE49-F238E27FC236}">
                    <a16:creationId xmlns:a16="http://schemas.microsoft.com/office/drawing/2014/main" id="{AC976FCF-7E69-493A-AD64-270A9D8B9754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18" name="Flowchart: Stored Data 1517">
                <a:extLst>
                  <a:ext uri="{FF2B5EF4-FFF2-40B4-BE49-F238E27FC236}">
                    <a16:creationId xmlns:a16="http://schemas.microsoft.com/office/drawing/2014/main" id="{ACE3BDFA-379D-4BC8-B654-9625F38ECC79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19" name="Flowchart: Stored Data 1518">
                <a:extLst>
                  <a:ext uri="{FF2B5EF4-FFF2-40B4-BE49-F238E27FC236}">
                    <a16:creationId xmlns:a16="http://schemas.microsoft.com/office/drawing/2014/main" id="{80AC0D00-E38F-4A0D-8198-612F8ABC651E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0" name="Flowchart: Stored Data 1519">
                <a:extLst>
                  <a:ext uri="{FF2B5EF4-FFF2-40B4-BE49-F238E27FC236}">
                    <a16:creationId xmlns:a16="http://schemas.microsoft.com/office/drawing/2014/main" id="{D9749714-38CE-48AE-8DB3-87A4E2AC890D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1" name="Oval 1520">
                <a:extLst>
                  <a:ext uri="{FF2B5EF4-FFF2-40B4-BE49-F238E27FC236}">
                    <a16:creationId xmlns:a16="http://schemas.microsoft.com/office/drawing/2014/main" id="{0B9F10F2-C427-4E81-8C7B-C61F4947304A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2" name="Oval 1521">
                <a:extLst>
                  <a:ext uri="{FF2B5EF4-FFF2-40B4-BE49-F238E27FC236}">
                    <a16:creationId xmlns:a16="http://schemas.microsoft.com/office/drawing/2014/main" id="{DB278E36-D56C-46FA-BCEC-72DF5C89883B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523" name="Picture 2">
                <a:extLst>
                  <a:ext uri="{FF2B5EF4-FFF2-40B4-BE49-F238E27FC236}">
                    <a16:creationId xmlns:a16="http://schemas.microsoft.com/office/drawing/2014/main" id="{8BDFF0FA-AC51-4B28-B139-B564A99299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24" name="Picture 3">
                <a:extLst>
                  <a:ext uri="{FF2B5EF4-FFF2-40B4-BE49-F238E27FC236}">
                    <a16:creationId xmlns:a16="http://schemas.microsoft.com/office/drawing/2014/main" id="{BA221CE4-679F-4DF5-BF5F-DE89BE5E8D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15" name="Oval 1514">
              <a:extLst>
                <a:ext uri="{FF2B5EF4-FFF2-40B4-BE49-F238E27FC236}">
                  <a16:creationId xmlns:a16="http://schemas.microsoft.com/office/drawing/2014/main" id="{04A7C86E-CE5A-4040-A011-07B9433A0D7D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516" name="Moon 1515">
              <a:extLst>
                <a:ext uri="{FF2B5EF4-FFF2-40B4-BE49-F238E27FC236}">
                  <a16:creationId xmlns:a16="http://schemas.microsoft.com/office/drawing/2014/main" id="{29783118-7D99-4268-9463-383967ADA823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526" name="図 12">
            <a:extLst>
              <a:ext uri="{FF2B5EF4-FFF2-40B4-BE49-F238E27FC236}">
                <a16:creationId xmlns:a16="http://schemas.microsoft.com/office/drawing/2014/main" id="{E29615A8-D0B1-41D2-AFE7-611BC29D8BB6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121" y="3685485"/>
            <a:ext cx="131433" cy="30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7" name="二等辺三角形 7172">
            <a:extLst>
              <a:ext uri="{FF2B5EF4-FFF2-40B4-BE49-F238E27FC236}">
                <a16:creationId xmlns:a16="http://schemas.microsoft.com/office/drawing/2014/main" id="{5B47B944-1AE7-4CEF-B154-6596DA29E2A3}"/>
              </a:ext>
            </a:extLst>
          </p:cNvPr>
          <p:cNvSpPr>
            <a:spLocks noChangeArrowheads="1"/>
          </p:cNvSpPr>
          <p:nvPr/>
        </p:nvSpPr>
        <p:spPr bwMode="auto">
          <a:xfrm rot="6790356">
            <a:off x="3033446" y="3613929"/>
            <a:ext cx="187002" cy="190510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en-SG" altLang="vi-VN" b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1C7A6DC-2224-4351-AD4B-AD2318D491E0}"/>
              </a:ext>
            </a:extLst>
          </p:cNvPr>
          <p:cNvCxnSpPr>
            <a:cxnSpLocks/>
          </p:cNvCxnSpPr>
          <p:nvPr/>
        </p:nvCxnSpPr>
        <p:spPr>
          <a:xfrm flipV="1">
            <a:off x="3987459" y="2628499"/>
            <a:ext cx="1284372" cy="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8" name="Rectangle: Rounded Corners 777">
            <a:extLst>
              <a:ext uri="{FF2B5EF4-FFF2-40B4-BE49-F238E27FC236}">
                <a16:creationId xmlns:a16="http://schemas.microsoft.com/office/drawing/2014/main" id="{924E86BF-4C4A-4791-9F0B-8036A2FE130E}"/>
              </a:ext>
            </a:extLst>
          </p:cNvPr>
          <p:cNvSpPr/>
          <p:nvPr/>
        </p:nvSpPr>
        <p:spPr>
          <a:xfrm>
            <a:off x="5318605" y="2326788"/>
            <a:ext cx="1124579" cy="6789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Matching ID Pallet and Outer Carton</a:t>
            </a:r>
          </a:p>
        </p:txBody>
      </p:sp>
      <p:sp>
        <p:nvSpPr>
          <p:cNvPr id="779" name="Rectangle 778">
            <a:extLst>
              <a:ext uri="{FF2B5EF4-FFF2-40B4-BE49-F238E27FC236}">
                <a16:creationId xmlns:a16="http://schemas.microsoft.com/office/drawing/2014/main" id="{EDE5D3D0-8694-48BB-92FA-62A1ED6AC9BA}"/>
              </a:ext>
            </a:extLst>
          </p:cNvPr>
          <p:cNvSpPr/>
          <p:nvPr/>
        </p:nvSpPr>
        <p:spPr>
          <a:xfrm>
            <a:off x="2821807" y="4210109"/>
            <a:ext cx="888333" cy="3019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OQC return sample</a:t>
            </a:r>
          </a:p>
        </p:txBody>
      </p:sp>
      <p:sp>
        <p:nvSpPr>
          <p:cNvPr id="780" name="Rectangle 779">
            <a:extLst>
              <a:ext uri="{FF2B5EF4-FFF2-40B4-BE49-F238E27FC236}">
                <a16:creationId xmlns:a16="http://schemas.microsoft.com/office/drawing/2014/main" id="{7CDD1C20-7260-46A6-B036-B6BE340350C9}"/>
              </a:ext>
            </a:extLst>
          </p:cNvPr>
          <p:cNvSpPr/>
          <p:nvPr/>
        </p:nvSpPr>
        <p:spPr>
          <a:xfrm>
            <a:off x="3888038" y="2160306"/>
            <a:ext cx="1407180" cy="432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Recode ID Pallet &amp; S/N carton box by excel file</a:t>
            </a:r>
          </a:p>
        </p:txBody>
      </p:sp>
      <p:pic>
        <p:nvPicPr>
          <p:cNvPr id="785" name="Picture 784">
            <a:extLst>
              <a:ext uri="{FF2B5EF4-FFF2-40B4-BE49-F238E27FC236}">
                <a16:creationId xmlns:a16="http://schemas.microsoft.com/office/drawing/2014/main" id="{5E040BC0-D1BB-4AB0-BEFD-7C5F83FE861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632863" y="2190602"/>
            <a:ext cx="860153" cy="800591"/>
          </a:xfrm>
          <a:prstGeom prst="rect">
            <a:avLst/>
          </a:prstGeom>
        </p:spPr>
      </p:pic>
      <p:cxnSp>
        <p:nvCxnSpPr>
          <p:cNvPr id="786" name="Straight Arrow Connector 785">
            <a:extLst>
              <a:ext uri="{FF2B5EF4-FFF2-40B4-BE49-F238E27FC236}">
                <a16:creationId xmlns:a16="http://schemas.microsoft.com/office/drawing/2014/main" id="{1E704944-5C9F-44A6-A360-7402B49B7324}"/>
              </a:ext>
            </a:extLst>
          </p:cNvPr>
          <p:cNvCxnSpPr>
            <a:cxnSpLocks/>
            <a:stCxn id="778" idx="3"/>
          </p:cNvCxnSpPr>
          <p:nvPr/>
        </p:nvCxnSpPr>
        <p:spPr>
          <a:xfrm>
            <a:off x="6443184" y="2666256"/>
            <a:ext cx="1397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2" name="Rectangle: Rounded Corners 791">
            <a:extLst>
              <a:ext uri="{FF2B5EF4-FFF2-40B4-BE49-F238E27FC236}">
                <a16:creationId xmlns:a16="http://schemas.microsoft.com/office/drawing/2014/main" id="{08C12884-05E2-4D6A-A9AE-C06D6335FB9B}"/>
              </a:ext>
            </a:extLst>
          </p:cNvPr>
          <p:cNvSpPr/>
          <p:nvPr/>
        </p:nvSpPr>
        <p:spPr>
          <a:xfrm>
            <a:off x="7879388" y="2310691"/>
            <a:ext cx="977363" cy="70333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chop stamp all ID Pallet</a:t>
            </a:r>
          </a:p>
        </p:txBody>
      </p:sp>
      <p:sp>
        <p:nvSpPr>
          <p:cNvPr id="793" name="Rectangle 792">
            <a:extLst>
              <a:ext uri="{FF2B5EF4-FFF2-40B4-BE49-F238E27FC236}">
                <a16:creationId xmlns:a16="http://schemas.microsoft.com/office/drawing/2014/main" id="{9E87B69D-CD5B-4224-BF86-B7A629A0613A}"/>
              </a:ext>
            </a:extLst>
          </p:cNvPr>
          <p:cNvSpPr/>
          <p:nvPr/>
        </p:nvSpPr>
        <p:spPr>
          <a:xfrm>
            <a:off x="6519901" y="2160153"/>
            <a:ext cx="1211281" cy="432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Find all 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same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model, production date, line, shift</a:t>
            </a:r>
          </a:p>
        </p:txBody>
      </p:sp>
      <p:grpSp>
        <p:nvGrpSpPr>
          <p:cNvPr id="796" name="Group 795">
            <a:extLst>
              <a:ext uri="{FF2B5EF4-FFF2-40B4-BE49-F238E27FC236}">
                <a16:creationId xmlns:a16="http://schemas.microsoft.com/office/drawing/2014/main" id="{F4364EA2-C7AE-4392-9C8A-DC8B9FEEF034}"/>
              </a:ext>
            </a:extLst>
          </p:cNvPr>
          <p:cNvGrpSpPr>
            <a:grpSpLocks/>
          </p:cNvGrpSpPr>
          <p:nvPr/>
        </p:nvGrpSpPr>
        <p:grpSpPr bwMode="auto">
          <a:xfrm>
            <a:off x="8971070" y="2382827"/>
            <a:ext cx="486320" cy="496706"/>
            <a:chOff x="-12014" y="1311572"/>
            <a:chExt cx="1164539" cy="1200150"/>
          </a:xfrm>
        </p:grpSpPr>
        <p:sp>
          <p:nvSpPr>
            <p:cNvPr id="797" name="Oval 796">
              <a:extLst>
                <a:ext uri="{FF2B5EF4-FFF2-40B4-BE49-F238E27FC236}">
                  <a16:creationId xmlns:a16="http://schemas.microsoft.com/office/drawing/2014/main" id="{26D7B261-DC9C-4422-824E-88810E680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8" name="Text Box 114">
              <a:extLst>
                <a:ext uri="{FF2B5EF4-FFF2-40B4-BE49-F238E27FC236}">
                  <a16:creationId xmlns:a16="http://schemas.microsoft.com/office/drawing/2014/main" id="{18E5510A-4963-4605-A09B-289C5A424E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583" y="1618688"/>
              <a:ext cx="742305" cy="359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OQC</a:t>
              </a:r>
              <a:endParaRPr kumimoji="0" lang="en-GB" sz="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9" name="Line 115">
              <a:extLst>
                <a:ext uri="{FF2B5EF4-FFF2-40B4-BE49-F238E27FC236}">
                  <a16:creationId xmlns:a16="http://schemas.microsoft.com/office/drawing/2014/main" id="{0D2FFF1A-9490-4C4C-8234-6985CE8FDA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0" name="Line 116">
              <a:extLst>
                <a:ext uri="{FF2B5EF4-FFF2-40B4-BE49-F238E27FC236}">
                  <a16:creationId xmlns:a16="http://schemas.microsoft.com/office/drawing/2014/main" id="{DD71508A-C866-444B-BDE3-F800216686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1" name="Text Box 117">
              <a:extLst>
                <a:ext uri="{FF2B5EF4-FFF2-40B4-BE49-F238E27FC236}">
                  <a16:creationId xmlns:a16="http://schemas.microsoft.com/office/drawing/2014/main" id="{CC7A33B0-5D0C-4A61-86C5-883C2D00A9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4" y="1332087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OK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2" name="Text Box 119">
              <a:extLst>
                <a:ext uri="{FF2B5EF4-FFF2-40B4-BE49-F238E27FC236}">
                  <a16:creationId xmlns:a16="http://schemas.microsoft.com/office/drawing/2014/main" id="{38E181D5-1F75-432D-A3D6-7CE7A99393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2014" y="1804050"/>
              <a:ext cx="1074389" cy="225669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451" name="Straight Arrow Connector 450">
            <a:extLst>
              <a:ext uri="{FF2B5EF4-FFF2-40B4-BE49-F238E27FC236}">
                <a16:creationId xmlns:a16="http://schemas.microsoft.com/office/drawing/2014/main" id="{82B6781D-0205-4433-B2AB-819E9E579368}"/>
              </a:ext>
            </a:extLst>
          </p:cNvPr>
          <p:cNvCxnSpPr>
            <a:cxnSpLocks/>
          </p:cNvCxnSpPr>
          <p:nvPr/>
        </p:nvCxnSpPr>
        <p:spPr>
          <a:xfrm>
            <a:off x="9486777" y="2811419"/>
            <a:ext cx="467298" cy="8760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9" name="Rectangle: Rounded Corners 808">
            <a:extLst>
              <a:ext uri="{FF2B5EF4-FFF2-40B4-BE49-F238E27FC236}">
                <a16:creationId xmlns:a16="http://schemas.microsoft.com/office/drawing/2014/main" id="{5C563604-71AC-4556-B8A7-CEB917AEE196}"/>
              </a:ext>
            </a:extLst>
          </p:cNvPr>
          <p:cNvSpPr/>
          <p:nvPr/>
        </p:nvSpPr>
        <p:spPr>
          <a:xfrm>
            <a:off x="3041048" y="2373230"/>
            <a:ext cx="917621" cy="65551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find Pallet ID</a:t>
            </a:r>
          </a:p>
        </p:txBody>
      </p:sp>
      <p:sp>
        <p:nvSpPr>
          <p:cNvPr id="814" name="Rectangle 813">
            <a:extLst>
              <a:ext uri="{FF2B5EF4-FFF2-40B4-BE49-F238E27FC236}">
                <a16:creationId xmlns:a16="http://schemas.microsoft.com/office/drawing/2014/main" id="{48787684-EC1F-4C31-91EE-4FDD4EDE9B78}"/>
              </a:ext>
            </a:extLst>
          </p:cNvPr>
          <p:cNvSpPr/>
          <p:nvPr/>
        </p:nvSpPr>
        <p:spPr>
          <a:xfrm>
            <a:off x="2839148" y="782127"/>
            <a:ext cx="1956738" cy="350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OQC Inspection</a:t>
            </a:r>
          </a:p>
        </p:txBody>
      </p:sp>
      <p:sp>
        <p:nvSpPr>
          <p:cNvPr id="815" name="Rectangle 814">
            <a:extLst>
              <a:ext uri="{FF2B5EF4-FFF2-40B4-BE49-F238E27FC236}">
                <a16:creationId xmlns:a16="http://schemas.microsoft.com/office/drawing/2014/main" id="{FC6B7951-743A-4C04-A220-D553EBF4F0FC}"/>
              </a:ext>
            </a:extLst>
          </p:cNvPr>
          <p:cNvSpPr/>
          <p:nvPr/>
        </p:nvSpPr>
        <p:spPr>
          <a:xfrm>
            <a:off x="2953121" y="1864282"/>
            <a:ext cx="2622921" cy="350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Chop stamp Process </a:t>
            </a:r>
          </a:p>
        </p:txBody>
      </p:sp>
      <p:pic>
        <p:nvPicPr>
          <p:cNvPr id="509" name="Picture 508">
            <a:extLst>
              <a:ext uri="{FF2B5EF4-FFF2-40B4-BE49-F238E27FC236}">
                <a16:creationId xmlns:a16="http://schemas.microsoft.com/office/drawing/2014/main" id="{5C4B7083-0938-4C30-AFA8-34D74CD7881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505" y="4221945"/>
            <a:ext cx="2646794" cy="1130586"/>
          </a:xfrm>
          <a:prstGeom prst="rect">
            <a:avLst/>
          </a:prstGeom>
        </p:spPr>
      </p:pic>
      <p:sp>
        <p:nvSpPr>
          <p:cNvPr id="825" name="Rectangle 824">
            <a:extLst>
              <a:ext uri="{FF2B5EF4-FFF2-40B4-BE49-F238E27FC236}">
                <a16:creationId xmlns:a16="http://schemas.microsoft.com/office/drawing/2014/main" id="{E527E2FB-D76D-43D8-85A1-85CB8BB118E6}"/>
              </a:ext>
            </a:extLst>
          </p:cNvPr>
          <p:cNvSpPr/>
          <p:nvPr/>
        </p:nvSpPr>
        <p:spPr>
          <a:xfrm>
            <a:off x="22206" y="3206175"/>
            <a:ext cx="2783809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New system link FA-SCM-OQC</a:t>
            </a:r>
          </a:p>
        </p:txBody>
      </p:sp>
      <p:grpSp>
        <p:nvGrpSpPr>
          <p:cNvPr id="771" name="Group 770">
            <a:extLst>
              <a:ext uri="{FF2B5EF4-FFF2-40B4-BE49-F238E27FC236}">
                <a16:creationId xmlns:a16="http://schemas.microsoft.com/office/drawing/2014/main" id="{5B8CD16F-9C7A-4E1C-BF01-D6E3949A6108}"/>
              </a:ext>
            </a:extLst>
          </p:cNvPr>
          <p:cNvGrpSpPr/>
          <p:nvPr/>
        </p:nvGrpSpPr>
        <p:grpSpPr>
          <a:xfrm>
            <a:off x="29602" y="3540426"/>
            <a:ext cx="2710358" cy="412115"/>
            <a:chOff x="46819" y="3506600"/>
            <a:chExt cx="2710358" cy="412115"/>
          </a:xfrm>
        </p:grpSpPr>
        <p:cxnSp>
          <p:nvCxnSpPr>
            <p:cNvPr id="826" name="Straight Arrow Connector 825">
              <a:extLst>
                <a:ext uri="{FF2B5EF4-FFF2-40B4-BE49-F238E27FC236}">
                  <a16:creationId xmlns:a16="http://schemas.microsoft.com/office/drawing/2014/main" id="{F4036E16-BED7-40C6-9FB4-9F824D4EE093}"/>
                </a:ext>
              </a:extLst>
            </p:cNvPr>
            <p:cNvCxnSpPr>
              <a:cxnSpLocks/>
              <a:stCxn id="829" idx="1"/>
              <a:endCxn id="831" idx="1"/>
            </p:cNvCxnSpPr>
            <p:nvPr/>
          </p:nvCxnSpPr>
          <p:spPr>
            <a:xfrm flipV="1">
              <a:off x="46819" y="3724910"/>
              <a:ext cx="2083615" cy="158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9" name="Rectangle 828">
              <a:extLst>
                <a:ext uri="{FF2B5EF4-FFF2-40B4-BE49-F238E27FC236}">
                  <a16:creationId xmlns:a16="http://schemas.microsoft.com/office/drawing/2014/main" id="{1C7191BB-88AE-4C4C-8B85-AEDE2E1CAE49}"/>
                </a:ext>
              </a:extLst>
            </p:cNvPr>
            <p:cNvSpPr/>
            <p:nvPr/>
          </p:nvSpPr>
          <p:spPr>
            <a:xfrm>
              <a:off x="46819" y="3566874"/>
              <a:ext cx="564087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FA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0" name="Rectangle 829">
              <a:extLst>
                <a:ext uri="{FF2B5EF4-FFF2-40B4-BE49-F238E27FC236}">
                  <a16:creationId xmlns:a16="http://schemas.microsoft.com/office/drawing/2014/main" id="{3CEF7005-3370-4CB2-A0BB-1D70CD6734ED}"/>
                </a:ext>
              </a:extLst>
            </p:cNvPr>
            <p:cNvSpPr/>
            <p:nvPr/>
          </p:nvSpPr>
          <p:spPr>
            <a:xfrm>
              <a:off x="986245" y="3570981"/>
              <a:ext cx="694535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OQC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1" name="Rectangle 830">
              <a:extLst>
                <a:ext uri="{FF2B5EF4-FFF2-40B4-BE49-F238E27FC236}">
                  <a16:creationId xmlns:a16="http://schemas.microsoft.com/office/drawing/2014/main" id="{A08D4180-1DB8-45B2-BD67-A911453793BB}"/>
                </a:ext>
              </a:extLst>
            </p:cNvPr>
            <p:cNvSpPr/>
            <p:nvPr/>
          </p:nvSpPr>
          <p:spPr>
            <a:xfrm>
              <a:off x="2130434" y="3551043"/>
              <a:ext cx="626743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SCM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4" name="Rectangle 833">
              <a:extLst>
                <a:ext uri="{FF2B5EF4-FFF2-40B4-BE49-F238E27FC236}">
                  <a16:creationId xmlns:a16="http://schemas.microsoft.com/office/drawing/2014/main" id="{B516DEE7-0F3F-43CA-9721-8C7748D86B97}"/>
                </a:ext>
              </a:extLst>
            </p:cNvPr>
            <p:cNvSpPr/>
            <p:nvPr/>
          </p:nvSpPr>
          <p:spPr>
            <a:xfrm>
              <a:off x="611238" y="3506600"/>
              <a:ext cx="379656" cy="140474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Link</a:t>
              </a:r>
              <a:endParaRPr lang="en-US" sz="80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5" name="Rectangle 834">
              <a:extLst>
                <a:ext uri="{FF2B5EF4-FFF2-40B4-BE49-F238E27FC236}">
                  <a16:creationId xmlns:a16="http://schemas.microsoft.com/office/drawing/2014/main" id="{827CAB89-BBB9-43DE-9729-4E6C5ED89211}"/>
                </a:ext>
              </a:extLst>
            </p:cNvPr>
            <p:cNvSpPr/>
            <p:nvPr/>
          </p:nvSpPr>
          <p:spPr>
            <a:xfrm>
              <a:off x="1703940" y="3533435"/>
              <a:ext cx="379656" cy="140474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Link</a:t>
              </a:r>
              <a:endParaRPr lang="en-US" sz="80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838" name="Rectangle 837">
            <a:extLst>
              <a:ext uri="{FF2B5EF4-FFF2-40B4-BE49-F238E27FC236}">
                <a16:creationId xmlns:a16="http://schemas.microsoft.com/office/drawing/2014/main" id="{1F826B7F-446C-4590-AC40-2978283A5F21}"/>
              </a:ext>
            </a:extLst>
          </p:cNvPr>
          <p:cNvSpPr/>
          <p:nvPr/>
        </p:nvSpPr>
        <p:spPr>
          <a:xfrm>
            <a:off x="-1129" y="3965865"/>
            <a:ext cx="2126842" cy="264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OQC inspection</a:t>
            </a:r>
          </a:p>
        </p:txBody>
      </p:sp>
      <p:sp>
        <p:nvSpPr>
          <p:cNvPr id="839" name="Rectangle 838">
            <a:extLst>
              <a:ext uri="{FF2B5EF4-FFF2-40B4-BE49-F238E27FC236}">
                <a16:creationId xmlns:a16="http://schemas.microsoft.com/office/drawing/2014/main" id="{1FD2D769-52A8-4C8C-8E81-DFDEAFBF5353}"/>
              </a:ext>
            </a:extLst>
          </p:cNvPr>
          <p:cNvSpPr/>
          <p:nvPr/>
        </p:nvSpPr>
        <p:spPr>
          <a:xfrm>
            <a:off x="0" y="5398572"/>
            <a:ext cx="2490653" cy="264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FA Warehouse area</a:t>
            </a:r>
          </a:p>
        </p:txBody>
      </p:sp>
      <p:pic>
        <p:nvPicPr>
          <p:cNvPr id="774" name="Picture 773">
            <a:extLst>
              <a:ext uri="{FF2B5EF4-FFF2-40B4-BE49-F238E27FC236}">
                <a16:creationId xmlns:a16="http://schemas.microsoft.com/office/drawing/2014/main" id="{9FA0E3AA-FF49-4001-9E65-955103DA4E0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0083" y="5631030"/>
            <a:ext cx="2623881" cy="1134197"/>
          </a:xfrm>
          <a:prstGeom prst="rect">
            <a:avLst/>
          </a:prstGeom>
        </p:spPr>
      </p:pic>
      <p:grpSp>
        <p:nvGrpSpPr>
          <p:cNvPr id="852" name="Group 851">
            <a:extLst>
              <a:ext uri="{FF2B5EF4-FFF2-40B4-BE49-F238E27FC236}">
                <a16:creationId xmlns:a16="http://schemas.microsoft.com/office/drawing/2014/main" id="{010FFEC5-FDBE-4419-83C5-7AAD5F7038D3}"/>
              </a:ext>
            </a:extLst>
          </p:cNvPr>
          <p:cNvGrpSpPr>
            <a:grpSpLocks/>
          </p:cNvGrpSpPr>
          <p:nvPr/>
        </p:nvGrpSpPr>
        <p:grpSpPr bwMode="auto">
          <a:xfrm>
            <a:off x="8349026" y="3997341"/>
            <a:ext cx="1031135" cy="998830"/>
            <a:chOff x="0" y="1311572"/>
            <a:chExt cx="1152525" cy="1200150"/>
          </a:xfrm>
        </p:grpSpPr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7F26014A-78AB-4EDE-A49B-B01C67554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4" name="Text Box 114">
              <a:extLst>
                <a:ext uri="{FF2B5EF4-FFF2-40B4-BE49-F238E27FC236}">
                  <a16:creationId xmlns:a16="http://schemas.microsoft.com/office/drawing/2014/main" id="{A475C0BE-8AA0-4C23-A9FE-7751ECFD18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275" y="2080899"/>
              <a:ext cx="742304" cy="359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lang="en-GB" sz="1600" b="1" dirty="0">
                  <a:solidFill>
                    <a:srgbClr val="0000FF"/>
                  </a:solidFill>
                  <a:latin typeface="Times New Roman"/>
                  <a:cs typeface="Times New Roman"/>
                </a:rPr>
                <a:t>O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QC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5" name="Line 115">
              <a:extLst>
                <a:ext uri="{FF2B5EF4-FFF2-40B4-BE49-F238E27FC236}">
                  <a16:creationId xmlns:a16="http://schemas.microsoft.com/office/drawing/2014/main" id="{23F4D51B-B40A-4ABB-AC70-D65416195A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6" name="Line 116">
              <a:extLst>
                <a:ext uri="{FF2B5EF4-FFF2-40B4-BE49-F238E27FC236}">
                  <a16:creationId xmlns:a16="http://schemas.microsoft.com/office/drawing/2014/main" id="{F5F46C1F-29E9-452D-9917-F478DDF1E8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7" name="Text Box 117">
              <a:extLst>
                <a:ext uri="{FF2B5EF4-FFF2-40B4-BE49-F238E27FC236}">
                  <a16:creationId xmlns:a16="http://schemas.microsoft.com/office/drawing/2014/main" id="{715315AD-6717-42A0-94CD-A1CA1D541A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5" y="1332088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OK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8" name="Text Box 119">
              <a:extLst>
                <a:ext uri="{FF2B5EF4-FFF2-40B4-BE49-F238E27FC236}">
                  <a16:creationId xmlns:a16="http://schemas.microsoft.com/office/drawing/2014/main" id="{C8946EA5-399D-46B1-989E-EB1AAF4FF8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31" y="1830630"/>
              <a:ext cx="1074388" cy="225669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59" name="Rectangle 858">
            <a:extLst>
              <a:ext uri="{FF2B5EF4-FFF2-40B4-BE49-F238E27FC236}">
                <a16:creationId xmlns:a16="http://schemas.microsoft.com/office/drawing/2014/main" id="{0404E5AC-BEBF-4A2C-885C-610B3B4B4B21}"/>
              </a:ext>
            </a:extLst>
          </p:cNvPr>
          <p:cNvSpPr/>
          <p:nvPr/>
        </p:nvSpPr>
        <p:spPr>
          <a:xfrm>
            <a:off x="7949508" y="3398190"/>
            <a:ext cx="2004567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 – chop can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replace</a:t>
            </a:r>
          </a:p>
        </p:txBody>
      </p:sp>
      <p:sp>
        <p:nvSpPr>
          <p:cNvPr id="775" name="Rectangle 774">
            <a:extLst>
              <a:ext uri="{FF2B5EF4-FFF2-40B4-BE49-F238E27FC236}">
                <a16:creationId xmlns:a16="http://schemas.microsoft.com/office/drawing/2014/main" id="{A0532772-259E-4781-A906-E1DB29EBDF09}"/>
              </a:ext>
            </a:extLst>
          </p:cNvPr>
          <p:cNvSpPr/>
          <p:nvPr/>
        </p:nvSpPr>
        <p:spPr>
          <a:xfrm>
            <a:off x="7442172" y="5582111"/>
            <a:ext cx="1703688" cy="74364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9E22D14A-CAA6-4A8A-BD44-FF3B9B3A4467}"/>
              </a:ext>
            </a:extLst>
          </p:cNvPr>
          <p:cNvCxnSpPr>
            <a:cxnSpLocks/>
          </p:cNvCxnSpPr>
          <p:nvPr/>
        </p:nvCxnSpPr>
        <p:spPr>
          <a:xfrm flipH="1">
            <a:off x="8204170" y="3348511"/>
            <a:ext cx="2751540" cy="6948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7" name="Straight Arrow Connector 786">
            <a:extLst>
              <a:ext uri="{FF2B5EF4-FFF2-40B4-BE49-F238E27FC236}">
                <a16:creationId xmlns:a16="http://schemas.microsoft.com/office/drawing/2014/main" id="{1D407046-F23E-4B4E-BFC8-A499198D350F}"/>
              </a:ext>
            </a:extLst>
          </p:cNvPr>
          <p:cNvCxnSpPr>
            <a:cxnSpLocks/>
          </p:cNvCxnSpPr>
          <p:nvPr/>
        </p:nvCxnSpPr>
        <p:spPr>
          <a:xfrm flipH="1">
            <a:off x="8212684" y="3359607"/>
            <a:ext cx="1" cy="2052228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6" name="Straight Arrow Connector 805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  <a:endCxn id="1001" idx="6"/>
          </p:cNvCxnSpPr>
          <p:nvPr/>
        </p:nvCxnSpPr>
        <p:spPr>
          <a:xfrm flipH="1">
            <a:off x="8126872" y="4950713"/>
            <a:ext cx="433611" cy="90288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4" name="Rectangle 893">
            <a:extLst>
              <a:ext uri="{FF2B5EF4-FFF2-40B4-BE49-F238E27FC236}">
                <a16:creationId xmlns:a16="http://schemas.microsoft.com/office/drawing/2014/main" id="{56E4FB59-D44C-4217-BD33-6EF845C2FA35}"/>
              </a:ext>
            </a:extLst>
          </p:cNvPr>
          <p:cNvSpPr/>
          <p:nvPr/>
        </p:nvSpPr>
        <p:spPr>
          <a:xfrm>
            <a:off x="6548305" y="5266758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3" name="Rectangle 902">
            <a:extLst>
              <a:ext uri="{FF2B5EF4-FFF2-40B4-BE49-F238E27FC236}">
                <a16:creationId xmlns:a16="http://schemas.microsoft.com/office/drawing/2014/main" id="{75EB75A5-BE45-429B-9D6A-0A9DE32C7248}"/>
              </a:ext>
            </a:extLst>
          </p:cNvPr>
          <p:cNvSpPr/>
          <p:nvPr/>
        </p:nvSpPr>
        <p:spPr>
          <a:xfrm>
            <a:off x="7533494" y="5285979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4" name="Rectangle 903">
            <a:extLst>
              <a:ext uri="{FF2B5EF4-FFF2-40B4-BE49-F238E27FC236}">
                <a16:creationId xmlns:a16="http://schemas.microsoft.com/office/drawing/2014/main" id="{D3509996-BFC6-4CC0-9C4A-D2FAD4FBB274}"/>
              </a:ext>
            </a:extLst>
          </p:cNvPr>
          <p:cNvSpPr/>
          <p:nvPr/>
        </p:nvSpPr>
        <p:spPr>
          <a:xfrm>
            <a:off x="8484177" y="5298985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5" name="Rectangle 904">
            <a:extLst>
              <a:ext uri="{FF2B5EF4-FFF2-40B4-BE49-F238E27FC236}">
                <a16:creationId xmlns:a16="http://schemas.microsoft.com/office/drawing/2014/main" id="{0AEB71AD-078E-42EB-9B99-957A848C9797}"/>
              </a:ext>
            </a:extLst>
          </p:cNvPr>
          <p:cNvSpPr/>
          <p:nvPr/>
        </p:nvSpPr>
        <p:spPr>
          <a:xfrm>
            <a:off x="6559567" y="5621966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6" name="Rectangle 905">
            <a:extLst>
              <a:ext uri="{FF2B5EF4-FFF2-40B4-BE49-F238E27FC236}">
                <a16:creationId xmlns:a16="http://schemas.microsoft.com/office/drawing/2014/main" id="{CD7346BA-E000-497F-BDF7-D17BBC540F8C}"/>
              </a:ext>
            </a:extLst>
          </p:cNvPr>
          <p:cNvSpPr/>
          <p:nvPr/>
        </p:nvSpPr>
        <p:spPr>
          <a:xfrm>
            <a:off x="7544756" y="5641187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7" name="Rectangle 906">
            <a:extLst>
              <a:ext uri="{FF2B5EF4-FFF2-40B4-BE49-F238E27FC236}">
                <a16:creationId xmlns:a16="http://schemas.microsoft.com/office/drawing/2014/main" id="{4575259D-934A-4E2F-9406-6C6A22214AFF}"/>
              </a:ext>
            </a:extLst>
          </p:cNvPr>
          <p:cNvSpPr/>
          <p:nvPr/>
        </p:nvSpPr>
        <p:spPr>
          <a:xfrm>
            <a:off x="8495439" y="5654193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8" name="Rectangle 907">
            <a:extLst>
              <a:ext uri="{FF2B5EF4-FFF2-40B4-BE49-F238E27FC236}">
                <a16:creationId xmlns:a16="http://schemas.microsoft.com/office/drawing/2014/main" id="{BC9CA66C-730A-4857-A5FD-15689C069D55}"/>
              </a:ext>
            </a:extLst>
          </p:cNvPr>
          <p:cNvSpPr/>
          <p:nvPr/>
        </p:nvSpPr>
        <p:spPr>
          <a:xfrm>
            <a:off x="6544583" y="5953997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9" name="Rectangle 908">
            <a:extLst>
              <a:ext uri="{FF2B5EF4-FFF2-40B4-BE49-F238E27FC236}">
                <a16:creationId xmlns:a16="http://schemas.microsoft.com/office/drawing/2014/main" id="{829A1E8C-B6DA-4B51-8685-1466DE229181}"/>
              </a:ext>
            </a:extLst>
          </p:cNvPr>
          <p:cNvSpPr/>
          <p:nvPr/>
        </p:nvSpPr>
        <p:spPr>
          <a:xfrm>
            <a:off x="7529772" y="5973218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0" name="Rectangle 909">
            <a:extLst>
              <a:ext uri="{FF2B5EF4-FFF2-40B4-BE49-F238E27FC236}">
                <a16:creationId xmlns:a16="http://schemas.microsoft.com/office/drawing/2014/main" id="{8ACF9DF4-10DE-43B7-8631-B658001E28DD}"/>
              </a:ext>
            </a:extLst>
          </p:cNvPr>
          <p:cNvSpPr/>
          <p:nvPr/>
        </p:nvSpPr>
        <p:spPr>
          <a:xfrm>
            <a:off x="8480455" y="598622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1" name="Group 910">
            <a:extLst>
              <a:ext uri="{FF2B5EF4-FFF2-40B4-BE49-F238E27FC236}">
                <a16:creationId xmlns:a16="http://schemas.microsoft.com/office/drawing/2014/main" id="{E21A0ABD-86EC-4BE5-8520-3DF3E86224C6}"/>
              </a:ext>
            </a:extLst>
          </p:cNvPr>
          <p:cNvGrpSpPr/>
          <p:nvPr/>
        </p:nvGrpSpPr>
        <p:grpSpPr>
          <a:xfrm>
            <a:off x="6618307" y="5952391"/>
            <a:ext cx="481252" cy="291585"/>
            <a:chOff x="7469574" y="3966357"/>
            <a:chExt cx="604402" cy="552039"/>
          </a:xfrm>
        </p:grpSpPr>
        <p:pic>
          <p:nvPicPr>
            <p:cNvPr id="912" name="Picture 911">
              <a:extLst>
                <a:ext uri="{FF2B5EF4-FFF2-40B4-BE49-F238E27FC236}">
                  <a16:creationId xmlns:a16="http://schemas.microsoft.com/office/drawing/2014/main" id="{1BA071C5-2A8D-4BE8-98C7-270198AD2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13" name="Freeform 669">
              <a:extLst>
                <a:ext uri="{FF2B5EF4-FFF2-40B4-BE49-F238E27FC236}">
                  <a16:creationId xmlns:a16="http://schemas.microsoft.com/office/drawing/2014/main" id="{9B3A4DA9-462B-4FED-9723-9525DB55E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14" name="Picture 809">
              <a:extLst>
                <a:ext uri="{FF2B5EF4-FFF2-40B4-BE49-F238E27FC236}">
                  <a16:creationId xmlns:a16="http://schemas.microsoft.com/office/drawing/2014/main" id="{A6786CAD-CCE0-4B9E-8201-AE87705CA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15" name="Group 914">
            <a:extLst>
              <a:ext uri="{FF2B5EF4-FFF2-40B4-BE49-F238E27FC236}">
                <a16:creationId xmlns:a16="http://schemas.microsoft.com/office/drawing/2014/main" id="{2AC4AA7E-AFFB-4973-B9AD-416C0128B1D1}"/>
              </a:ext>
            </a:extLst>
          </p:cNvPr>
          <p:cNvGrpSpPr/>
          <p:nvPr/>
        </p:nvGrpSpPr>
        <p:grpSpPr>
          <a:xfrm>
            <a:off x="7552219" y="5957586"/>
            <a:ext cx="481252" cy="291585"/>
            <a:chOff x="7469574" y="3966357"/>
            <a:chExt cx="604402" cy="552039"/>
          </a:xfrm>
        </p:grpSpPr>
        <p:pic>
          <p:nvPicPr>
            <p:cNvPr id="916" name="Picture 915">
              <a:extLst>
                <a:ext uri="{FF2B5EF4-FFF2-40B4-BE49-F238E27FC236}">
                  <a16:creationId xmlns:a16="http://schemas.microsoft.com/office/drawing/2014/main" id="{E6FEE095-7976-4E8B-AE29-11DEA5399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17" name="Freeform 669">
              <a:extLst>
                <a:ext uri="{FF2B5EF4-FFF2-40B4-BE49-F238E27FC236}">
                  <a16:creationId xmlns:a16="http://schemas.microsoft.com/office/drawing/2014/main" id="{8B620049-E9BB-4957-8C38-9C3EA1F668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18" name="Picture 809">
              <a:extLst>
                <a:ext uri="{FF2B5EF4-FFF2-40B4-BE49-F238E27FC236}">
                  <a16:creationId xmlns:a16="http://schemas.microsoft.com/office/drawing/2014/main" id="{C45E67B7-61A0-478E-8F3C-5EBAF0E5FB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19" name="Group 918">
            <a:extLst>
              <a:ext uri="{FF2B5EF4-FFF2-40B4-BE49-F238E27FC236}">
                <a16:creationId xmlns:a16="http://schemas.microsoft.com/office/drawing/2014/main" id="{7F26C508-9FAE-485B-94F7-593842102231}"/>
              </a:ext>
            </a:extLst>
          </p:cNvPr>
          <p:cNvGrpSpPr/>
          <p:nvPr/>
        </p:nvGrpSpPr>
        <p:grpSpPr>
          <a:xfrm>
            <a:off x="8447679" y="5970592"/>
            <a:ext cx="481252" cy="291585"/>
            <a:chOff x="7469574" y="3966357"/>
            <a:chExt cx="604402" cy="552039"/>
          </a:xfrm>
        </p:grpSpPr>
        <p:pic>
          <p:nvPicPr>
            <p:cNvPr id="920" name="Picture 919">
              <a:extLst>
                <a:ext uri="{FF2B5EF4-FFF2-40B4-BE49-F238E27FC236}">
                  <a16:creationId xmlns:a16="http://schemas.microsoft.com/office/drawing/2014/main" id="{0F010A5B-0224-4C8E-A0B1-D18F68DD4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1" name="Freeform 669">
              <a:extLst>
                <a:ext uri="{FF2B5EF4-FFF2-40B4-BE49-F238E27FC236}">
                  <a16:creationId xmlns:a16="http://schemas.microsoft.com/office/drawing/2014/main" id="{C317AC63-82C7-4AFE-B90F-672866540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22" name="Picture 809">
              <a:extLst>
                <a:ext uri="{FF2B5EF4-FFF2-40B4-BE49-F238E27FC236}">
                  <a16:creationId xmlns:a16="http://schemas.microsoft.com/office/drawing/2014/main" id="{EDD22CA2-B9A3-45EB-A690-E55A37277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23" name="Group 922">
            <a:extLst>
              <a:ext uri="{FF2B5EF4-FFF2-40B4-BE49-F238E27FC236}">
                <a16:creationId xmlns:a16="http://schemas.microsoft.com/office/drawing/2014/main" id="{446CD509-48E0-4F6B-A439-822B2C3C930E}"/>
              </a:ext>
            </a:extLst>
          </p:cNvPr>
          <p:cNvGrpSpPr/>
          <p:nvPr/>
        </p:nvGrpSpPr>
        <p:grpSpPr>
          <a:xfrm>
            <a:off x="6680232" y="5620320"/>
            <a:ext cx="481252" cy="291585"/>
            <a:chOff x="7469574" y="3966357"/>
            <a:chExt cx="604402" cy="552039"/>
          </a:xfrm>
        </p:grpSpPr>
        <p:pic>
          <p:nvPicPr>
            <p:cNvPr id="924" name="Picture 923">
              <a:extLst>
                <a:ext uri="{FF2B5EF4-FFF2-40B4-BE49-F238E27FC236}">
                  <a16:creationId xmlns:a16="http://schemas.microsoft.com/office/drawing/2014/main" id="{B4441ADF-DA01-4860-9999-381DAE6A9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5" name="Freeform 669">
              <a:extLst>
                <a:ext uri="{FF2B5EF4-FFF2-40B4-BE49-F238E27FC236}">
                  <a16:creationId xmlns:a16="http://schemas.microsoft.com/office/drawing/2014/main" id="{F440C36A-3DFB-4F55-9E5E-D19BF232B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26" name="Picture 809">
              <a:extLst>
                <a:ext uri="{FF2B5EF4-FFF2-40B4-BE49-F238E27FC236}">
                  <a16:creationId xmlns:a16="http://schemas.microsoft.com/office/drawing/2014/main" id="{056D0194-DBF1-4AB4-88AE-F008EF71F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27" name="Group 926">
            <a:extLst>
              <a:ext uri="{FF2B5EF4-FFF2-40B4-BE49-F238E27FC236}">
                <a16:creationId xmlns:a16="http://schemas.microsoft.com/office/drawing/2014/main" id="{E33BBBD1-4029-4BB6-AF80-9851B13221FC}"/>
              </a:ext>
            </a:extLst>
          </p:cNvPr>
          <p:cNvGrpSpPr/>
          <p:nvPr/>
        </p:nvGrpSpPr>
        <p:grpSpPr>
          <a:xfrm>
            <a:off x="7614144" y="5625515"/>
            <a:ext cx="481252" cy="291585"/>
            <a:chOff x="7469574" y="3966357"/>
            <a:chExt cx="604402" cy="552039"/>
          </a:xfrm>
        </p:grpSpPr>
        <p:pic>
          <p:nvPicPr>
            <p:cNvPr id="928" name="Picture 927">
              <a:extLst>
                <a:ext uri="{FF2B5EF4-FFF2-40B4-BE49-F238E27FC236}">
                  <a16:creationId xmlns:a16="http://schemas.microsoft.com/office/drawing/2014/main" id="{7E554CC6-B202-4C00-929E-C93F90D40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9" name="Freeform 669">
              <a:extLst>
                <a:ext uri="{FF2B5EF4-FFF2-40B4-BE49-F238E27FC236}">
                  <a16:creationId xmlns:a16="http://schemas.microsoft.com/office/drawing/2014/main" id="{F8741FBA-8319-409A-8D19-0D5CE9A7A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30" name="Picture 809">
              <a:extLst>
                <a:ext uri="{FF2B5EF4-FFF2-40B4-BE49-F238E27FC236}">
                  <a16:creationId xmlns:a16="http://schemas.microsoft.com/office/drawing/2014/main" id="{B2FDAD62-85C1-4173-B288-44370CD174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31" name="Group 930">
            <a:extLst>
              <a:ext uri="{FF2B5EF4-FFF2-40B4-BE49-F238E27FC236}">
                <a16:creationId xmlns:a16="http://schemas.microsoft.com/office/drawing/2014/main" id="{D75EBD70-D072-484E-A746-EA2D9D6C74E3}"/>
              </a:ext>
            </a:extLst>
          </p:cNvPr>
          <p:cNvGrpSpPr/>
          <p:nvPr/>
        </p:nvGrpSpPr>
        <p:grpSpPr>
          <a:xfrm>
            <a:off x="8509604" y="5638521"/>
            <a:ext cx="481252" cy="291585"/>
            <a:chOff x="7469574" y="3966357"/>
            <a:chExt cx="604402" cy="552039"/>
          </a:xfrm>
        </p:grpSpPr>
        <p:pic>
          <p:nvPicPr>
            <p:cNvPr id="932" name="Picture 931">
              <a:extLst>
                <a:ext uri="{FF2B5EF4-FFF2-40B4-BE49-F238E27FC236}">
                  <a16:creationId xmlns:a16="http://schemas.microsoft.com/office/drawing/2014/main" id="{26956F9A-05B4-4B9E-BCCF-9B6567E51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33" name="Freeform 669">
              <a:extLst>
                <a:ext uri="{FF2B5EF4-FFF2-40B4-BE49-F238E27FC236}">
                  <a16:creationId xmlns:a16="http://schemas.microsoft.com/office/drawing/2014/main" id="{C2DB65F2-E6F3-4D88-906B-7B420DB3A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34" name="Picture 809">
              <a:extLst>
                <a:ext uri="{FF2B5EF4-FFF2-40B4-BE49-F238E27FC236}">
                  <a16:creationId xmlns:a16="http://schemas.microsoft.com/office/drawing/2014/main" id="{1E362B4B-E77C-4DC3-9A2E-A855D821B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35" name="Rectangle 934">
            <a:extLst>
              <a:ext uri="{FF2B5EF4-FFF2-40B4-BE49-F238E27FC236}">
                <a16:creationId xmlns:a16="http://schemas.microsoft.com/office/drawing/2014/main" id="{B1FC4627-A814-4034-AB31-4E902CD68366}"/>
              </a:ext>
            </a:extLst>
          </p:cNvPr>
          <p:cNvSpPr/>
          <p:nvPr/>
        </p:nvSpPr>
        <p:spPr>
          <a:xfrm>
            <a:off x="6544583" y="635294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6" name="Rectangle 935">
            <a:extLst>
              <a:ext uri="{FF2B5EF4-FFF2-40B4-BE49-F238E27FC236}">
                <a16:creationId xmlns:a16="http://schemas.microsoft.com/office/drawing/2014/main" id="{28480C26-D1B2-45DC-B34A-83C1D80BC5DC}"/>
              </a:ext>
            </a:extLst>
          </p:cNvPr>
          <p:cNvSpPr/>
          <p:nvPr/>
        </p:nvSpPr>
        <p:spPr>
          <a:xfrm>
            <a:off x="7529772" y="6372165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7" name="Rectangle 936">
            <a:extLst>
              <a:ext uri="{FF2B5EF4-FFF2-40B4-BE49-F238E27FC236}">
                <a16:creationId xmlns:a16="http://schemas.microsoft.com/office/drawing/2014/main" id="{71E287C3-F002-4287-B676-A378DD2C9325}"/>
              </a:ext>
            </a:extLst>
          </p:cNvPr>
          <p:cNvSpPr/>
          <p:nvPr/>
        </p:nvSpPr>
        <p:spPr>
          <a:xfrm>
            <a:off x="8480455" y="6385171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8" name="Group 937">
            <a:extLst>
              <a:ext uri="{FF2B5EF4-FFF2-40B4-BE49-F238E27FC236}">
                <a16:creationId xmlns:a16="http://schemas.microsoft.com/office/drawing/2014/main" id="{332EAA98-31A6-40BE-8C79-6862C70E7851}"/>
              </a:ext>
            </a:extLst>
          </p:cNvPr>
          <p:cNvGrpSpPr/>
          <p:nvPr/>
        </p:nvGrpSpPr>
        <p:grpSpPr>
          <a:xfrm>
            <a:off x="6654805" y="5258653"/>
            <a:ext cx="481252" cy="291585"/>
            <a:chOff x="7469574" y="3966357"/>
            <a:chExt cx="604402" cy="552039"/>
          </a:xfrm>
        </p:grpSpPr>
        <p:pic>
          <p:nvPicPr>
            <p:cNvPr id="939" name="Picture 938">
              <a:extLst>
                <a:ext uri="{FF2B5EF4-FFF2-40B4-BE49-F238E27FC236}">
                  <a16:creationId xmlns:a16="http://schemas.microsoft.com/office/drawing/2014/main" id="{8108B6CB-A219-423E-A4E7-9C3C098A9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0" name="Freeform 669">
              <a:extLst>
                <a:ext uri="{FF2B5EF4-FFF2-40B4-BE49-F238E27FC236}">
                  <a16:creationId xmlns:a16="http://schemas.microsoft.com/office/drawing/2014/main" id="{0F84CFD4-BC0F-40A3-B333-EBD580CDF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1" name="Picture 809">
              <a:extLst>
                <a:ext uri="{FF2B5EF4-FFF2-40B4-BE49-F238E27FC236}">
                  <a16:creationId xmlns:a16="http://schemas.microsoft.com/office/drawing/2014/main" id="{FF110502-C2F5-4AEC-8DF4-F1F64A3D2E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42" name="Group 941">
            <a:extLst>
              <a:ext uri="{FF2B5EF4-FFF2-40B4-BE49-F238E27FC236}">
                <a16:creationId xmlns:a16="http://schemas.microsoft.com/office/drawing/2014/main" id="{325B4C5B-900D-4286-9ACE-2DD5D7953770}"/>
              </a:ext>
            </a:extLst>
          </p:cNvPr>
          <p:cNvGrpSpPr/>
          <p:nvPr/>
        </p:nvGrpSpPr>
        <p:grpSpPr>
          <a:xfrm>
            <a:off x="7588717" y="5263848"/>
            <a:ext cx="481252" cy="291585"/>
            <a:chOff x="7469574" y="3966357"/>
            <a:chExt cx="604402" cy="552039"/>
          </a:xfrm>
        </p:grpSpPr>
        <p:pic>
          <p:nvPicPr>
            <p:cNvPr id="943" name="Picture 942">
              <a:extLst>
                <a:ext uri="{FF2B5EF4-FFF2-40B4-BE49-F238E27FC236}">
                  <a16:creationId xmlns:a16="http://schemas.microsoft.com/office/drawing/2014/main" id="{4444997A-E4C5-425A-BEC3-DE0D0975C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4" name="Freeform 669">
              <a:extLst>
                <a:ext uri="{FF2B5EF4-FFF2-40B4-BE49-F238E27FC236}">
                  <a16:creationId xmlns:a16="http://schemas.microsoft.com/office/drawing/2014/main" id="{833B9582-6925-469F-89D1-FD830FBA2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5" name="Picture 809">
              <a:extLst>
                <a:ext uri="{FF2B5EF4-FFF2-40B4-BE49-F238E27FC236}">
                  <a16:creationId xmlns:a16="http://schemas.microsoft.com/office/drawing/2014/main" id="{5B27EF9C-8641-4DA8-8D59-16B342F4D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46" name="Group 945">
            <a:extLst>
              <a:ext uri="{FF2B5EF4-FFF2-40B4-BE49-F238E27FC236}">
                <a16:creationId xmlns:a16="http://schemas.microsoft.com/office/drawing/2014/main" id="{56226DB7-6B8D-4287-AFAC-44A57A761EBC}"/>
              </a:ext>
            </a:extLst>
          </p:cNvPr>
          <p:cNvGrpSpPr/>
          <p:nvPr/>
        </p:nvGrpSpPr>
        <p:grpSpPr>
          <a:xfrm>
            <a:off x="8484177" y="5276854"/>
            <a:ext cx="481252" cy="291585"/>
            <a:chOff x="7469574" y="3966357"/>
            <a:chExt cx="604402" cy="552039"/>
          </a:xfrm>
        </p:grpSpPr>
        <p:pic>
          <p:nvPicPr>
            <p:cNvPr id="947" name="Picture 946">
              <a:extLst>
                <a:ext uri="{FF2B5EF4-FFF2-40B4-BE49-F238E27FC236}">
                  <a16:creationId xmlns:a16="http://schemas.microsoft.com/office/drawing/2014/main" id="{C7D3F321-EC42-4458-A76E-4B77B231B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8" name="Freeform 669">
              <a:extLst>
                <a:ext uri="{FF2B5EF4-FFF2-40B4-BE49-F238E27FC236}">
                  <a16:creationId xmlns:a16="http://schemas.microsoft.com/office/drawing/2014/main" id="{0A973BF3-F4DF-46C7-B664-D5E118850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9" name="Picture 809">
              <a:extLst>
                <a:ext uri="{FF2B5EF4-FFF2-40B4-BE49-F238E27FC236}">
                  <a16:creationId xmlns:a16="http://schemas.microsoft.com/office/drawing/2014/main" id="{27E30B1F-070F-4B3C-9F9A-E98249765E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0" name="Group 949">
            <a:extLst>
              <a:ext uri="{FF2B5EF4-FFF2-40B4-BE49-F238E27FC236}">
                <a16:creationId xmlns:a16="http://schemas.microsoft.com/office/drawing/2014/main" id="{727312A5-E892-4977-BA50-7E2803274A33}"/>
              </a:ext>
            </a:extLst>
          </p:cNvPr>
          <p:cNvGrpSpPr/>
          <p:nvPr/>
        </p:nvGrpSpPr>
        <p:grpSpPr>
          <a:xfrm>
            <a:off x="6630728" y="6359771"/>
            <a:ext cx="481252" cy="291585"/>
            <a:chOff x="7469574" y="3966357"/>
            <a:chExt cx="604402" cy="552039"/>
          </a:xfrm>
        </p:grpSpPr>
        <p:pic>
          <p:nvPicPr>
            <p:cNvPr id="951" name="Picture 950">
              <a:extLst>
                <a:ext uri="{FF2B5EF4-FFF2-40B4-BE49-F238E27FC236}">
                  <a16:creationId xmlns:a16="http://schemas.microsoft.com/office/drawing/2014/main" id="{5B766A7E-E0CF-4812-8121-2B408191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52" name="Freeform 669">
              <a:extLst>
                <a:ext uri="{FF2B5EF4-FFF2-40B4-BE49-F238E27FC236}">
                  <a16:creationId xmlns:a16="http://schemas.microsoft.com/office/drawing/2014/main" id="{596EFA0A-0E8E-4954-9359-945104D1D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53" name="Picture 809">
              <a:extLst>
                <a:ext uri="{FF2B5EF4-FFF2-40B4-BE49-F238E27FC236}">
                  <a16:creationId xmlns:a16="http://schemas.microsoft.com/office/drawing/2014/main" id="{416412A3-6E44-4D31-BC76-D6AEA4DC6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4" name="Group 953">
            <a:extLst>
              <a:ext uri="{FF2B5EF4-FFF2-40B4-BE49-F238E27FC236}">
                <a16:creationId xmlns:a16="http://schemas.microsoft.com/office/drawing/2014/main" id="{D0A69E68-E524-4357-A73D-96BBD766069F}"/>
              </a:ext>
            </a:extLst>
          </p:cNvPr>
          <p:cNvGrpSpPr/>
          <p:nvPr/>
        </p:nvGrpSpPr>
        <p:grpSpPr>
          <a:xfrm>
            <a:off x="7564640" y="6364966"/>
            <a:ext cx="481252" cy="291585"/>
            <a:chOff x="7469574" y="3966357"/>
            <a:chExt cx="604402" cy="552039"/>
          </a:xfrm>
        </p:grpSpPr>
        <p:pic>
          <p:nvPicPr>
            <p:cNvPr id="955" name="Picture 954">
              <a:extLst>
                <a:ext uri="{FF2B5EF4-FFF2-40B4-BE49-F238E27FC236}">
                  <a16:creationId xmlns:a16="http://schemas.microsoft.com/office/drawing/2014/main" id="{9531A0F0-155C-428C-BE80-1BF5F8F3B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56" name="Freeform 669">
              <a:extLst>
                <a:ext uri="{FF2B5EF4-FFF2-40B4-BE49-F238E27FC236}">
                  <a16:creationId xmlns:a16="http://schemas.microsoft.com/office/drawing/2014/main" id="{BFCCC210-B177-40A9-8492-AD5FBD6AA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57" name="Picture 809">
              <a:extLst>
                <a:ext uri="{FF2B5EF4-FFF2-40B4-BE49-F238E27FC236}">
                  <a16:creationId xmlns:a16="http://schemas.microsoft.com/office/drawing/2014/main" id="{AAB5C889-443B-4967-9358-359F4C38F6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8" name="Group 957">
            <a:extLst>
              <a:ext uri="{FF2B5EF4-FFF2-40B4-BE49-F238E27FC236}">
                <a16:creationId xmlns:a16="http://schemas.microsoft.com/office/drawing/2014/main" id="{B83E64B9-8232-4825-96EC-C063DA679EB6}"/>
              </a:ext>
            </a:extLst>
          </p:cNvPr>
          <p:cNvGrpSpPr/>
          <p:nvPr/>
        </p:nvGrpSpPr>
        <p:grpSpPr>
          <a:xfrm>
            <a:off x="8460100" y="6377972"/>
            <a:ext cx="481252" cy="291585"/>
            <a:chOff x="7469574" y="3966357"/>
            <a:chExt cx="604402" cy="552039"/>
          </a:xfrm>
        </p:grpSpPr>
        <p:pic>
          <p:nvPicPr>
            <p:cNvPr id="959" name="Picture 958">
              <a:extLst>
                <a:ext uri="{FF2B5EF4-FFF2-40B4-BE49-F238E27FC236}">
                  <a16:creationId xmlns:a16="http://schemas.microsoft.com/office/drawing/2014/main" id="{18E6FEBC-E34E-4250-B3B3-A97297A6D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60" name="Freeform 669">
              <a:extLst>
                <a:ext uri="{FF2B5EF4-FFF2-40B4-BE49-F238E27FC236}">
                  <a16:creationId xmlns:a16="http://schemas.microsoft.com/office/drawing/2014/main" id="{7D24ED0C-DD44-4691-81CE-9303AEF58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61" name="Picture 809">
              <a:extLst>
                <a:ext uri="{FF2B5EF4-FFF2-40B4-BE49-F238E27FC236}">
                  <a16:creationId xmlns:a16="http://schemas.microsoft.com/office/drawing/2014/main" id="{B48A0DE8-10DC-4700-BCDC-90D88E139E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962" name="Straight Arrow Connector 961">
            <a:extLst>
              <a:ext uri="{FF2B5EF4-FFF2-40B4-BE49-F238E27FC236}">
                <a16:creationId xmlns:a16="http://schemas.microsoft.com/office/drawing/2014/main" id="{56152024-080C-4612-A0A2-1C0CE1CBB8D4}"/>
              </a:ext>
            </a:extLst>
          </p:cNvPr>
          <p:cNvCxnSpPr>
            <a:cxnSpLocks/>
          </p:cNvCxnSpPr>
          <p:nvPr/>
        </p:nvCxnSpPr>
        <p:spPr>
          <a:xfrm flipH="1">
            <a:off x="7759599" y="4151816"/>
            <a:ext cx="2495" cy="830065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3" name="Group 810">
            <a:extLst>
              <a:ext uri="{FF2B5EF4-FFF2-40B4-BE49-F238E27FC236}">
                <a16:creationId xmlns:a16="http://schemas.microsoft.com/office/drawing/2014/main" id="{2B798E78-BAA4-45BE-AD8C-3B154A8CC03F}"/>
              </a:ext>
            </a:extLst>
          </p:cNvPr>
          <p:cNvGrpSpPr>
            <a:grpSpLocks/>
          </p:cNvGrpSpPr>
          <p:nvPr/>
        </p:nvGrpSpPr>
        <p:grpSpPr bwMode="auto">
          <a:xfrm rot="-2700000">
            <a:off x="7257160" y="4264914"/>
            <a:ext cx="333993" cy="319824"/>
            <a:chOff x="2396" y="2242"/>
            <a:chExt cx="885" cy="907"/>
          </a:xfrm>
        </p:grpSpPr>
        <p:sp>
          <p:nvSpPr>
            <p:cNvPr id="964" name="AutoShape 811">
              <a:extLst>
                <a:ext uri="{FF2B5EF4-FFF2-40B4-BE49-F238E27FC236}">
                  <a16:creationId xmlns:a16="http://schemas.microsoft.com/office/drawing/2014/main" id="{5D83B11B-79EA-4A85-98B7-7D7441CD52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3500000" flipH="1">
              <a:off x="2446" y="3027"/>
              <a:ext cx="130" cy="35"/>
            </a:xfrm>
            <a:prstGeom prst="triangle">
              <a:avLst>
                <a:gd name="adj" fmla="val 499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5" name="AutoShape 812">
              <a:extLst>
                <a:ext uri="{FF2B5EF4-FFF2-40B4-BE49-F238E27FC236}">
                  <a16:creationId xmlns:a16="http://schemas.microsoft.com/office/drawing/2014/main" id="{E48A52D9-312E-4F54-918F-6B880CB37C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931" y="2328"/>
              <a:ext cx="371" cy="200"/>
            </a:xfrm>
            <a:prstGeom prst="roundRect">
              <a:avLst>
                <a:gd name="adj" fmla="val 124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966" name="Group 813">
              <a:extLst>
                <a:ext uri="{FF2B5EF4-FFF2-40B4-BE49-F238E27FC236}">
                  <a16:creationId xmlns:a16="http://schemas.microsoft.com/office/drawing/2014/main" id="{5BEBA2B6-616D-4212-9AC9-A37E3961A6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6" y="2264"/>
              <a:ext cx="885" cy="885"/>
              <a:chOff x="2396" y="2264"/>
              <a:chExt cx="885" cy="885"/>
            </a:xfrm>
          </p:grpSpPr>
          <p:sp>
            <p:nvSpPr>
              <p:cNvPr id="997" name="Freeform 814">
                <a:extLst>
                  <a:ext uri="{FF2B5EF4-FFF2-40B4-BE49-F238E27FC236}">
                    <a16:creationId xmlns:a16="http://schemas.microsoft.com/office/drawing/2014/main" id="{1305C889-3E08-49C3-B165-0E8925E30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6" y="2264"/>
                <a:ext cx="826" cy="769"/>
              </a:xfrm>
              <a:custGeom>
                <a:avLst/>
                <a:gdLst>
                  <a:gd name="T0" fmla="*/ 119 w 826"/>
                  <a:gd name="T1" fmla="*/ 756 h 769"/>
                  <a:gd name="T2" fmla="*/ 102 w 826"/>
                  <a:gd name="T3" fmla="*/ 738 h 769"/>
                  <a:gd name="T4" fmla="*/ 85 w 826"/>
                  <a:gd name="T5" fmla="*/ 722 h 769"/>
                  <a:gd name="T6" fmla="*/ 70 w 826"/>
                  <a:gd name="T7" fmla="*/ 707 h 769"/>
                  <a:gd name="T8" fmla="*/ 55 w 826"/>
                  <a:gd name="T9" fmla="*/ 692 h 769"/>
                  <a:gd name="T10" fmla="*/ 40 w 826"/>
                  <a:gd name="T11" fmla="*/ 677 h 769"/>
                  <a:gd name="T12" fmla="*/ 26 w 826"/>
                  <a:gd name="T13" fmla="*/ 663 h 769"/>
                  <a:gd name="T14" fmla="*/ 8 w 826"/>
                  <a:gd name="T15" fmla="*/ 645 h 769"/>
                  <a:gd name="T16" fmla="*/ 8 w 826"/>
                  <a:gd name="T17" fmla="*/ 623 h 769"/>
                  <a:gd name="T18" fmla="*/ 21 w 826"/>
                  <a:gd name="T19" fmla="*/ 600 h 769"/>
                  <a:gd name="T20" fmla="*/ 35 w 826"/>
                  <a:gd name="T21" fmla="*/ 581 h 769"/>
                  <a:gd name="T22" fmla="*/ 48 w 826"/>
                  <a:gd name="T23" fmla="*/ 559 h 769"/>
                  <a:gd name="T24" fmla="*/ 62 w 826"/>
                  <a:gd name="T25" fmla="*/ 537 h 769"/>
                  <a:gd name="T26" fmla="*/ 80 w 826"/>
                  <a:gd name="T27" fmla="*/ 519 h 769"/>
                  <a:gd name="T28" fmla="*/ 100 w 826"/>
                  <a:gd name="T29" fmla="*/ 498 h 769"/>
                  <a:gd name="T30" fmla="*/ 118 w 826"/>
                  <a:gd name="T31" fmla="*/ 480 h 769"/>
                  <a:gd name="T32" fmla="*/ 136 w 826"/>
                  <a:gd name="T33" fmla="*/ 463 h 769"/>
                  <a:gd name="T34" fmla="*/ 154 w 826"/>
                  <a:gd name="T35" fmla="*/ 445 h 769"/>
                  <a:gd name="T36" fmla="*/ 177 w 826"/>
                  <a:gd name="T37" fmla="*/ 427 h 769"/>
                  <a:gd name="T38" fmla="*/ 196 w 826"/>
                  <a:gd name="T39" fmla="*/ 410 h 769"/>
                  <a:gd name="T40" fmla="*/ 227 w 826"/>
                  <a:gd name="T41" fmla="*/ 394 h 769"/>
                  <a:gd name="T42" fmla="*/ 249 w 826"/>
                  <a:gd name="T43" fmla="*/ 380 h 769"/>
                  <a:gd name="T44" fmla="*/ 272 w 826"/>
                  <a:gd name="T45" fmla="*/ 365 h 769"/>
                  <a:gd name="T46" fmla="*/ 294 w 826"/>
                  <a:gd name="T47" fmla="*/ 349 h 769"/>
                  <a:gd name="T48" fmla="*/ 309 w 826"/>
                  <a:gd name="T49" fmla="*/ 328 h 769"/>
                  <a:gd name="T50" fmla="*/ 325 w 826"/>
                  <a:gd name="T51" fmla="*/ 306 h 769"/>
                  <a:gd name="T52" fmla="*/ 342 w 826"/>
                  <a:gd name="T53" fmla="*/ 281 h 769"/>
                  <a:gd name="T54" fmla="*/ 358 w 826"/>
                  <a:gd name="T55" fmla="*/ 262 h 769"/>
                  <a:gd name="T56" fmla="*/ 372 w 826"/>
                  <a:gd name="T57" fmla="*/ 243 h 769"/>
                  <a:gd name="T58" fmla="*/ 389 w 826"/>
                  <a:gd name="T59" fmla="*/ 224 h 769"/>
                  <a:gd name="T60" fmla="*/ 400 w 826"/>
                  <a:gd name="T61" fmla="*/ 199 h 769"/>
                  <a:gd name="T62" fmla="*/ 416 w 826"/>
                  <a:gd name="T63" fmla="*/ 180 h 769"/>
                  <a:gd name="T64" fmla="*/ 438 w 826"/>
                  <a:gd name="T65" fmla="*/ 158 h 769"/>
                  <a:gd name="T66" fmla="*/ 456 w 826"/>
                  <a:gd name="T67" fmla="*/ 137 h 769"/>
                  <a:gd name="T68" fmla="*/ 476 w 826"/>
                  <a:gd name="T69" fmla="*/ 119 h 769"/>
                  <a:gd name="T70" fmla="*/ 498 w 826"/>
                  <a:gd name="T71" fmla="*/ 100 h 769"/>
                  <a:gd name="T72" fmla="*/ 526 w 826"/>
                  <a:gd name="T73" fmla="*/ 86 h 769"/>
                  <a:gd name="T74" fmla="*/ 551 w 826"/>
                  <a:gd name="T75" fmla="*/ 70 h 769"/>
                  <a:gd name="T76" fmla="*/ 575 w 826"/>
                  <a:gd name="T77" fmla="*/ 56 h 769"/>
                  <a:gd name="T78" fmla="*/ 599 w 826"/>
                  <a:gd name="T79" fmla="*/ 44 h 769"/>
                  <a:gd name="T80" fmla="*/ 625 w 826"/>
                  <a:gd name="T81" fmla="*/ 29 h 769"/>
                  <a:gd name="T82" fmla="*/ 652 w 826"/>
                  <a:gd name="T83" fmla="*/ 15 h 769"/>
                  <a:gd name="T84" fmla="*/ 682 w 826"/>
                  <a:gd name="T85" fmla="*/ 1 h 769"/>
                  <a:gd name="T86" fmla="*/ 704 w 826"/>
                  <a:gd name="T87" fmla="*/ 10 h 769"/>
                  <a:gd name="T88" fmla="*/ 719 w 826"/>
                  <a:gd name="T89" fmla="*/ 25 h 769"/>
                  <a:gd name="T90" fmla="*/ 734 w 826"/>
                  <a:gd name="T91" fmla="*/ 40 h 769"/>
                  <a:gd name="T92" fmla="*/ 751 w 826"/>
                  <a:gd name="T93" fmla="*/ 56 h 769"/>
                  <a:gd name="T94" fmla="*/ 766 w 826"/>
                  <a:gd name="T95" fmla="*/ 71 h 769"/>
                  <a:gd name="T96" fmla="*/ 781 w 826"/>
                  <a:gd name="T97" fmla="*/ 86 h 769"/>
                  <a:gd name="T98" fmla="*/ 795 w 826"/>
                  <a:gd name="T99" fmla="*/ 100 h 769"/>
                  <a:gd name="T100" fmla="*/ 812 w 826"/>
                  <a:gd name="T101" fmla="*/ 118 h 769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26" h="769">
                    <a:moveTo>
                      <a:pt x="132" y="768"/>
                    </a:moveTo>
                    <a:lnTo>
                      <a:pt x="128" y="764"/>
                    </a:lnTo>
                    <a:lnTo>
                      <a:pt x="123" y="760"/>
                    </a:lnTo>
                    <a:lnTo>
                      <a:pt x="119" y="756"/>
                    </a:lnTo>
                    <a:lnTo>
                      <a:pt x="113" y="749"/>
                    </a:lnTo>
                    <a:lnTo>
                      <a:pt x="111" y="748"/>
                    </a:lnTo>
                    <a:lnTo>
                      <a:pt x="106" y="742"/>
                    </a:lnTo>
                    <a:lnTo>
                      <a:pt x="102" y="738"/>
                    </a:lnTo>
                    <a:lnTo>
                      <a:pt x="97" y="734"/>
                    </a:lnTo>
                    <a:lnTo>
                      <a:pt x="93" y="730"/>
                    </a:lnTo>
                    <a:lnTo>
                      <a:pt x="89" y="726"/>
                    </a:lnTo>
                    <a:lnTo>
                      <a:pt x="85" y="722"/>
                    </a:lnTo>
                    <a:lnTo>
                      <a:pt x="82" y="719"/>
                    </a:lnTo>
                    <a:lnTo>
                      <a:pt x="78" y="715"/>
                    </a:lnTo>
                    <a:lnTo>
                      <a:pt x="74" y="711"/>
                    </a:lnTo>
                    <a:lnTo>
                      <a:pt x="70" y="707"/>
                    </a:lnTo>
                    <a:lnTo>
                      <a:pt x="66" y="703"/>
                    </a:lnTo>
                    <a:lnTo>
                      <a:pt x="62" y="698"/>
                    </a:lnTo>
                    <a:lnTo>
                      <a:pt x="59" y="696"/>
                    </a:lnTo>
                    <a:lnTo>
                      <a:pt x="55" y="692"/>
                    </a:lnTo>
                    <a:lnTo>
                      <a:pt x="51" y="687"/>
                    </a:lnTo>
                    <a:lnTo>
                      <a:pt x="47" y="683"/>
                    </a:lnTo>
                    <a:lnTo>
                      <a:pt x="45" y="682"/>
                    </a:lnTo>
                    <a:lnTo>
                      <a:pt x="40" y="677"/>
                    </a:lnTo>
                    <a:lnTo>
                      <a:pt x="39" y="675"/>
                    </a:lnTo>
                    <a:lnTo>
                      <a:pt x="32" y="668"/>
                    </a:lnTo>
                    <a:lnTo>
                      <a:pt x="30" y="667"/>
                    </a:lnTo>
                    <a:lnTo>
                      <a:pt x="26" y="663"/>
                    </a:lnTo>
                    <a:lnTo>
                      <a:pt x="23" y="660"/>
                    </a:lnTo>
                    <a:lnTo>
                      <a:pt x="19" y="656"/>
                    </a:lnTo>
                    <a:lnTo>
                      <a:pt x="15" y="652"/>
                    </a:lnTo>
                    <a:lnTo>
                      <a:pt x="8" y="645"/>
                    </a:lnTo>
                    <a:lnTo>
                      <a:pt x="7" y="644"/>
                    </a:lnTo>
                    <a:lnTo>
                      <a:pt x="0" y="637"/>
                    </a:lnTo>
                    <a:lnTo>
                      <a:pt x="10" y="627"/>
                    </a:lnTo>
                    <a:lnTo>
                      <a:pt x="8" y="623"/>
                    </a:lnTo>
                    <a:lnTo>
                      <a:pt x="13" y="616"/>
                    </a:lnTo>
                    <a:lnTo>
                      <a:pt x="14" y="609"/>
                    </a:lnTo>
                    <a:lnTo>
                      <a:pt x="18" y="605"/>
                    </a:lnTo>
                    <a:lnTo>
                      <a:pt x="21" y="600"/>
                    </a:lnTo>
                    <a:lnTo>
                      <a:pt x="26" y="594"/>
                    </a:lnTo>
                    <a:lnTo>
                      <a:pt x="30" y="590"/>
                    </a:lnTo>
                    <a:lnTo>
                      <a:pt x="30" y="585"/>
                    </a:lnTo>
                    <a:lnTo>
                      <a:pt x="35" y="581"/>
                    </a:lnTo>
                    <a:lnTo>
                      <a:pt x="37" y="575"/>
                    </a:lnTo>
                    <a:lnTo>
                      <a:pt x="43" y="570"/>
                    </a:lnTo>
                    <a:lnTo>
                      <a:pt x="44" y="563"/>
                    </a:lnTo>
                    <a:lnTo>
                      <a:pt x="48" y="559"/>
                    </a:lnTo>
                    <a:lnTo>
                      <a:pt x="51" y="553"/>
                    </a:lnTo>
                    <a:lnTo>
                      <a:pt x="56" y="548"/>
                    </a:lnTo>
                    <a:lnTo>
                      <a:pt x="61" y="544"/>
                    </a:lnTo>
                    <a:lnTo>
                      <a:pt x="62" y="537"/>
                    </a:lnTo>
                    <a:lnTo>
                      <a:pt x="66" y="533"/>
                    </a:lnTo>
                    <a:lnTo>
                      <a:pt x="72" y="527"/>
                    </a:lnTo>
                    <a:lnTo>
                      <a:pt x="76" y="523"/>
                    </a:lnTo>
                    <a:lnTo>
                      <a:pt x="80" y="519"/>
                    </a:lnTo>
                    <a:lnTo>
                      <a:pt x="85" y="513"/>
                    </a:lnTo>
                    <a:lnTo>
                      <a:pt x="89" y="509"/>
                    </a:lnTo>
                    <a:lnTo>
                      <a:pt x="96" y="502"/>
                    </a:lnTo>
                    <a:lnTo>
                      <a:pt x="100" y="498"/>
                    </a:lnTo>
                    <a:lnTo>
                      <a:pt x="105" y="494"/>
                    </a:lnTo>
                    <a:lnTo>
                      <a:pt x="110" y="489"/>
                    </a:lnTo>
                    <a:lnTo>
                      <a:pt x="114" y="484"/>
                    </a:lnTo>
                    <a:lnTo>
                      <a:pt x="118" y="480"/>
                    </a:lnTo>
                    <a:lnTo>
                      <a:pt x="122" y="476"/>
                    </a:lnTo>
                    <a:lnTo>
                      <a:pt x="128" y="471"/>
                    </a:lnTo>
                    <a:lnTo>
                      <a:pt x="132" y="467"/>
                    </a:lnTo>
                    <a:lnTo>
                      <a:pt x="136" y="463"/>
                    </a:lnTo>
                    <a:lnTo>
                      <a:pt x="142" y="457"/>
                    </a:lnTo>
                    <a:lnTo>
                      <a:pt x="146" y="453"/>
                    </a:lnTo>
                    <a:lnTo>
                      <a:pt x="150" y="449"/>
                    </a:lnTo>
                    <a:lnTo>
                      <a:pt x="154" y="445"/>
                    </a:lnTo>
                    <a:lnTo>
                      <a:pt x="162" y="442"/>
                    </a:lnTo>
                    <a:lnTo>
                      <a:pt x="166" y="438"/>
                    </a:lnTo>
                    <a:lnTo>
                      <a:pt x="173" y="431"/>
                    </a:lnTo>
                    <a:lnTo>
                      <a:pt x="177" y="427"/>
                    </a:lnTo>
                    <a:lnTo>
                      <a:pt x="181" y="423"/>
                    </a:lnTo>
                    <a:lnTo>
                      <a:pt x="188" y="419"/>
                    </a:lnTo>
                    <a:lnTo>
                      <a:pt x="192" y="414"/>
                    </a:lnTo>
                    <a:lnTo>
                      <a:pt x="196" y="410"/>
                    </a:lnTo>
                    <a:lnTo>
                      <a:pt x="202" y="410"/>
                    </a:lnTo>
                    <a:lnTo>
                      <a:pt x="209" y="404"/>
                    </a:lnTo>
                    <a:lnTo>
                      <a:pt x="217" y="398"/>
                    </a:lnTo>
                    <a:lnTo>
                      <a:pt x="227" y="394"/>
                    </a:lnTo>
                    <a:lnTo>
                      <a:pt x="232" y="391"/>
                    </a:lnTo>
                    <a:lnTo>
                      <a:pt x="236" y="387"/>
                    </a:lnTo>
                    <a:lnTo>
                      <a:pt x="243" y="386"/>
                    </a:lnTo>
                    <a:lnTo>
                      <a:pt x="249" y="380"/>
                    </a:lnTo>
                    <a:lnTo>
                      <a:pt x="257" y="375"/>
                    </a:lnTo>
                    <a:lnTo>
                      <a:pt x="261" y="371"/>
                    </a:lnTo>
                    <a:lnTo>
                      <a:pt x="268" y="369"/>
                    </a:lnTo>
                    <a:lnTo>
                      <a:pt x="272" y="365"/>
                    </a:lnTo>
                    <a:lnTo>
                      <a:pt x="280" y="362"/>
                    </a:lnTo>
                    <a:lnTo>
                      <a:pt x="284" y="358"/>
                    </a:lnTo>
                    <a:lnTo>
                      <a:pt x="288" y="354"/>
                    </a:lnTo>
                    <a:lnTo>
                      <a:pt x="294" y="349"/>
                    </a:lnTo>
                    <a:lnTo>
                      <a:pt x="298" y="344"/>
                    </a:lnTo>
                    <a:lnTo>
                      <a:pt x="302" y="340"/>
                    </a:lnTo>
                    <a:lnTo>
                      <a:pt x="303" y="333"/>
                    </a:lnTo>
                    <a:lnTo>
                      <a:pt x="309" y="328"/>
                    </a:lnTo>
                    <a:lnTo>
                      <a:pt x="313" y="324"/>
                    </a:lnTo>
                    <a:lnTo>
                      <a:pt x="317" y="314"/>
                    </a:lnTo>
                    <a:lnTo>
                      <a:pt x="324" y="307"/>
                    </a:lnTo>
                    <a:lnTo>
                      <a:pt x="325" y="306"/>
                    </a:lnTo>
                    <a:lnTo>
                      <a:pt x="330" y="299"/>
                    </a:lnTo>
                    <a:lnTo>
                      <a:pt x="336" y="292"/>
                    </a:lnTo>
                    <a:lnTo>
                      <a:pt x="341" y="288"/>
                    </a:lnTo>
                    <a:lnTo>
                      <a:pt x="342" y="281"/>
                    </a:lnTo>
                    <a:lnTo>
                      <a:pt x="346" y="277"/>
                    </a:lnTo>
                    <a:lnTo>
                      <a:pt x="352" y="272"/>
                    </a:lnTo>
                    <a:lnTo>
                      <a:pt x="354" y="266"/>
                    </a:lnTo>
                    <a:lnTo>
                      <a:pt x="358" y="262"/>
                    </a:lnTo>
                    <a:lnTo>
                      <a:pt x="364" y="257"/>
                    </a:lnTo>
                    <a:lnTo>
                      <a:pt x="363" y="253"/>
                    </a:lnTo>
                    <a:lnTo>
                      <a:pt x="367" y="248"/>
                    </a:lnTo>
                    <a:lnTo>
                      <a:pt x="372" y="243"/>
                    </a:lnTo>
                    <a:lnTo>
                      <a:pt x="375" y="237"/>
                    </a:lnTo>
                    <a:lnTo>
                      <a:pt x="379" y="233"/>
                    </a:lnTo>
                    <a:lnTo>
                      <a:pt x="384" y="228"/>
                    </a:lnTo>
                    <a:lnTo>
                      <a:pt x="389" y="224"/>
                    </a:lnTo>
                    <a:lnTo>
                      <a:pt x="389" y="215"/>
                    </a:lnTo>
                    <a:lnTo>
                      <a:pt x="393" y="211"/>
                    </a:lnTo>
                    <a:lnTo>
                      <a:pt x="398" y="206"/>
                    </a:lnTo>
                    <a:lnTo>
                      <a:pt x="400" y="199"/>
                    </a:lnTo>
                    <a:lnTo>
                      <a:pt x="404" y="195"/>
                    </a:lnTo>
                    <a:lnTo>
                      <a:pt x="409" y="189"/>
                    </a:lnTo>
                    <a:lnTo>
                      <a:pt x="412" y="184"/>
                    </a:lnTo>
                    <a:lnTo>
                      <a:pt x="416" y="180"/>
                    </a:lnTo>
                    <a:lnTo>
                      <a:pt x="423" y="173"/>
                    </a:lnTo>
                    <a:lnTo>
                      <a:pt x="427" y="169"/>
                    </a:lnTo>
                    <a:lnTo>
                      <a:pt x="434" y="162"/>
                    </a:lnTo>
                    <a:lnTo>
                      <a:pt x="438" y="158"/>
                    </a:lnTo>
                    <a:lnTo>
                      <a:pt x="444" y="152"/>
                    </a:lnTo>
                    <a:lnTo>
                      <a:pt x="446" y="147"/>
                    </a:lnTo>
                    <a:lnTo>
                      <a:pt x="450" y="143"/>
                    </a:lnTo>
                    <a:lnTo>
                      <a:pt x="456" y="137"/>
                    </a:lnTo>
                    <a:lnTo>
                      <a:pt x="460" y="133"/>
                    </a:lnTo>
                    <a:lnTo>
                      <a:pt x="464" y="129"/>
                    </a:lnTo>
                    <a:lnTo>
                      <a:pt x="468" y="125"/>
                    </a:lnTo>
                    <a:lnTo>
                      <a:pt x="476" y="119"/>
                    </a:lnTo>
                    <a:lnTo>
                      <a:pt x="482" y="114"/>
                    </a:lnTo>
                    <a:lnTo>
                      <a:pt x="490" y="108"/>
                    </a:lnTo>
                    <a:lnTo>
                      <a:pt x="494" y="104"/>
                    </a:lnTo>
                    <a:lnTo>
                      <a:pt x="498" y="100"/>
                    </a:lnTo>
                    <a:lnTo>
                      <a:pt x="505" y="99"/>
                    </a:lnTo>
                    <a:lnTo>
                      <a:pt x="512" y="95"/>
                    </a:lnTo>
                    <a:lnTo>
                      <a:pt x="516" y="91"/>
                    </a:lnTo>
                    <a:lnTo>
                      <a:pt x="526" y="86"/>
                    </a:lnTo>
                    <a:lnTo>
                      <a:pt x="531" y="84"/>
                    </a:lnTo>
                    <a:lnTo>
                      <a:pt x="535" y="80"/>
                    </a:lnTo>
                    <a:lnTo>
                      <a:pt x="544" y="77"/>
                    </a:lnTo>
                    <a:lnTo>
                      <a:pt x="551" y="70"/>
                    </a:lnTo>
                    <a:lnTo>
                      <a:pt x="556" y="67"/>
                    </a:lnTo>
                    <a:lnTo>
                      <a:pt x="560" y="63"/>
                    </a:lnTo>
                    <a:lnTo>
                      <a:pt x="567" y="62"/>
                    </a:lnTo>
                    <a:lnTo>
                      <a:pt x="575" y="56"/>
                    </a:lnTo>
                    <a:lnTo>
                      <a:pt x="581" y="51"/>
                    </a:lnTo>
                    <a:lnTo>
                      <a:pt x="588" y="49"/>
                    </a:lnTo>
                    <a:lnTo>
                      <a:pt x="594" y="48"/>
                    </a:lnTo>
                    <a:lnTo>
                      <a:pt x="599" y="44"/>
                    </a:lnTo>
                    <a:lnTo>
                      <a:pt x="604" y="38"/>
                    </a:lnTo>
                    <a:lnTo>
                      <a:pt x="612" y="38"/>
                    </a:lnTo>
                    <a:lnTo>
                      <a:pt x="619" y="32"/>
                    </a:lnTo>
                    <a:lnTo>
                      <a:pt x="625" y="29"/>
                    </a:lnTo>
                    <a:lnTo>
                      <a:pt x="629" y="25"/>
                    </a:lnTo>
                    <a:lnTo>
                      <a:pt x="637" y="22"/>
                    </a:lnTo>
                    <a:lnTo>
                      <a:pt x="645" y="16"/>
                    </a:lnTo>
                    <a:lnTo>
                      <a:pt x="652" y="15"/>
                    </a:lnTo>
                    <a:lnTo>
                      <a:pt x="658" y="12"/>
                    </a:lnTo>
                    <a:lnTo>
                      <a:pt x="667" y="8"/>
                    </a:lnTo>
                    <a:lnTo>
                      <a:pt x="674" y="7"/>
                    </a:lnTo>
                    <a:lnTo>
                      <a:pt x="682" y="1"/>
                    </a:lnTo>
                    <a:lnTo>
                      <a:pt x="688" y="1"/>
                    </a:lnTo>
                    <a:lnTo>
                      <a:pt x="692" y="0"/>
                    </a:lnTo>
                    <a:lnTo>
                      <a:pt x="700" y="5"/>
                    </a:lnTo>
                    <a:lnTo>
                      <a:pt x="704" y="10"/>
                    </a:lnTo>
                    <a:lnTo>
                      <a:pt x="706" y="11"/>
                    </a:lnTo>
                    <a:lnTo>
                      <a:pt x="711" y="16"/>
                    </a:lnTo>
                    <a:lnTo>
                      <a:pt x="715" y="20"/>
                    </a:lnTo>
                    <a:lnTo>
                      <a:pt x="719" y="25"/>
                    </a:lnTo>
                    <a:lnTo>
                      <a:pt x="723" y="29"/>
                    </a:lnTo>
                    <a:lnTo>
                      <a:pt x="727" y="33"/>
                    </a:lnTo>
                    <a:lnTo>
                      <a:pt x="732" y="37"/>
                    </a:lnTo>
                    <a:lnTo>
                      <a:pt x="734" y="40"/>
                    </a:lnTo>
                    <a:lnTo>
                      <a:pt x="740" y="45"/>
                    </a:lnTo>
                    <a:lnTo>
                      <a:pt x="744" y="49"/>
                    </a:lnTo>
                    <a:lnTo>
                      <a:pt x="747" y="52"/>
                    </a:lnTo>
                    <a:lnTo>
                      <a:pt x="751" y="56"/>
                    </a:lnTo>
                    <a:lnTo>
                      <a:pt x="753" y="59"/>
                    </a:lnTo>
                    <a:lnTo>
                      <a:pt x="759" y="64"/>
                    </a:lnTo>
                    <a:lnTo>
                      <a:pt x="763" y="68"/>
                    </a:lnTo>
                    <a:lnTo>
                      <a:pt x="766" y="71"/>
                    </a:lnTo>
                    <a:lnTo>
                      <a:pt x="770" y="75"/>
                    </a:lnTo>
                    <a:lnTo>
                      <a:pt x="773" y="78"/>
                    </a:lnTo>
                    <a:lnTo>
                      <a:pt x="777" y="82"/>
                    </a:lnTo>
                    <a:lnTo>
                      <a:pt x="781" y="86"/>
                    </a:lnTo>
                    <a:lnTo>
                      <a:pt x="782" y="88"/>
                    </a:lnTo>
                    <a:lnTo>
                      <a:pt x="786" y="92"/>
                    </a:lnTo>
                    <a:lnTo>
                      <a:pt x="790" y="96"/>
                    </a:lnTo>
                    <a:lnTo>
                      <a:pt x="795" y="100"/>
                    </a:lnTo>
                    <a:lnTo>
                      <a:pt x="800" y="105"/>
                    </a:lnTo>
                    <a:lnTo>
                      <a:pt x="804" y="110"/>
                    </a:lnTo>
                    <a:lnTo>
                      <a:pt x="808" y="114"/>
                    </a:lnTo>
                    <a:lnTo>
                      <a:pt x="812" y="118"/>
                    </a:lnTo>
                    <a:lnTo>
                      <a:pt x="818" y="123"/>
                    </a:lnTo>
                    <a:lnTo>
                      <a:pt x="825" y="116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8" name="Freeform 815">
                <a:extLst>
                  <a:ext uri="{FF2B5EF4-FFF2-40B4-BE49-F238E27FC236}">
                    <a16:creationId xmlns:a16="http://schemas.microsoft.com/office/drawing/2014/main" id="{A4C9291D-DED7-4FC7-BB15-48F493A1F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2" y="2326"/>
                <a:ext cx="769" cy="823"/>
              </a:xfrm>
              <a:custGeom>
                <a:avLst/>
                <a:gdLst>
                  <a:gd name="T0" fmla="*/ 12 w 769"/>
                  <a:gd name="T1" fmla="*/ 703 h 823"/>
                  <a:gd name="T2" fmla="*/ 30 w 769"/>
                  <a:gd name="T3" fmla="*/ 721 h 823"/>
                  <a:gd name="T4" fmla="*/ 45 w 769"/>
                  <a:gd name="T5" fmla="*/ 736 h 823"/>
                  <a:gd name="T6" fmla="*/ 62 w 769"/>
                  <a:gd name="T7" fmla="*/ 752 h 823"/>
                  <a:gd name="T8" fmla="*/ 77 w 769"/>
                  <a:gd name="T9" fmla="*/ 767 h 823"/>
                  <a:gd name="T10" fmla="*/ 92 w 769"/>
                  <a:gd name="T11" fmla="*/ 782 h 823"/>
                  <a:gd name="T12" fmla="*/ 106 w 769"/>
                  <a:gd name="T13" fmla="*/ 796 h 823"/>
                  <a:gd name="T14" fmla="*/ 123 w 769"/>
                  <a:gd name="T15" fmla="*/ 814 h 823"/>
                  <a:gd name="T16" fmla="*/ 144 w 769"/>
                  <a:gd name="T17" fmla="*/ 813 h 823"/>
                  <a:gd name="T18" fmla="*/ 169 w 769"/>
                  <a:gd name="T19" fmla="*/ 802 h 823"/>
                  <a:gd name="T20" fmla="*/ 188 w 769"/>
                  <a:gd name="T21" fmla="*/ 788 h 823"/>
                  <a:gd name="T22" fmla="*/ 210 w 769"/>
                  <a:gd name="T23" fmla="*/ 774 h 823"/>
                  <a:gd name="T24" fmla="*/ 232 w 769"/>
                  <a:gd name="T25" fmla="*/ 760 h 823"/>
                  <a:gd name="T26" fmla="*/ 250 w 769"/>
                  <a:gd name="T27" fmla="*/ 743 h 823"/>
                  <a:gd name="T28" fmla="*/ 270 w 769"/>
                  <a:gd name="T29" fmla="*/ 722 h 823"/>
                  <a:gd name="T30" fmla="*/ 288 w 769"/>
                  <a:gd name="T31" fmla="*/ 704 h 823"/>
                  <a:gd name="T32" fmla="*/ 306 w 769"/>
                  <a:gd name="T33" fmla="*/ 686 h 823"/>
                  <a:gd name="T34" fmla="*/ 324 w 769"/>
                  <a:gd name="T35" fmla="*/ 668 h 823"/>
                  <a:gd name="T36" fmla="*/ 342 w 769"/>
                  <a:gd name="T37" fmla="*/ 645 h 823"/>
                  <a:gd name="T38" fmla="*/ 358 w 769"/>
                  <a:gd name="T39" fmla="*/ 626 h 823"/>
                  <a:gd name="T40" fmla="*/ 374 w 769"/>
                  <a:gd name="T41" fmla="*/ 596 h 823"/>
                  <a:gd name="T42" fmla="*/ 388 w 769"/>
                  <a:gd name="T43" fmla="*/ 574 h 823"/>
                  <a:gd name="T44" fmla="*/ 403 w 769"/>
                  <a:gd name="T45" fmla="*/ 550 h 823"/>
                  <a:gd name="T46" fmla="*/ 420 w 769"/>
                  <a:gd name="T47" fmla="*/ 529 h 823"/>
                  <a:gd name="T48" fmla="*/ 440 w 769"/>
                  <a:gd name="T49" fmla="*/ 513 h 823"/>
                  <a:gd name="T50" fmla="*/ 461 w 769"/>
                  <a:gd name="T51" fmla="*/ 496 h 823"/>
                  <a:gd name="T52" fmla="*/ 487 w 769"/>
                  <a:gd name="T53" fmla="*/ 480 h 823"/>
                  <a:gd name="T54" fmla="*/ 506 w 769"/>
                  <a:gd name="T55" fmla="*/ 464 h 823"/>
                  <a:gd name="T56" fmla="*/ 525 w 769"/>
                  <a:gd name="T57" fmla="*/ 450 h 823"/>
                  <a:gd name="T58" fmla="*/ 545 w 769"/>
                  <a:gd name="T59" fmla="*/ 434 h 823"/>
                  <a:gd name="T60" fmla="*/ 569 w 769"/>
                  <a:gd name="T61" fmla="*/ 423 h 823"/>
                  <a:gd name="T62" fmla="*/ 589 w 769"/>
                  <a:gd name="T63" fmla="*/ 406 h 823"/>
                  <a:gd name="T64" fmla="*/ 611 w 769"/>
                  <a:gd name="T65" fmla="*/ 384 h 823"/>
                  <a:gd name="T66" fmla="*/ 634 w 769"/>
                  <a:gd name="T67" fmla="*/ 369 h 823"/>
                  <a:gd name="T68" fmla="*/ 649 w 769"/>
                  <a:gd name="T69" fmla="*/ 346 h 823"/>
                  <a:gd name="T70" fmla="*/ 668 w 769"/>
                  <a:gd name="T71" fmla="*/ 324 h 823"/>
                  <a:gd name="T72" fmla="*/ 682 w 769"/>
                  <a:gd name="T73" fmla="*/ 297 h 823"/>
                  <a:gd name="T74" fmla="*/ 698 w 769"/>
                  <a:gd name="T75" fmla="*/ 272 h 823"/>
                  <a:gd name="T76" fmla="*/ 711 w 769"/>
                  <a:gd name="T77" fmla="*/ 246 h 823"/>
                  <a:gd name="T78" fmla="*/ 724 w 769"/>
                  <a:gd name="T79" fmla="*/ 224 h 823"/>
                  <a:gd name="T80" fmla="*/ 740 w 769"/>
                  <a:gd name="T81" fmla="*/ 198 h 823"/>
                  <a:gd name="T82" fmla="*/ 753 w 769"/>
                  <a:gd name="T83" fmla="*/ 170 h 823"/>
                  <a:gd name="T84" fmla="*/ 767 w 769"/>
                  <a:gd name="T85" fmla="*/ 140 h 823"/>
                  <a:gd name="T86" fmla="*/ 759 w 769"/>
                  <a:gd name="T87" fmla="*/ 118 h 823"/>
                  <a:gd name="T88" fmla="*/ 744 w 769"/>
                  <a:gd name="T89" fmla="*/ 103 h 823"/>
                  <a:gd name="T90" fmla="*/ 729 w 769"/>
                  <a:gd name="T91" fmla="*/ 88 h 823"/>
                  <a:gd name="T92" fmla="*/ 711 w 769"/>
                  <a:gd name="T93" fmla="*/ 70 h 823"/>
                  <a:gd name="T94" fmla="*/ 697 w 769"/>
                  <a:gd name="T95" fmla="*/ 57 h 823"/>
                  <a:gd name="T96" fmla="*/ 682 w 769"/>
                  <a:gd name="T97" fmla="*/ 41 h 823"/>
                  <a:gd name="T98" fmla="*/ 667 w 769"/>
                  <a:gd name="T99" fmla="*/ 26 h 823"/>
                  <a:gd name="T100" fmla="*/ 651 w 769"/>
                  <a:gd name="T101" fmla="*/ 10 h 82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69" h="823">
                    <a:moveTo>
                      <a:pt x="0" y="691"/>
                    </a:moveTo>
                    <a:lnTo>
                      <a:pt x="4" y="695"/>
                    </a:lnTo>
                    <a:lnTo>
                      <a:pt x="8" y="699"/>
                    </a:lnTo>
                    <a:lnTo>
                      <a:pt x="12" y="703"/>
                    </a:lnTo>
                    <a:lnTo>
                      <a:pt x="19" y="710"/>
                    </a:lnTo>
                    <a:lnTo>
                      <a:pt x="21" y="711"/>
                    </a:lnTo>
                    <a:lnTo>
                      <a:pt x="26" y="717"/>
                    </a:lnTo>
                    <a:lnTo>
                      <a:pt x="30" y="721"/>
                    </a:lnTo>
                    <a:lnTo>
                      <a:pt x="34" y="725"/>
                    </a:lnTo>
                    <a:lnTo>
                      <a:pt x="38" y="729"/>
                    </a:lnTo>
                    <a:lnTo>
                      <a:pt x="43" y="733"/>
                    </a:lnTo>
                    <a:lnTo>
                      <a:pt x="45" y="736"/>
                    </a:lnTo>
                    <a:lnTo>
                      <a:pt x="49" y="740"/>
                    </a:lnTo>
                    <a:lnTo>
                      <a:pt x="53" y="744"/>
                    </a:lnTo>
                    <a:lnTo>
                      <a:pt x="58" y="748"/>
                    </a:lnTo>
                    <a:lnTo>
                      <a:pt x="62" y="752"/>
                    </a:lnTo>
                    <a:lnTo>
                      <a:pt x="66" y="756"/>
                    </a:lnTo>
                    <a:lnTo>
                      <a:pt x="70" y="761"/>
                    </a:lnTo>
                    <a:lnTo>
                      <a:pt x="73" y="763"/>
                    </a:lnTo>
                    <a:lnTo>
                      <a:pt x="77" y="767"/>
                    </a:lnTo>
                    <a:lnTo>
                      <a:pt x="81" y="772"/>
                    </a:lnTo>
                    <a:lnTo>
                      <a:pt x="85" y="776"/>
                    </a:lnTo>
                    <a:lnTo>
                      <a:pt x="86" y="777"/>
                    </a:lnTo>
                    <a:lnTo>
                      <a:pt x="92" y="782"/>
                    </a:lnTo>
                    <a:lnTo>
                      <a:pt x="93" y="784"/>
                    </a:lnTo>
                    <a:lnTo>
                      <a:pt x="100" y="791"/>
                    </a:lnTo>
                    <a:lnTo>
                      <a:pt x="101" y="792"/>
                    </a:lnTo>
                    <a:lnTo>
                      <a:pt x="106" y="796"/>
                    </a:lnTo>
                    <a:lnTo>
                      <a:pt x="108" y="799"/>
                    </a:lnTo>
                    <a:lnTo>
                      <a:pt x="111" y="802"/>
                    </a:lnTo>
                    <a:lnTo>
                      <a:pt x="117" y="807"/>
                    </a:lnTo>
                    <a:lnTo>
                      <a:pt x="123" y="814"/>
                    </a:lnTo>
                    <a:lnTo>
                      <a:pt x="125" y="815"/>
                    </a:lnTo>
                    <a:lnTo>
                      <a:pt x="132" y="822"/>
                    </a:lnTo>
                    <a:lnTo>
                      <a:pt x="141" y="813"/>
                    </a:lnTo>
                    <a:lnTo>
                      <a:pt x="144" y="813"/>
                    </a:lnTo>
                    <a:lnTo>
                      <a:pt x="152" y="810"/>
                    </a:lnTo>
                    <a:lnTo>
                      <a:pt x="159" y="808"/>
                    </a:lnTo>
                    <a:lnTo>
                      <a:pt x="163" y="804"/>
                    </a:lnTo>
                    <a:lnTo>
                      <a:pt x="169" y="802"/>
                    </a:lnTo>
                    <a:lnTo>
                      <a:pt x="174" y="796"/>
                    </a:lnTo>
                    <a:lnTo>
                      <a:pt x="178" y="792"/>
                    </a:lnTo>
                    <a:lnTo>
                      <a:pt x="184" y="792"/>
                    </a:lnTo>
                    <a:lnTo>
                      <a:pt x="188" y="788"/>
                    </a:lnTo>
                    <a:lnTo>
                      <a:pt x="193" y="785"/>
                    </a:lnTo>
                    <a:lnTo>
                      <a:pt x="199" y="780"/>
                    </a:lnTo>
                    <a:lnTo>
                      <a:pt x="206" y="778"/>
                    </a:lnTo>
                    <a:lnTo>
                      <a:pt x="210" y="774"/>
                    </a:lnTo>
                    <a:lnTo>
                      <a:pt x="215" y="771"/>
                    </a:lnTo>
                    <a:lnTo>
                      <a:pt x="221" y="766"/>
                    </a:lnTo>
                    <a:lnTo>
                      <a:pt x="225" y="762"/>
                    </a:lnTo>
                    <a:lnTo>
                      <a:pt x="232" y="760"/>
                    </a:lnTo>
                    <a:lnTo>
                      <a:pt x="236" y="756"/>
                    </a:lnTo>
                    <a:lnTo>
                      <a:pt x="241" y="751"/>
                    </a:lnTo>
                    <a:lnTo>
                      <a:pt x="245" y="747"/>
                    </a:lnTo>
                    <a:lnTo>
                      <a:pt x="250" y="743"/>
                    </a:lnTo>
                    <a:lnTo>
                      <a:pt x="255" y="737"/>
                    </a:lnTo>
                    <a:lnTo>
                      <a:pt x="259" y="733"/>
                    </a:lnTo>
                    <a:lnTo>
                      <a:pt x="266" y="726"/>
                    </a:lnTo>
                    <a:lnTo>
                      <a:pt x="270" y="722"/>
                    </a:lnTo>
                    <a:lnTo>
                      <a:pt x="274" y="718"/>
                    </a:lnTo>
                    <a:lnTo>
                      <a:pt x="280" y="712"/>
                    </a:lnTo>
                    <a:lnTo>
                      <a:pt x="284" y="708"/>
                    </a:lnTo>
                    <a:lnTo>
                      <a:pt x="288" y="704"/>
                    </a:lnTo>
                    <a:lnTo>
                      <a:pt x="292" y="700"/>
                    </a:lnTo>
                    <a:lnTo>
                      <a:pt x="298" y="695"/>
                    </a:lnTo>
                    <a:lnTo>
                      <a:pt x="302" y="690"/>
                    </a:lnTo>
                    <a:lnTo>
                      <a:pt x="306" y="686"/>
                    </a:lnTo>
                    <a:lnTo>
                      <a:pt x="311" y="681"/>
                    </a:lnTo>
                    <a:lnTo>
                      <a:pt x="315" y="677"/>
                    </a:lnTo>
                    <a:lnTo>
                      <a:pt x="320" y="673"/>
                    </a:lnTo>
                    <a:lnTo>
                      <a:pt x="324" y="668"/>
                    </a:lnTo>
                    <a:lnTo>
                      <a:pt x="326" y="660"/>
                    </a:lnTo>
                    <a:lnTo>
                      <a:pt x="331" y="656"/>
                    </a:lnTo>
                    <a:lnTo>
                      <a:pt x="337" y="649"/>
                    </a:lnTo>
                    <a:lnTo>
                      <a:pt x="342" y="645"/>
                    </a:lnTo>
                    <a:lnTo>
                      <a:pt x="346" y="641"/>
                    </a:lnTo>
                    <a:lnTo>
                      <a:pt x="350" y="634"/>
                    </a:lnTo>
                    <a:lnTo>
                      <a:pt x="354" y="630"/>
                    </a:lnTo>
                    <a:lnTo>
                      <a:pt x="358" y="626"/>
                    </a:lnTo>
                    <a:lnTo>
                      <a:pt x="358" y="620"/>
                    </a:lnTo>
                    <a:lnTo>
                      <a:pt x="365" y="614"/>
                    </a:lnTo>
                    <a:lnTo>
                      <a:pt x="370" y="605"/>
                    </a:lnTo>
                    <a:lnTo>
                      <a:pt x="374" y="596"/>
                    </a:lnTo>
                    <a:lnTo>
                      <a:pt x="377" y="590"/>
                    </a:lnTo>
                    <a:lnTo>
                      <a:pt x="381" y="586"/>
                    </a:lnTo>
                    <a:lnTo>
                      <a:pt x="383" y="579"/>
                    </a:lnTo>
                    <a:lnTo>
                      <a:pt x="388" y="574"/>
                    </a:lnTo>
                    <a:lnTo>
                      <a:pt x="392" y="564"/>
                    </a:lnTo>
                    <a:lnTo>
                      <a:pt x="396" y="560"/>
                    </a:lnTo>
                    <a:lnTo>
                      <a:pt x="399" y="555"/>
                    </a:lnTo>
                    <a:lnTo>
                      <a:pt x="403" y="550"/>
                    </a:lnTo>
                    <a:lnTo>
                      <a:pt x="406" y="542"/>
                    </a:lnTo>
                    <a:lnTo>
                      <a:pt x="410" y="538"/>
                    </a:lnTo>
                    <a:lnTo>
                      <a:pt x="414" y="534"/>
                    </a:lnTo>
                    <a:lnTo>
                      <a:pt x="420" y="529"/>
                    </a:lnTo>
                    <a:lnTo>
                      <a:pt x="424" y="524"/>
                    </a:lnTo>
                    <a:lnTo>
                      <a:pt x="428" y="520"/>
                    </a:lnTo>
                    <a:lnTo>
                      <a:pt x="435" y="519"/>
                    </a:lnTo>
                    <a:lnTo>
                      <a:pt x="440" y="513"/>
                    </a:lnTo>
                    <a:lnTo>
                      <a:pt x="445" y="509"/>
                    </a:lnTo>
                    <a:lnTo>
                      <a:pt x="453" y="504"/>
                    </a:lnTo>
                    <a:lnTo>
                      <a:pt x="460" y="497"/>
                    </a:lnTo>
                    <a:lnTo>
                      <a:pt x="461" y="496"/>
                    </a:lnTo>
                    <a:lnTo>
                      <a:pt x="469" y="493"/>
                    </a:lnTo>
                    <a:lnTo>
                      <a:pt x="476" y="486"/>
                    </a:lnTo>
                    <a:lnTo>
                      <a:pt x="480" y="482"/>
                    </a:lnTo>
                    <a:lnTo>
                      <a:pt x="487" y="480"/>
                    </a:lnTo>
                    <a:lnTo>
                      <a:pt x="491" y="476"/>
                    </a:lnTo>
                    <a:lnTo>
                      <a:pt x="497" y="471"/>
                    </a:lnTo>
                    <a:lnTo>
                      <a:pt x="502" y="468"/>
                    </a:lnTo>
                    <a:lnTo>
                      <a:pt x="506" y="464"/>
                    </a:lnTo>
                    <a:lnTo>
                      <a:pt x="512" y="459"/>
                    </a:lnTo>
                    <a:lnTo>
                      <a:pt x="516" y="460"/>
                    </a:lnTo>
                    <a:lnTo>
                      <a:pt x="520" y="456"/>
                    </a:lnTo>
                    <a:lnTo>
                      <a:pt x="525" y="450"/>
                    </a:lnTo>
                    <a:lnTo>
                      <a:pt x="531" y="448"/>
                    </a:lnTo>
                    <a:lnTo>
                      <a:pt x="535" y="443"/>
                    </a:lnTo>
                    <a:lnTo>
                      <a:pt x="541" y="438"/>
                    </a:lnTo>
                    <a:lnTo>
                      <a:pt x="545" y="434"/>
                    </a:lnTo>
                    <a:lnTo>
                      <a:pt x="553" y="434"/>
                    </a:lnTo>
                    <a:lnTo>
                      <a:pt x="557" y="430"/>
                    </a:lnTo>
                    <a:lnTo>
                      <a:pt x="563" y="424"/>
                    </a:lnTo>
                    <a:lnTo>
                      <a:pt x="569" y="423"/>
                    </a:lnTo>
                    <a:lnTo>
                      <a:pt x="573" y="419"/>
                    </a:lnTo>
                    <a:lnTo>
                      <a:pt x="579" y="413"/>
                    </a:lnTo>
                    <a:lnTo>
                      <a:pt x="584" y="410"/>
                    </a:lnTo>
                    <a:lnTo>
                      <a:pt x="589" y="406"/>
                    </a:lnTo>
                    <a:lnTo>
                      <a:pt x="595" y="399"/>
                    </a:lnTo>
                    <a:lnTo>
                      <a:pt x="600" y="395"/>
                    </a:lnTo>
                    <a:lnTo>
                      <a:pt x="606" y="388"/>
                    </a:lnTo>
                    <a:lnTo>
                      <a:pt x="611" y="384"/>
                    </a:lnTo>
                    <a:lnTo>
                      <a:pt x="616" y="379"/>
                    </a:lnTo>
                    <a:lnTo>
                      <a:pt x="624" y="379"/>
                    </a:lnTo>
                    <a:lnTo>
                      <a:pt x="628" y="375"/>
                    </a:lnTo>
                    <a:lnTo>
                      <a:pt x="634" y="369"/>
                    </a:lnTo>
                    <a:lnTo>
                      <a:pt x="638" y="365"/>
                    </a:lnTo>
                    <a:lnTo>
                      <a:pt x="642" y="361"/>
                    </a:lnTo>
                    <a:lnTo>
                      <a:pt x="646" y="357"/>
                    </a:lnTo>
                    <a:lnTo>
                      <a:pt x="649" y="346"/>
                    </a:lnTo>
                    <a:lnTo>
                      <a:pt x="654" y="340"/>
                    </a:lnTo>
                    <a:lnTo>
                      <a:pt x="660" y="332"/>
                    </a:lnTo>
                    <a:lnTo>
                      <a:pt x="664" y="328"/>
                    </a:lnTo>
                    <a:lnTo>
                      <a:pt x="668" y="324"/>
                    </a:lnTo>
                    <a:lnTo>
                      <a:pt x="670" y="317"/>
                    </a:lnTo>
                    <a:lnTo>
                      <a:pt x="674" y="310"/>
                    </a:lnTo>
                    <a:lnTo>
                      <a:pt x="678" y="306"/>
                    </a:lnTo>
                    <a:lnTo>
                      <a:pt x="682" y="297"/>
                    </a:lnTo>
                    <a:lnTo>
                      <a:pt x="685" y="291"/>
                    </a:lnTo>
                    <a:lnTo>
                      <a:pt x="689" y="287"/>
                    </a:lnTo>
                    <a:lnTo>
                      <a:pt x="692" y="279"/>
                    </a:lnTo>
                    <a:lnTo>
                      <a:pt x="698" y="272"/>
                    </a:lnTo>
                    <a:lnTo>
                      <a:pt x="701" y="266"/>
                    </a:lnTo>
                    <a:lnTo>
                      <a:pt x="705" y="262"/>
                    </a:lnTo>
                    <a:lnTo>
                      <a:pt x="707" y="255"/>
                    </a:lnTo>
                    <a:lnTo>
                      <a:pt x="711" y="246"/>
                    </a:lnTo>
                    <a:lnTo>
                      <a:pt x="716" y="240"/>
                    </a:lnTo>
                    <a:lnTo>
                      <a:pt x="719" y="235"/>
                    </a:lnTo>
                    <a:lnTo>
                      <a:pt x="720" y="228"/>
                    </a:lnTo>
                    <a:lnTo>
                      <a:pt x="724" y="224"/>
                    </a:lnTo>
                    <a:lnTo>
                      <a:pt x="730" y="218"/>
                    </a:lnTo>
                    <a:lnTo>
                      <a:pt x="730" y="210"/>
                    </a:lnTo>
                    <a:lnTo>
                      <a:pt x="737" y="203"/>
                    </a:lnTo>
                    <a:lnTo>
                      <a:pt x="740" y="198"/>
                    </a:lnTo>
                    <a:lnTo>
                      <a:pt x="744" y="194"/>
                    </a:lnTo>
                    <a:lnTo>
                      <a:pt x="746" y="185"/>
                    </a:lnTo>
                    <a:lnTo>
                      <a:pt x="752" y="177"/>
                    </a:lnTo>
                    <a:lnTo>
                      <a:pt x="753" y="170"/>
                    </a:lnTo>
                    <a:lnTo>
                      <a:pt x="756" y="165"/>
                    </a:lnTo>
                    <a:lnTo>
                      <a:pt x="759" y="154"/>
                    </a:lnTo>
                    <a:lnTo>
                      <a:pt x="762" y="148"/>
                    </a:lnTo>
                    <a:lnTo>
                      <a:pt x="767" y="140"/>
                    </a:lnTo>
                    <a:lnTo>
                      <a:pt x="767" y="135"/>
                    </a:lnTo>
                    <a:lnTo>
                      <a:pt x="768" y="131"/>
                    </a:lnTo>
                    <a:lnTo>
                      <a:pt x="763" y="122"/>
                    </a:lnTo>
                    <a:lnTo>
                      <a:pt x="759" y="118"/>
                    </a:lnTo>
                    <a:lnTo>
                      <a:pt x="757" y="117"/>
                    </a:lnTo>
                    <a:lnTo>
                      <a:pt x="752" y="111"/>
                    </a:lnTo>
                    <a:lnTo>
                      <a:pt x="748" y="107"/>
                    </a:lnTo>
                    <a:lnTo>
                      <a:pt x="744" y="103"/>
                    </a:lnTo>
                    <a:lnTo>
                      <a:pt x="740" y="99"/>
                    </a:lnTo>
                    <a:lnTo>
                      <a:pt x="736" y="95"/>
                    </a:lnTo>
                    <a:lnTo>
                      <a:pt x="731" y="91"/>
                    </a:lnTo>
                    <a:lnTo>
                      <a:pt x="729" y="88"/>
                    </a:lnTo>
                    <a:lnTo>
                      <a:pt x="723" y="83"/>
                    </a:lnTo>
                    <a:lnTo>
                      <a:pt x="719" y="78"/>
                    </a:lnTo>
                    <a:lnTo>
                      <a:pt x="716" y="76"/>
                    </a:lnTo>
                    <a:lnTo>
                      <a:pt x="711" y="70"/>
                    </a:lnTo>
                    <a:lnTo>
                      <a:pt x="710" y="69"/>
                    </a:lnTo>
                    <a:lnTo>
                      <a:pt x="704" y="63"/>
                    </a:lnTo>
                    <a:lnTo>
                      <a:pt x="700" y="59"/>
                    </a:lnTo>
                    <a:lnTo>
                      <a:pt x="697" y="57"/>
                    </a:lnTo>
                    <a:lnTo>
                      <a:pt x="693" y="52"/>
                    </a:lnTo>
                    <a:lnTo>
                      <a:pt x="692" y="51"/>
                    </a:lnTo>
                    <a:lnTo>
                      <a:pt x="686" y="46"/>
                    </a:lnTo>
                    <a:lnTo>
                      <a:pt x="682" y="41"/>
                    </a:lnTo>
                    <a:lnTo>
                      <a:pt x="681" y="40"/>
                    </a:lnTo>
                    <a:lnTo>
                      <a:pt x="677" y="36"/>
                    </a:lnTo>
                    <a:lnTo>
                      <a:pt x="673" y="32"/>
                    </a:lnTo>
                    <a:lnTo>
                      <a:pt x="667" y="26"/>
                    </a:lnTo>
                    <a:lnTo>
                      <a:pt x="663" y="22"/>
                    </a:lnTo>
                    <a:lnTo>
                      <a:pt x="659" y="18"/>
                    </a:lnTo>
                    <a:lnTo>
                      <a:pt x="655" y="14"/>
                    </a:lnTo>
                    <a:lnTo>
                      <a:pt x="651" y="10"/>
                    </a:lnTo>
                    <a:lnTo>
                      <a:pt x="648" y="7"/>
                    </a:lnTo>
                    <a:lnTo>
                      <a:pt x="655" y="0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67" name="AutoShape 816">
              <a:extLst>
                <a:ext uri="{FF2B5EF4-FFF2-40B4-BE49-F238E27FC236}">
                  <a16:creationId xmlns:a16="http://schemas.microsoft.com/office/drawing/2014/main" id="{F51956CA-111A-44D9-B886-483493F115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050" y="2347"/>
              <a:ext cx="225" cy="74"/>
            </a:xfrm>
            <a:prstGeom prst="roundRect">
              <a:avLst>
                <a:gd name="adj" fmla="val 12477"/>
              </a:avLst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8" name="AutoShape 817">
              <a:extLst>
                <a:ext uri="{FF2B5EF4-FFF2-40B4-BE49-F238E27FC236}">
                  <a16:creationId xmlns:a16="http://schemas.microsoft.com/office/drawing/2014/main" id="{E0445874-84D0-40EF-831D-A159FC56EF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92" y="2419"/>
              <a:ext cx="287" cy="184"/>
            </a:xfrm>
            <a:prstGeom prst="roundRect">
              <a:avLst>
                <a:gd name="adj" fmla="val 5727"/>
              </a:avLst>
            </a:prstGeom>
            <a:solidFill>
              <a:srgbClr val="99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9" name="AutoShape 818">
              <a:extLst>
                <a:ext uri="{FF2B5EF4-FFF2-40B4-BE49-F238E27FC236}">
                  <a16:creationId xmlns:a16="http://schemas.microsoft.com/office/drawing/2014/main" id="{6F93DA84-1755-48E3-9C58-4A78A3EB9F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80" y="2562"/>
              <a:ext cx="287" cy="522"/>
            </a:xfrm>
            <a:prstGeom prst="roundRect">
              <a:avLst>
                <a:gd name="adj" fmla="val 5727"/>
              </a:avLst>
            </a:prstGeom>
            <a:solidFill>
              <a:srgbClr val="03219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0" name="Oval 819">
              <a:extLst>
                <a:ext uri="{FF2B5EF4-FFF2-40B4-BE49-F238E27FC236}">
                  <a16:creationId xmlns:a16="http://schemas.microsoft.com/office/drawing/2014/main" id="{326F8AD2-C68D-4DFC-A5C2-2A87C82261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134" y="2393"/>
              <a:ext cx="33" cy="3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1" name="AutoShape 820">
              <a:extLst>
                <a:ext uri="{FF2B5EF4-FFF2-40B4-BE49-F238E27FC236}">
                  <a16:creationId xmlns:a16="http://schemas.microsoft.com/office/drawing/2014/main" id="{BE0B3EC9-9145-4A59-9B62-E8A8D09CB8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0" y="2610"/>
              <a:ext cx="69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2" name="AutoShape 821">
              <a:extLst>
                <a:ext uri="{FF2B5EF4-FFF2-40B4-BE49-F238E27FC236}">
                  <a16:creationId xmlns:a16="http://schemas.microsoft.com/office/drawing/2014/main" id="{EC98D476-AA76-4D52-B062-111209DED6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80" y="2700"/>
              <a:ext cx="70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3" name="AutoShape 822">
              <a:extLst>
                <a:ext uri="{FF2B5EF4-FFF2-40B4-BE49-F238E27FC236}">
                  <a16:creationId xmlns:a16="http://schemas.microsoft.com/office/drawing/2014/main" id="{4A44B29E-D626-4B79-86AB-136673F13B0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31" y="2665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4" name="AutoShape 823">
              <a:extLst>
                <a:ext uri="{FF2B5EF4-FFF2-40B4-BE49-F238E27FC236}">
                  <a16:creationId xmlns:a16="http://schemas.microsoft.com/office/drawing/2014/main" id="{ECBEE1CC-52D5-406B-BF16-C9FFBE54E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1" y="2727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5" name="AutoShape 824">
              <a:extLst>
                <a:ext uri="{FF2B5EF4-FFF2-40B4-BE49-F238E27FC236}">
                  <a16:creationId xmlns:a16="http://schemas.microsoft.com/office/drawing/2014/main" id="{61151E4B-A6CF-49E4-9DE9-95E44A5018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55" y="2787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6" name="AutoShape 825">
              <a:extLst>
                <a:ext uri="{FF2B5EF4-FFF2-40B4-BE49-F238E27FC236}">
                  <a16:creationId xmlns:a16="http://schemas.microsoft.com/office/drawing/2014/main" id="{877156B4-497E-448F-9D55-401622C238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86" y="2710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7" name="AutoShape 826">
              <a:extLst>
                <a:ext uri="{FF2B5EF4-FFF2-40B4-BE49-F238E27FC236}">
                  <a16:creationId xmlns:a16="http://schemas.microsoft.com/office/drawing/2014/main" id="{10D3333D-DADD-47B3-A5FD-268D18947B3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46" y="2772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8" name="AutoShape 827">
              <a:extLst>
                <a:ext uri="{FF2B5EF4-FFF2-40B4-BE49-F238E27FC236}">
                  <a16:creationId xmlns:a16="http://schemas.microsoft.com/office/drawing/2014/main" id="{03509575-AB2D-4C6F-9DC9-F1CDC9E840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10" y="2832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9" name="AutoShape 828">
              <a:extLst>
                <a:ext uri="{FF2B5EF4-FFF2-40B4-BE49-F238E27FC236}">
                  <a16:creationId xmlns:a16="http://schemas.microsoft.com/office/drawing/2014/main" id="{7C9AC076-4C93-4B40-9D77-0B2F52BAC2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47" y="2752"/>
              <a:ext cx="42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0" name="AutoShape 829">
              <a:extLst>
                <a:ext uri="{FF2B5EF4-FFF2-40B4-BE49-F238E27FC236}">
                  <a16:creationId xmlns:a16="http://schemas.microsoft.com/office/drawing/2014/main" id="{C9CBC4C9-69F1-4CD7-A2FF-D8EEAFD625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06" y="2813"/>
              <a:ext cx="45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1" name="AutoShape 830">
              <a:extLst>
                <a:ext uri="{FF2B5EF4-FFF2-40B4-BE49-F238E27FC236}">
                  <a16:creationId xmlns:a16="http://schemas.microsoft.com/office/drawing/2014/main" id="{7A8AEDC5-3FFA-4369-909A-8357E85994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70" y="2873"/>
              <a:ext cx="37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2" name="AutoShape 831">
              <a:extLst>
                <a:ext uri="{FF2B5EF4-FFF2-40B4-BE49-F238E27FC236}">
                  <a16:creationId xmlns:a16="http://schemas.microsoft.com/office/drawing/2014/main" id="{8A454CC2-BDC8-4B5F-BD8F-D13C49F4D6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2" y="2795"/>
              <a:ext cx="42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3" name="AutoShape 832">
              <a:extLst>
                <a:ext uri="{FF2B5EF4-FFF2-40B4-BE49-F238E27FC236}">
                  <a16:creationId xmlns:a16="http://schemas.microsoft.com/office/drawing/2014/main" id="{9CB15D5D-781A-4B2B-9850-5E3FB8C216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62" y="2857"/>
              <a:ext cx="45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4" name="AutoShape 833">
              <a:extLst>
                <a:ext uri="{FF2B5EF4-FFF2-40B4-BE49-F238E27FC236}">
                  <a16:creationId xmlns:a16="http://schemas.microsoft.com/office/drawing/2014/main" id="{11A97BB2-90DF-4CFB-9A32-E415DA908E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26" y="2917"/>
              <a:ext cx="37" cy="35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5" name="AutoShape 834">
              <a:extLst>
                <a:ext uri="{FF2B5EF4-FFF2-40B4-BE49-F238E27FC236}">
                  <a16:creationId xmlns:a16="http://schemas.microsoft.com/office/drawing/2014/main" id="{8E1B9736-C57B-49D8-9EE3-77AB49CE22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6" y="2828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6" name="AutoShape 835">
              <a:extLst>
                <a:ext uri="{FF2B5EF4-FFF2-40B4-BE49-F238E27FC236}">
                  <a16:creationId xmlns:a16="http://schemas.microsoft.com/office/drawing/2014/main" id="{3C1639AF-BF37-4FB4-9906-CAC5D4E2E5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9" y="2870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7" name="AutoShape 836">
              <a:extLst>
                <a:ext uri="{FF2B5EF4-FFF2-40B4-BE49-F238E27FC236}">
                  <a16:creationId xmlns:a16="http://schemas.microsoft.com/office/drawing/2014/main" id="{08E36C88-0C9D-4B59-BE0B-AE6FCA16CE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2917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8" name="AutoShape 837">
              <a:extLst>
                <a:ext uri="{FF2B5EF4-FFF2-40B4-BE49-F238E27FC236}">
                  <a16:creationId xmlns:a16="http://schemas.microsoft.com/office/drawing/2014/main" id="{C9326FA9-7310-453B-8F46-F0CC4BF5A4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98" y="2959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9" name="AutoShape 838">
              <a:extLst>
                <a:ext uri="{FF2B5EF4-FFF2-40B4-BE49-F238E27FC236}">
                  <a16:creationId xmlns:a16="http://schemas.microsoft.com/office/drawing/2014/main" id="{0F56F678-73E2-46EF-AF82-0DCA7339EA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4" y="2871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0" name="AutoShape 839">
              <a:extLst>
                <a:ext uri="{FF2B5EF4-FFF2-40B4-BE49-F238E27FC236}">
                  <a16:creationId xmlns:a16="http://schemas.microsoft.com/office/drawing/2014/main" id="{7F3DFFD8-5707-4804-9BB3-AC42412C405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7" y="291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1" name="AutoShape 840">
              <a:extLst>
                <a:ext uri="{FF2B5EF4-FFF2-40B4-BE49-F238E27FC236}">
                  <a16:creationId xmlns:a16="http://schemas.microsoft.com/office/drawing/2014/main" id="{53696757-C04F-43C6-81F8-4F0A83EC006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3" y="2960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2" name="AutoShape 841">
              <a:extLst>
                <a:ext uri="{FF2B5EF4-FFF2-40B4-BE49-F238E27FC236}">
                  <a16:creationId xmlns:a16="http://schemas.microsoft.com/office/drawing/2014/main" id="{96F5B3E9-A2C4-4F2E-A83D-8FF116E1402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300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3" name="AutoShape 842">
              <a:extLst>
                <a:ext uri="{FF2B5EF4-FFF2-40B4-BE49-F238E27FC236}">
                  <a16:creationId xmlns:a16="http://schemas.microsoft.com/office/drawing/2014/main" id="{F3032993-72E8-486B-9BE6-493F6ED922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479" y="2916"/>
              <a:ext cx="33" cy="35"/>
            </a:xfrm>
            <a:prstGeom prst="roundRect">
              <a:avLst>
                <a:gd name="adj" fmla="val 37477"/>
              </a:avLst>
            </a:prstGeom>
            <a:solidFill>
              <a:srgbClr val="FF993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4" name="AutoShape 843">
              <a:extLst>
                <a:ext uri="{FF2B5EF4-FFF2-40B4-BE49-F238E27FC236}">
                  <a16:creationId xmlns:a16="http://schemas.microsoft.com/office/drawing/2014/main" id="{DDC15508-65A3-4D6D-A3A2-A0411A7BD8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2" y="2958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5" name="AutoShape 844">
              <a:extLst>
                <a:ext uri="{FF2B5EF4-FFF2-40B4-BE49-F238E27FC236}">
                  <a16:creationId xmlns:a16="http://schemas.microsoft.com/office/drawing/2014/main" id="{C3BA1DCB-9878-437E-8DAE-38D2F19215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9" y="3005"/>
              <a:ext cx="33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6" name="AutoShape 845">
              <a:extLst>
                <a:ext uri="{FF2B5EF4-FFF2-40B4-BE49-F238E27FC236}">
                  <a16:creationId xmlns:a16="http://schemas.microsoft.com/office/drawing/2014/main" id="{8117D932-4A7E-48F3-AAC2-5A2462FA03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1" y="3047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999" name="Oval 998">
            <a:extLst>
              <a:ext uri="{FF2B5EF4-FFF2-40B4-BE49-F238E27FC236}">
                <a16:creationId xmlns:a16="http://schemas.microsoft.com/office/drawing/2014/main" id="{CEC7BDB6-DAC3-4016-B2A6-E7BCCA429160}"/>
              </a:ext>
            </a:extLst>
          </p:cNvPr>
          <p:cNvSpPr/>
          <p:nvPr/>
        </p:nvSpPr>
        <p:spPr>
          <a:xfrm>
            <a:off x="8891128" y="5791408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0" name="Oval 999">
            <a:extLst>
              <a:ext uri="{FF2B5EF4-FFF2-40B4-BE49-F238E27FC236}">
                <a16:creationId xmlns:a16="http://schemas.microsoft.com/office/drawing/2014/main" id="{6B8B6360-8501-48E0-A210-F8AFB010B585}"/>
              </a:ext>
            </a:extLst>
          </p:cNvPr>
          <p:cNvSpPr/>
          <p:nvPr/>
        </p:nvSpPr>
        <p:spPr>
          <a:xfrm>
            <a:off x="8899845" y="6078299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1" name="Oval 1000">
            <a:extLst>
              <a:ext uri="{FF2B5EF4-FFF2-40B4-BE49-F238E27FC236}">
                <a16:creationId xmlns:a16="http://schemas.microsoft.com/office/drawing/2014/main" id="{C4D66716-7AFF-4EB7-B2D5-4F547140E381}"/>
              </a:ext>
            </a:extLst>
          </p:cNvPr>
          <p:cNvSpPr/>
          <p:nvPr/>
        </p:nvSpPr>
        <p:spPr>
          <a:xfrm>
            <a:off x="8001180" y="5790754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2" name="Oval 1001">
            <a:extLst>
              <a:ext uri="{FF2B5EF4-FFF2-40B4-BE49-F238E27FC236}">
                <a16:creationId xmlns:a16="http://schemas.microsoft.com/office/drawing/2014/main" id="{69230E94-D85D-440F-8999-3C0BD78E21EB}"/>
              </a:ext>
            </a:extLst>
          </p:cNvPr>
          <p:cNvSpPr/>
          <p:nvPr/>
        </p:nvSpPr>
        <p:spPr>
          <a:xfrm>
            <a:off x="7995019" y="6052886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20" name="Group 1019">
            <a:extLst>
              <a:ext uri="{FF2B5EF4-FFF2-40B4-BE49-F238E27FC236}">
                <a16:creationId xmlns:a16="http://schemas.microsoft.com/office/drawing/2014/main" id="{3FA2D118-E4AC-4432-A70D-4CF83E91B1DF}"/>
              </a:ext>
            </a:extLst>
          </p:cNvPr>
          <p:cNvGrpSpPr/>
          <p:nvPr/>
        </p:nvGrpSpPr>
        <p:grpSpPr>
          <a:xfrm>
            <a:off x="4133127" y="5354736"/>
            <a:ext cx="927610" cy="957837"/>
            <a:chOff x="5517670" y="4090272"/>
            <a:chExt cx="682070" cy="415123"/>
          </a:xfrm>
        </p:grpSpPr>
        <p:pic>
          <p:nvPicPr>
            <p:cNvPr id="1021" name="Picture 1020">
              <a:extLst>
                <a:ext uri="{FF2B5EF4-FFF2-40B4-BE49-F238E27FC236}">
                  <a16:creationId xmlns:a16="http://schemas.microsoft.com/office/drawing/2014/main" id="{3E5947DD-FD84-4A6A-8DC1-5AB1B3AD9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1022" name="Rectangle 1">
              <a:extLst>
                <a:ext uri="{FF2B5EF4-FFF2-40B4-BE49-F238E27FC236}">
                  <a16:creationId xmlns:a16="http://schemas.microsoft.com/office/drawing/2014/main" id="{8BFE3390-356A-4CDA-9ABB-0331D2254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670" y="4218962"/>
              <a:ext cx="682070" cy="195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1000" b="1" dirty="0">
                  <a:solidFill>
                    <a:srgbClr val="0000FF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WMS system</a:t>
              </a:r>
              <a:endParaRPr kumimoji="0" lang="en-GB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23" name="Straight Arrow Connector 1022">
            <a:extLst>
              <a:ext uri="{FF2B5EF4-FFF2-40B4-BE49-F238E27FC236}">
                <a16:creationId xmlns:a16="http://schemas.microsoft.com/office/drawing/2014/main" id="{C826380E-8BE0-4A37-9C8A-FDD813FA241E}"/>
              </a:ext>
            </a:extLst>
          </p:cNvPr>
          <p:cNvCxnSpPr>
            <a:cxnSpLocks/>
          </p:cNvCxnSpPr>
          <p:nvPr/>
        </p:nvCxnSpPr>
        <p:spPr>
          <a:xfrm>
            <a:off x="10885536" y="2001925"/>
            <a:ext cx="0" cy="273178"/>
          </a:xfrm>
          <a:prstGeom prst="straightConnector1">
            <a:avLst/>
          </a:prstGeom>
          <a:ln>
            <a:solidFill>
              <a:srgbClr val="0000C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1" name="Straight Connector 850">
            <a:extLst>
              <a:ext uri="{FF2B5EF4-FFF2-40B4-BE49-F238E27FC236}">
                <a16:creationId xmlns:a16="http://schemas.microsoft.com/office/drawing/2014/main" id="{4E3E8269-90B2-475F-A797-D5480C963ADB}"/>
              </a:ext>
            </a:extLst>
          </p:cNvPr>
          <p:cNvCxnSpPr>
            <a:cxnSpLocks/>
          </p:cNvCxnSpPr>
          <p:nvPr/>
        </p:nvCxnSpPr>
        <p:spPr>
          <a:xfrm>
            <a:off x="10875919" y="2978403"/>
            <a:ext cx="0" cy="15853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3" name="Straight Connector 862">
            <a:extLst>
              <a:ext uri="{FF2B5EF4-FFF2-40B4-BE49-F238E27FC236}">
                <a16:creationId xmlns:a16="http://schemas.microsoft.com/office/drawing/2014/main" id="{1EC683C8-37E5-43B9-8E31-E55B356F751C}"/>
              </a:ext>
            </a:extLst>
          </p:cNvPr>
          <p:cNvCxnSpPr>
            <a:cxnSpLocks/>
          </p:cNvCxnSpPr>
          <p:nvPr/>
        </p:nvCxnSpPr>
        <p:spPr>
          <a:xfrm flipH="1">
            <a:off x="10951342" y="3003707"/>
            <a:ext cx="1" cy="338183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435F6FF-D190-4EB8-AA50-ADBDC7083EDA}"/>
              </a:ext>
            </a:extLst>
          </p:cNvPr>
          <p:cNvSpPr/>
          <p:nvPr/>
        </p:nvSpPr>
        <p:spPr>
          <a:xfrm>
            <a:off x="9675883" y="3497445"/>
            <a:ext cx="2270074" cy="54855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Auto </a:t>
            </a:r>
            <a:r>
              <a:rPr lang="en-US" sz="12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judgment OK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pallet ID the same Model, production date, line and shift</a:t>
            </a:r>
            <a:r>
              <a:rPr 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4" name="Picture 1033">
            <a:extLst>
              <a:ext uri="{FF2B5EF4-FFF2-40B4-BE49-F238E27FC236}">
                <a16:creationId xmlns:a16="http://schemas.microsoft.com/office/drawing/2014/main" id="{542470E8-7D85-424F-B64C-33C2250485A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496" y="4962761"/>
            <a:ext cx="276921" cy="253932"/>
          </a:xfrm>
          <a:prstGeom prst="rect">
            <a:avLst/>
          </a:prstGeom>
          <a:ln w="28575">
            <a:noFill/>
          </a:ln>
        </p:spPr>
      </p:pic>
      <p:grpSp>
        <p:nvGrpSpPr>
          <p:cNvPr id="762" name="Group 761">
            <a:extLst>
              <a:ext uri="{FF2B5EF4-FFF2-40B4-BE49-F238E27FC236}">
                <a16:creationId xmlns:a16="http://schemas.microsoft.com/office/drawing/2014/main" id="{0DA86298-31A2-4EAF-9CF3-C118A535C035}"/>
              </a:ext>
            </a:extLst>
          </p:cNvPr>
          <p:cNvGrpSpPr/>
          <p:nvPr/>
        </p:nvGrpSpPr>
        <p:grpSpPr>
          <a:xfrm>
            <a:off x="5527045" y="5640720"/>
            <a:ext cx="619309" cy="589311"/>
            <a:chOff x="7469574" y="3966357"/>
            <a:chExt cx="604402" cy="552039"/>
          </a:xfrm>
        </p:grpSpPr>
        <p:pic>
          <p:nvPicPr>
            <p:cNvPr id="763" name="Picture 762">
              <a:extLst>
                <a:ext uri="{FF2B5EF4-FFF2-40B4-BE49-F238E27FC236}">
                  <a16:creationId xmlns:a16="http://schemas.microsoft.com/office/drawing/2014/main" id="{0E1EE87C-04F8-49CD-9BF1-A8587735F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764" name="Freeform 669">
              <a:extLst>
                <a:ext uri="{FF2B5EF4-FFF2-40B4-BE49-F238E27FC236}">
                  <a16:creationId xmlns:a16="http://schemas.microsoft.com/office/drawing/2014/main" id="{2DC46C61-CBF8-4268-AD78-5A3B3CF4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765" name="Picture 809">
              <a:extLst>
                <a:ext uri="{FF2B5EF4-FFF2-40B4-BE49-F238E27FC236}">
                  <a16:creationId xmlns:a16="http://schemas.microsoft.com/office/drawing/2014/main" id="{4AFDFCB9-B71F-4EC6-9886-228F6EF83D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66" name="Group 297">
            <a:extLst>
              <a:ext uri="{FF2B5EF4-FFF2-40B4-BE49-F238E27FC236}">
                <a16:creationId xmlns:a16="http://schemas.microsoft.com/office/drawing/2014/main" id="{2F7E3D21-5F88-46B8-B3D5-0F5E45A1BBB6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5521588" y="5409603"/>
            <a:ext cx="219943" cy="396536"/>
            <a:chOff x="4239272" y="4596799"/>
            <a:chExt cx="1499664" cy="1866627"/>
          </a:xfrm>
        </p:grpSpPr>
        <p:grpSp>
          <p:nvGrpSpPr>
            <p:cNvPr id="767" name="Group 766">
              <a:extLst>
                <a:ext uri="{FF2B5EF4-FFF2-40B4-BE49-F238E27FC236}">
                  <a16:creationId xmlns:a16="http://schemas.microsoft.com/office/drawing/2014/main" id="{BC13852D-4886-4C0B-9CCA-B4BDF41975D8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770" name="Flowchart: Stored Data 769">
                <a:extLst>
                  <a:ext uri="{FF2B5EF4-FFF2-40B4-BE49-F238E27FC236}">
                    <a16:creationId xmlns:a16="http://schemas.microsoft.com/office/drawing/2014/main" id="{D71600A5-3695-41C1-8058-EA7499CC70A9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2" name="Flowchart: Stored Data 771">
                <a:extLst>
                  <a:ext uri="{FF2B5EF4-FFF2-40B4-BE49-F238E27FC236}">
                    <a16:creationId xmlns:a16="http://schemas.microsoft.com/office/drawing/2014/main" id="{6906EF41-04CF-49DE-B207-A3EBC284FC0F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3" name="Flowchart: Stored Data 772">
                <a:extLst>
                  <a:ext uri="{FF2B5EF4-FFF2-40B4-BE49-F238E27FC236}">
                    <a16:creationId xmlns:a16="http://schemas.microsoft.com/office/drawing/2014/main" id="{1436D433-FD1F-4341-AA99-0CBE7EDA2CE3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6" name="Flowchart: Stored Data 775">
                <a:extLst>
                  <a:ext uri="{FF2B5EF4-FFF2-40B4-BE49-F238E27FC236}">
                    <a16:creationId xmlns:a16="http://schemas.microsoft.com/office/drawing/2014/main" id="{2A5AE5D6-D979-42C2-9CCB-4345CDFBDE52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7" name="Oval 776">
                <a:extLst>
                  <a:ext uri="{FF2B5EF4-FFF2-40B4-BE49-F238E27FC236}">
                    <a16:creationId xmlns:a16="http://schemas.microsoft.com/office/drawing/2014/main" id="{3B981BC7-106B-491D-B84F-1A83B93F6F8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81" name="Oval 780">
                <a:extLst>
                  <a:ext uri="{FF2B5EF4-FFF2-40B4-BE49-F238E27FC236}">
                    <a16:creationId xmlns:a16="http://schemas.microsoft.com/office/drawing/2014/main" id="{26376BEB-616F-43F0-8296-EE1A7ADA6E3E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782" name="Picture 2">
                <a:extLst>
                  <a:ext uri="{FF2B5EF4-FFF2-40B4-BE49-F238E27FC236}">
                    <a16:creationId xmlns:a16="http://schemas.microsoft.com/office/drawing/2014/main" id="{B3A5AE88-FBDF-4797-8015-FF4A74DDA1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84" name="Picture 3">
                <a:extLst>
                  <a:ext uri="{FF2B5EF4-FFF2-40B4-BE49-F238E27FC236}">
                    <a16:creationId xmlns:a16="http://schemas.microsoft.com/office/drawing/2014/main" id="{C81F40B3-BAA5-4E38-98F4-EB717C6EC9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17720D67-D0E7-4143-AB7F-EC39585E9706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769" name="Moon 768">
              <a:extLst>
                <a:ext uri="{FF2B5EF4-FFF2-40B4-BE49-F238E27FC236}">
                  <a16:creationId xmlns:a16="http://schemas.microsoft.com/office/drawing/2014/main" id="{6264F744-4E30-41AC-BB67-AFFF3973C100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788" name="object 199">
            <a:extLst>
              <a:ext uri="{FF2B5EF4-FFF2-40B4-BE49-F238E27FC236}">
                <a16:creationId xmlns:a16="http://schemas.microsoft.com/office/drawing/2014/main" id="{A4B3CD45-CC23-4C77-B72B-D3700C875067}"/>
              </a:ext>
            </a:extLst>
          </p:cNvPr>
          <p:cNvSpPr/>
          <p:nvPr/>
        </p:nvSpPr>
        <p:spPr>
          <a:xfrm flipH="1">
            <a:off x="5258487" y="5593960"/>
            <a:ext cx="249957" cy="337100"/>
          </a:xfrm>
          <a:prstGeom prst="rect">
            <a:avLst/>
          </a:prstGeom>
          <a:blipFill>
            <a:blip r:embed="rId26" cstate="print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10000" b="90000" l="0" r="75956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789" name="Picture 788">
            <a:extLst>
              <a:ext uri="{FF2B5EF4-FFF2-40B4-BE49-F238E27FC236}">
                <a16:creationId xmlns:a16="http://schemas.microsoft.com/office/drawing/2014/main" id="{70D3CE10-8569-41E8-809E-847869D0EC15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13710">
            <a:off x="5537439" y="5694606"/>
            <a:ext cx="129456" cy="275111"/>
          </a:xfrm>
          <a:prstGeom prst="rect">
            <a:avLst/>
          </a:prstGeom>
        </p:spPr>
      </p:pic>
      <p:sp>
        <p:nvSpPr>
          <p:cNvPr id="790" name="Rectangle 789">
            <a:extLst>
              <a:ext uri="{FF2B5EF4-FFF2-40B4-BE49-F238E27FC236}">
                <a16:creationId xmlns:a16="http://schemas.microsoft.com/office/drawing/2014/main" id="{25FA72A4-E70C-4AD6-9653-59371C3A687B}"/>
              </a:ext>
            </a:extLst>
          </p:cNvPr>
          <p:cNvSpPr/>
          <p:nvPr/>
        </p:nvSpPr>
        <p:spPr>
          <a:xfrm>
            <a:off x="5198125" y="5128905"/>
            <a:ext cx="1315205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 Out location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91" name="Straight Arrow Connector 790">
            <a:extLst>
              <a:ext uri="{FF2B5EF4-FFF2-40B4-BE49-F238E27FC236}">
                <a16:creationId xmlns:a16="http://schemas.microsoft.com/office/drawing/2014/main" id="{E9CF2835-3666-42E7-B25B-D91D277939EF}"/>
              </a:ext>
            </a:extLst>
          </p:cNvPr>
          <p:cNvCxnSpPr>
            <a:cxnSpLocks/>
          </p:cNvCxnSpPr>
          <p:nvPr/>
        </p:nvCxnSpPr>
        <p:spPr>
          <a:xfrm flipH="1" flipV="1">
            <a:off x="6177188" y="5903876"/>
            <a:ext cx="1264026" cy="12944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4" name="Picture 154" descr="BD06761_">
            <a:extLst>
              <a:ext uri="{FF2B5EF4-FFF2-40B4-BE49-F238E27FC236}">
                <a16:creationId xmlns:a16="http://schemas.microsoft.com/office/drawing/2014/main" id="{68B26810-88CF-4B35-9107-E4B6A9977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670" y="5436935"/>
            <a:ext cx="743884" cy="63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5" name="object 254">
            <a:extLst>
              <a:ext uri="{FF2B5EF4-FFF2-40B4-BE49-F238E27FC236}">
                <a16:creationId xmlns:a16="http://schemas.microsoft.com/office/drawing/2014/main" id="{F82ABD48-4976-4AA2-A98C-B4E9C3515F11}"/>
              </a:ext>
            </a:extLst>
          </p:cNvPr>
          <p:cNvSpPr txBox="1"/>
          <p:nvPr/>
        </p:nvSpPr>
        <p:spPr>
          <a:xfrm>
            <a:off x="2970547" y="6113656"/>
            <a:ext cx="8395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Shipping To market</a:t>
            </a: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03" name="Straight Arrow Connector 802">
            <a:extLst>
              <a:ext uri="{FF2B5EF4-FFF2-40B4-BE49-F238E27FC236}">
                <a16:creationId xmlns:a16="http://schemas.microsoft.com/office/drawing/2014/main" id="{A2DC940A-4FE3-4E56-8EF8-62383CCEB861}"/>
              </a:ext>
            </a:extLst>
          </p:cNvPr>
          <p:cNvCxnSpPr>
            <a:cxnSpLocks/>
          </p:cNvCxnSpPr>
          <p:nvPr/>
        </p:nvCxnSpPr>
        <p:spPr>
          <a:xfrm flipH="1">
            <a:off x="5042234" y="5892370"/>
            <a:ext cx="28847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4" name="Rectangle 803">
            <a:extLst>
              <a:ext uri="{FF2B5EF4-FFF2-40B4-BE49-F238E27FC236}">
                <a16:creationId xmlns:a16="http://schemas.microsoft.com/office/drawing/2014/main" id="{DBB6C65B-8380-4EC1-B97C-A9BC9916D163}"/>
              </a:ext>
            </a:extLst>
          </p:cNvPr>
          <p:cNvSpPr/>
          <p:nvPr/>
        </p:nvSpPr>
        <p:spPr>
          <a:xfrm>
            <a:off x="142477" y="2659321"/>
            <a:ext cx="1826062" cy="276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 line </a:t>
            </a:r>
          </a:p>
        </p:txBody>
      </p:sp>
      <p:grpSp>
        <p:nvGrpSpPr>
          <p:cNvPr id="805" name="Group 804">
            <a:extLst>
              <a:ext uri="{FF2B5EF4-FFF2-40B4-BE49-F238E27FC236}">
                <a16:creationId xmlns:a16="http://schemas.microsoft.com/office/drawing/2014/main" id="{9F93E5D0-7E07-441B-8C34-F2CC8FC268C9}"/>
              </a:ext>
            </a:extLst>
          </p:cNvPr>
          <p:cNvGrpSpPr/>
          <p:nvPr/>
        </p:nvGrpSpPr>
        <p:grpSpPr>
          <a:xfrm>
            <a:off x="10461993" y="2287708"/>
            <a:ext cx="1048188" cy="707542"/>
            <a:chOff x="5430028" y="4090272"/>
            <a:chExt cx="858524" cy="415123"/>
          </a:xfrm>
        </p:grpSpPr>
        <p:pic>
          <p:nvPicPr>
            <p:cNvPr id="807" name="Picture 806">
              <a:extLst>
                <a:ext uri="{FF2B5EF4-FFF2-40B4-BE49-F238E27FC236}">
                  <a16:creationId xmlns:a16="http://schemas.microsoft.com/office/drawing/2014/main" id="{8F4151B4-6AD2-4463-A591-C2AB26E44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808" name="Rectangle 1">
              <a:extLst>
                <a:ext uri="{FF2B5EF4-FFF2-40B4-BE49-F238E27FC236}">
                  <a16:creationId xmlns:a16="http://schemas.microsoft.com/office/drawing/2014/main" id="{DF9681EC-2BF5-4729-A864-FE9BA7681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0028" y="4197850"/>
              <a:ext cx="858524" cy="234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altLang="en-US" sz="1000" b="1" dirty="0">
                  <a:solidFill>
                    <a:srgbClr val="0000FF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Database server</a:t>
              </a:r>
              <a:endParaRPr kumimoji="0" lang="en-GB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10" name="Straight Arrow Connector 809">
            <a:extLst>
              <a:ext uri="{FF2B5EF4-FFF2-40B4-BE49-F238E27FC236}">
                <a16:creationId xmlns:a16="http://schemas.microsoft.com/office/drawing/2014/main" id="{7EB13E4D-87F0-49B6-9E10-83FFD28D0339}"/>
              </a:ext>
            </a:extLst>
          </p:cNvPr>
          <p:cNvCxnSpPr>
            <a:cxnSpLocks/>
          </p:cNvCxnSpPr>
          <p:nvPr/>
        </p:nvCxnSpPr>
        <p:spPr>
          <a:xfrm flipH="1">
            <a:off x="3830822" y="5880882"/>
            <a:ext cx="28847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1" name="Rectangle 810">
            <a:extLst>
              <a:ext uri="{FF2B5EF4-FFF2-40B4-BE49-F238E27FC236}">
                <a16:creationId xmlns:a16="http://schemas.microsoft.com/office/drawing/2014/main" id="{50D2DE9B-66D1-4846-BCEF-4F85A09DC26A}"/>
              </a:ext>
            </a:extLst>
          </p:cNvPr>
          <p:cNvSpPr/>
          <p:nvPr/>
        </p:nvSpPr>
        <p:spPr>
          <a:xfrm>
            <a:off x="3965464" y="5136589"/>
            <a:ext cx="1315205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 Warehouse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57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CC9E7DB-0E67-43A4-BD4F-ABA5ED29E05E}"/>
              </a:ext>
            </a:extLst>
          </p:cNvPr>
          <p:cNvGrpSpPr/>
          <p:nvPr/>
        </p:nvGrpSpPr>
        <p:grpSpPr>
          <a:xfrm>
            <a:off x="152400" y="572901"/>
            <a:ext cx="11887198" cy="6123344"/>
            <a:chOff x="1554164" y="1370838"/>
            <a:chExt cx="9070974" cy="5367310"/>
          </a:xfrm>
        </p:grpSpPr>
        <p:sp>
          <p:nvSpPr>
            <p:cNvPr id="10243" name="AutoShape 3"/>
            <p:cNvSpPr>
              <a:spLocks noChangeArrowheads="1"/>
            </p:cNvSpPr>
            <p:nvPr/>
          </p:nvSpPr>
          <p:spPr bwMode="auto">
            <a:xfrm>
              <a:off x="6096000" y="1571624"/>
              <a:ext cx="4529138" cy="3686176"/>
            </a:xfrm>
            <a:prstGeom prst="roundRect">
              <a:avLst>
                <a:gd name="adj" fmla="val 2391"/>
              </a:avLst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endParaRPr>
            </a:p>
          </p:txBody>
        </p:sp>
        <p:sp>
          <p:nvSpPr>
            <p:cNvPr id="367621" name="Text Box 5"/>
            <p:cNvSpPr txBox="1">
              <a:spLocks noChangeArrowheads="1"/>
            </p:cNvSpPr>
            <p:nvPr/>
          </p:nvSpPr>
          <p:spPr bwMode="auto">
            <a:xfrm>
              <a:off x="7115175" y="1370838"/>
              <a:ext cx="2305050" cy="368599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ja-JP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◆ After</a:t>
              </a:r>
              <a:r>
                <a:rPr kumimoji="1" lang="en-US" altLang="ja-JP" sz="2000" b="1" dirty="0">
                  <a:solidFill>
                    <a:prstClr val="white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 </a:t>
              </a:r>
              <a:endPara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0245" name="AutoShape 6"/>
            <p:cNvSpPr>
              <a:spLocks noChangeArrowheads="1"/>
            </p:cNvSpPr>
            <p:nvPr/>
          </p:nvSpPr>
          <p:spPr bwMode="auto">
            <a:xfrm>
              <a:off x="1554164" y="5352348"/>
              <a:ext cx="4465636" cy="1385800"/>
            </a:xfrm>
            <a:prstGeom prst="roundRect">
              <a:avLst>
                <a:gd name="adj" fmla="val 7429"/>
              </a:avLst>
            </a:prstGeom>
            <a:solidFill>
              <a:srgbClr val="FFFF99"/>
            </a:solidFill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anchor="t"/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v"/>
              </a:pPr>
              <a:r>
                <a:rPr lang="en-GB" sz="1200" b="1" i="1" u="sng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OQC Issue  </a:t>
              </a:r>
              <a:endParaRPr lang="en-GB" sz="1200" b="1" i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 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2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Risky point : Wrong packing pass to market by control offline</a:t>
              </a:r>
              <a:endPara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2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Loss time to confirm production result &amp; Shipment schedule : 90sec*150 lots=3.75H/day.</a:t>
              </a:r>
              <a:endPara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2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 2"/>
                </a:rPr>
                <a:t>2pax/ day need to follow chop stamp in warehouse.</a:t>
              </a:r>
            </a:p>
          </p:txBody>
        </p:sp>
        <p:sp>
          <p:nvSpPr>
            <p:cNvPr id="10246" name="AutoShape 6"/>
            <p:cNvSpPr>
              <a:spLocks noChangeArrowheads="1"/>
            </p:cNvSpPr>
            <p:nvPr/>
          </p:nvSpPr>
          <p:spPr bwMode="auto">
            <a:xfrm>
              <a:off x="6096000" y="5352348"/>
              <a:ext cx="4529138" cy="1385800"/>
            </a:xfrm>
            <a:prstGeom prst="roundRect">
              <a:avLst>
                <a:gd name="adj" fmla="val 6123"/>
              </a:avLst>
            </a:prstGeom>
            <a:solidFill>
              <a:srgbClr val="FFFF99"/>
            </a:solidFill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anchor="t"/>
            <a:lstStyle/>
            <a:p>
              <a:pPr marL="171450" indent="-171450">
                <a:lnSpc>
                  <a:spcPct val="150000"/>
                </a:lnSpc>
                <a:buFont typeface="Wingdings" pitchFamily="2" charset="2"/>
                <a:buChar char="v"/>
              </a:pPr>
              <a:r>
                <a:rPr lang="en-US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  </a:t>
              </a:r>
              <a:r>
                <a:rPr lang="en-US" sz="1200" b="1" u="sng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Improvement: Link system from FA-OQC-SCM</a:t>
              </a:r>
              <a:endParaRPr lang="en-GB" sz="1200" b="1" u="sng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 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q"/>
              </a:pPr>
              <a:r>
                <a:rPr lang="en-US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Prevent wrong packing.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q"/>
              </a:pPr>
              <a:r>
                <a:rPr lang="en-US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Save time : </a:t>
              </a:r>
              <a:r>
                <a:rPr lang="en-GB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 2"/>
                </a:rPr>
                <a:t>3.75H/day ~ 990H/year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q"/>
              </a:pPr>
              <a:r>
                <a:rPr lang="en-GB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 2"/>
                </a:rPr>
                <a:t>Save manpower : </a:t>
              </a:r>
              <a:r>
                <a:rPr lang="en-GB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△ 2pax for stamp ~ 12K$/ year</a:t>
              </a:r>
            </a:p>
          </p:txBody>
        </p:sp>
        <p:sp>
          <p:nvSpPr>
            <p:cNvPr id="10247" name="AutoShape 2"/>
            <p:cNvSpPr>
              <a:spLocks noChangeArrowheads="1"/>
            </p:cNvSpPr>
            <p:nvPr/>
          </p:nvSpPr>
          <p:spPr bwMode="auto">
            <a:xfrm>
              <a:off x="1554164" y="1571624"/>
              <a:ext cx="4465637" cy="3686176"/>
            </a:xfrm>
            <a:prstGeom prst="roundRect">
              <a:avLst>
                <a:gd name="adj" fmla="val 2878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endParaRPr>
            </a:p>
          </p:txBody>
        </p:sp>
        <p:sp>
          <p:nvSpPr>
            <p:cNvPr id="10248" name="Text Box 4"/>
            <p:cNvSpPr txBox="1">
              <a:spLocks noChangeArrowheads="1"/>
            </p:cNvSpPr>
            <p:nvPr/>
          </p:nvSpPr>
          <p:spPr bwMode="auto">
            <a:xfrm>
              <a:off x="2517775" y="1371600"/>
              <a:ext cx="2305050" cy="3685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/>
              <a:r>
                <a:rPr kumimoji="1" lang="en-US" altLang="ja-JP" sz="2000" b="1" dirty="0">
                  <a:solidFill>
                    <a:prstClr val="white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itchFamily="34" charset="0"/>
                </a:rPr>
                <a:t>◆Before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2814709" y="1999053"/>
              <a:ext cx="194807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1642872" y="1868424"/>
              <a:ext cx="4291748" cy="304800"/>
              <a:chOff x="135840" y="2133600"/>
              <a:chExt cx="3627983" cy="304800"/>
            </a:xfrm>
            <a:noFill/>
          </p:grpSpPr>
          <p:sp>
            <p:nvSpPr>
              <p:cNvPr id="6" name="Rectangle 5"/>
              <p:cNvSpPr/>
              <p:nvPr/>
            </p:nvSpPr>
            <p:spPr>
              <a:xfrm>
                <a:off x="135840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FA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1352271" y="2133600"/>
                <a:ext cx="1155501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OQC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2773223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SCM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  <p:sp>
          <p:nvSpPr>
            <p:cNvPr id="14" name="Multiply 13"/>
            <p:cNvSpPr/>
            <p:nvPr/>
          </p:nvSpPr>
          <p:spPr>
            <a:xfrm>
              <a:off x="2849015" y="1868425"/>
              <a:ext cx="216977" cy="258698"/>
            </a:xfrm>
            <a:prstGeom prst="mathMultiply">
              <a:avLst>
                <a:gd name="adj1" fmla="val 543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57" name="Multiply 56"/>
            <p:cNvSpPr/>
            <p:nvPr/>
          </p:nvSpPr>
          <p:spPr>
            <a:xfrm>
              <a:off x="4476476" y="1868425"/>
              <a:ext cx="216977" cy="258698"/>
            </a:xfrm>
            <a:prstGeom prst="mathMultiply">
              <a:avLst>
                <a:gd name="adj1" fmla="val 656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642871" y="2269998"/>
              <a:ext cx="1176530" cy="217893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No indicate shipment priority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No indicate result timely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081858" y="2263903"/>
              <a:ext cx="1366908" cy="218503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Cannot use weight system </a:t>
              </a: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sym typeface="Wingdings" panose="05000000000000000000" pitchFamily="2" charset="2"/>
                </a:rPr>
                <a:t> compare S/N by manual </a:t>
              </a: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Update OQC result not timely.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Loss time to come to SCM for chop stamp.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762783" y="2263902"/>
              <a:ext cx="1171837" cy="218503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Loss time to confirm stamp by visual check</a:t>
              </a:r>
            </a:p>
            <a:p>
              <a:endParaRPr lang="en-GB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081858" y="4648959"/>
              <a:ext cx="1366908" cy="345951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2pax</a:t>
              </a:r>
              <a:endPara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>
              <a:off x="7383978" y="2034740"/>
              <a:ext cx="194807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6212141" y="1868426"/>
              <a:ext cx="4291748" cy="304800"/>
              <a:chOff x="135840" y="2133600"/>
              <a:chExt cx="3627983" cy="304800"/>
            </a:xfrm>
            <a:noFill/>
          </p:grpSpPr>
          <p:sp>
            <p:nvSpPr>
              <p:cNvPr id="77" name="Rectangle 76"/>
              <p:cNvSpPr/>
              <p:nvPr/>
            </p:nvSpPr>
            <p:spPr>
              <a:xfrm>
                <a:off x="135840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FA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352271" y="2133600"/>
                <a:ext cx="1155501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OQC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773223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SCM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  <p:sp>
          <p:nvSpPr>
            <p:cNvPr id="82" name="Rectangle 81"/>
            <p:cNvSpPr/>
            <p:nvPr/>
          </p:nvSpPr>
          <p:spPr>
            <a:xfrm>
              <a:off x="6212140" y="2270000"/>
              <a:ext cx="1176530" cy="217893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Indicate result timely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Indicate shipment priority 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7651127" y="2263904"/>
              <a:ext cx="1366908" cy="218503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Use weight system </a:t>
              </a:r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sym typeface="Wingdings" panose="05000000000000000000" pitchFamily="2" charset="2"/>
                </a:rPr>
                <a:t> auto compare S/N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Online update OQC result &amp; Save time to come to SCM for chop stamp</a:t>
              </a:r>
            </a:p>
            <a:p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9332052" y="2263903"/>
              <a:ext cx="1171836" cy="21850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No need check stamp by visual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Confirm OQC result by system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212140" y="4502282"/>
              <a:ext cx="4291748" cy="6450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400" b="1" i="1" u="sng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Target improve:</a:t>
              </a:r>
            </a:p>
            <a:p>
              <a:pPr marL="182880" indent="-182880">
                <a:buAutoNum type="arabicPeriod"/>
              </a:pPr>
              <a:r>
                <a:rPr lang="en-GB" sz="14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Prevent wrong packing leakage out to market</a:t>
              </a:r>
            </a:p>
            <a:p>
              <a:pPr marL="182880" indent="-182880">
                <a:buAutoNum type="arabicPeriod"/>
              </a:pPr>
              <a:r>
                <a:rPr lang="en-GB" sz="14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△ 2pax for stamp by manual</a:t>
              </a:r>
              <a:endParaRPr lang="en-US" sz="14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963719" y="1780473"/>
              <a:ext cx="436860" cy="171453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Link</a:t>
              </a:r>
              <a:endParaRPr lang="en-US" sz="1100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293030" y="1793657"/>
              <a:ext cx="436860" cy="171453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Link</a:t>
              </a:r>
              <a:endParaRPr lang="en-US" sz="1100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2</a:t>
            </a:r>
            <a:r>
              <a:rPr lang="en-US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: Link weight check system FA-SCM-OQC</a:t>
            </a:r>
          </a:p>
        </p:txBody>
      </p:sp>
    </p:spTree>
    <p:extLst>
      <p:ext uri="{BB962C8B-B14F-4D97-AF65-F5344CB8AC3E}">
        <p14:creationId xmlns:p14="http://schemas.microsoft.com/office/powerpoint/2010/main" val="32041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10046B22-B37F-4AED-99C8-1D61979E5957}"/>
              </a:ext>
            </a:extLst>
          </p:cNvPr>
          <p:cNvSpPr/>
          <p:nvPr/>
        </p:nvSpPr>
        <p:spPr>
          <a:xfrm>
            <a:off x="80937" y="6419679"/>
            <a:ext cx="12022383" cy="405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u="sng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Note</a:t>
            </a:r>
            <a:r>
              <a:rPr lang="en-US" sz="16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 In case the model have not Serial Number </a:t>
            </a:r>
            <a:r>
              <a:rPr lang="en-US" sz="16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They should be controlled as current method</a:t>
            </a:r>
            <a:endParaRPr lang="en-US" sz="1600" b="1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CB3BF52-5F44-4D0C-8FB1-0D5C9BA55ABF}"/>
              </a:ext>
            </a:extLst>
          </p:cNvPr>
          <p:cNvCxnSpPr>
            <a:cxnSpLocks/>
          </p:cNvCxnSpPr>
          <p:nvPr/>
        </p:nvCxnSpPr>
        <p:spPr>
          <a:xfrm>
            <a:off x="2803243" y="1887642"/>
            <a:ext cx="3567" cy="1843114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D418B7C-3B03-4181-8ED6-A7AD3B7BC175}"/>
              </a:ext>
            </a:extLst>
          </p:cNvPr>
          <p:cNvCxnSpPr>
            <a:cxnSpLocks/>
          </p:cNvCxnSpPr>
          <p:nvPr/>
        </p:nvCxnSpPr>
        <p:spPr>
          <a:xfrm>
            <a:off x="5559440" y="2792635"/>
            <a:ext cx="4688" cy="938121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C90DBB-F8CC-48C7-BD29-8EC4BB64F31A}"/>
              </a:ext>
            </a:extLst>
          </p:cNvPr>
          <p:cNvCxnSpPr>
            <a:cxnSpLocks/>
          </p:cNvCxnSpPr>
          <p:nvPr/>
        </p:nvCxnSpPr>
        <p:spPr>
          <a:xfrm flipH="1">
            <a:off x="8372723" y="1896866"/>
            <a:ext cx="22065" cy="1825527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EE2CE2C-D64E-42CF-B620-893C9369700F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0866352" y="1897589"/>
            <a:ext cx="30321" cy="179300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E7723BD-603B-4AF9-B56C-54EBB5643DA9}"/>
              </a:ext>
            </a:extLst>
          </p:cNvPr>
          <p:cNvSpPr/>
          <p:nvPr/>
        </p:nvSpPr>
        <p:spPr>
          <a:xfrm>
            <a:off x="1770592" y="586557"/>
            <a:ext cx="2071600" cy="6563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B17A7A-E02B-4024-A4D6-AD4B282D7130}"/>
              </a:ext>
            </a:extLst>
          </p:cNvPr>
          <p:cNvSpPr/>
          <p:nvPr/>
        </p:nvSpPr>
        <p:spPr>
          <a:xfrm>
            <a:off x="9860544" y="581745"/>
            <a:ext cx="2154304" cy="6563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Shipment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5392FA-6F54-4EC0-A011-49528ABB0B27}"/>
              </a:ext>
            </a:extLst>
          </p:cNvPr>
          <p:cNvSpPr/>
          <p:nvPr/>
        </p:nvSpPr>
        <p:spPr>
          <a:xfrm>
            <a:off x="1767523" y="1310881"/>
            <a:ext cx="2071600" cy="6563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Save Weight Check Date  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on server : Production 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Date/Model/Q’ty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A3B5DCD-F7D7-4204-B12E-0220683B0A30}"/>
              </a:ext>
            </a:extLst>
          </p:cNvPr>
          <p:cNvCxnSpPr>
            <a:cxnSpLocks/>
          </p:cNvCxnSpPr>
          <p:nvPr/>
        </p:nvCxnSpPr>
        <p:spPr>
          <a:xfrm>
            <a:off x="3848001" y="909406"/>
            <a:ext cx="598277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5444D05-6D35-4AFC-9BD2-060CD84AB423}"/>
              </a:ext>
            </a:extLst>
          </p:cNvPr>
          <p:cNvSpPr/>
          <p:nvPr/>
        </p:nvSpPr>
        <p:spPr>
          <a:xfrm>
            <a:off x="4331263" y="586557"/>
            <a:ext cx="2451598" cy="6515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Pallet ID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82AAE1-41AC-4512-9FF8-EE1E3C82807E}"/>
              </a:ext>
            </a:extLst>
          </p:cNvPr>
          <p:cNvSpPr/>
          <p:nvPr/>
        </p:nvSpPr>
        <p:spPr>
          <a:xfrm>
            <a:off x="7246107" y="586557"/>
            <a:ext cx="2182517" cy="6515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D6F414-7691-42FC-BFE6-E833E0A2164E}"/>
              </a:ext>
            </a:extLst>
          </p:cNvPr>
          <p:cNvCxnSpPr>
            <a:cxnSpLocks/>
          </p:cNvCxnSpPr>
          <p:nvPr/>
        </p:nvCxnSpPr>
        <p:spPr>
          <a:xfrm>
            <a:off x="3051029" y="2675266"/>
            <a:ext cx="1444138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C15262-9F73-4E81-901A-0C00CB694E5D}"/>
              </a:ext>
            </a:extLst>
          </p:cNvPr>
          <p:cNvCxnSpPr>
            <a:cxnSpLocks/>
          </p:cNvCxnSpPr>
          <p:nvPr/>
        </p:nvCxnSpPr>
        <p:spPr>
          <a:xfrm>
            <a:off x="3061621" y="1969796"/>
            <a:ext cx="0" cy="7106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E467D20-9228-42C7-AA42-C194DE42E5FC}"/>
              </a:ext>
            </a:extLst>
          </p:cNvPr>
          <p:cNvSpPr/>
          <p:nvPr/>
        </p:nvSpPr>
        <p:spPr>
          <a:xfrm>
            <a:off x="1865304" y="3730756"/>
            <a:ext cx="2366149" cy="17304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① </a:t>
            </a:r>
            <a:r>
              <a:rPr lang="en-US" sz="12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Add </a:t>
            </a:r>
            <a:r>
              <a:rPr lang="en-US" sz="12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</a:t>
            </a: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Input sampling plan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Input Sampling product &amp; Serial No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F354A7-2932-4C9A-900D-C489A3FA7CC6}"/>
              </a:ext>
            </a:extLst>
          </p:cNvPr>
          <p:cNvSpPr/>
          <p:nvPr/>
        </p:nvSpPr>
        <p:spPr>
          <a:xfrm>
            <a:off x="4397870" y="3709782"/>
            <a:ext cx="2791085" cy="17514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② </a:t>
            </a:r>
            <a:r>
              <a:rPr lang="en-US" sz="12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Indication OQC situation</a:t>
            </a: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:</a:t>
            </a:r>
          </a:p>
          <a:p>
            <a:pPr marL="182880" indent="-18288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Input Checking result</a:t>
            </a:r>
          </a:p>
          <a:p>
            <a:pPr marL="182880" indent="-18288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Input Final judgment All lot. </a:t>
            </a:r>
          </a:p>
          <a:p>
            <a:pPr marL="91440" indent="-91440"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Send result by Email auto</a:t>
            </a:r>
            <a:endParaRPr lang="en-US" sz="1200" b="1" dirty="0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06D792-7139-4FFD-A0E3-B3779C88C33F}"/>
              </a:ext>
            </a:extLst>
          </p:cNvPr>
          <p:cNvCxnSpPr>
            <a:cxnSpLocks/>
          </p:cNvCxnSpPr>
          <p:nvPr/>
        </p:nvCxnSpPr>
        <p:spPr>
          <a:xfrm flipV="1">
            <a:off x="5564128" y="1969652"/>
            <a:ext cx="0" cy="385696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C134572-50A4-49FA-850A-CE47313CE87D}"/>
              </a:ext>
            </a:extLst>
          </p:cNvPr>
          <p:cNvSpPr/>
          <p:nvPr/>
        </p:nvSpPr>
        <p:spPr>
          <a:xfrm>
            <a:off x="4339191" y="1308221"/>
            <a:ext cx="2443669" cy="659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Issue Pallet ID: Model/Q’ty/SN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Issue Movement slip &lt;SAP&gt;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A14654-55C7-46D0-B0C6-441AFF57ED19}"/>
              </a:ext>
            </a:extLst>
          </p:cNvPr>
          <p:cNvSpPr/>
          <p:nvPr/>
        </p:nvSpPr>
        <p:spPr>
          <a:xfrm>
            <a:off x="7246107" y="1314620"/>
            <a:ext cx="2182518" cy="659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Read Pallet ID Model/Q’ty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Compare FG &amp; WMS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F8FBE7-4E32-46FA-B0BB-A62933A97FA3}"/>
              </a:ext>
            </a:extLst>
          </p:cNvPr>
          <p:cNvSpPr/>
          <p:nvPr/>
        </p:nvSpPr>
        <p:spPr>
          <a:xfrm>
            <a:off x="9860544" y="1311503"/>
            <a:ext cx="2154305" cy="6621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Read Pallet: &lt;Model/Q’ty&gt;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Compare FG &amp; WMS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06A6BA-EA53-401A-8941-818EC7E52553}"/>
              </a:ext>
            </a:extLst>
          </p:cNvPr>
          <p:cNvSpPr/>
          <p:nvPr/>
        </p:nvSpPr>
        <p:spPr>
          <a:xfrm>
            <a:off x="7379421" y="3722393"/>
            <a:ext cx="2236351" cy="17388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③ </a:t>
            </a:r>
            <a:r>
              <a:rPr lang="en-US" sz="12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QC inspection result: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Reading Pallet ID to check OQC result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Indicate OK lot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9F8E24-62BA-4B67-AD33-28C82A2F9256}"/>
              </a:ext>
            </a:extLst>
          </p:cNvPr>
          <p:cNvSpPr/>
          <p:nvPr/>
        </p:nvSpPr>
        <p:spPr>
          <a:xfrm>
            <a:off x="9778497" y="3690589"/>
            <a:ext cx="2236351" cy="17706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④ </a:t>
            </a: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Function: If OQC judgment NG or Not yet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Stop next step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&lt; PSNV/ Jupiter &gt;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Study to link weight check &amp; WMS</a:t>
            </a:r>
            <a:endParaRPr lang="en-US" sz="1200" b="1" dirty="0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0B94E53-E359-43AD-ADFA-56D733B979EF}"/>
              </a:ext>
            </a:extLst>
          </p:cNvPr>
          <p:cNvSpPr/>
          <p:nvPr/>
        </p:nvSpPr>
        <p:spPr>
          <a:xfrm>
            <a:off x="1865304" y="5660868"/>
            <a:ext cx="2366149" cy="691889"/>
          </a:xfrm>
          <a:prstGeom prst="rect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u="sng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Save</a:t>
            </a:r>
            <a:r>
              <a:rPr lang="en-US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8,000min/month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745602-E40F-469A-AC44-C733C86235BE}"/>
              </a:ext>
            </a:extLst>
          </p:cNvPr>
          <p:cNvSpPr/>
          <p:nvPr/>
        </p:nvSpPr>
        <p:spPr>
          <a:xfrm>
            <a:off x="4397869" y="5665984"/>
            <a:ext cx="2791085" cy="686466"/>
          </a:xfrm>
          <a:prstGeom prst="rect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u="sng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Save: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Reduce 2pax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 2"/>
              </a:rPr>
              <a:t>990H/year</a:t>
            </a:r>
            <a:endParaRPr lang="en-US" sz="14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094C5A0-E408-4FAB-A3BE-B4B14EA85885}"/>
              </a:ext>
            </a:extLst>
          </p:cNvPr>
          <p:cNvSpPr/>
          <p:nvPr/>
        </p:nvSpPr>
        <p:spPr>
          <a:xfrm>
            <a:off x="7379421" y="5661173"/>
            <a:ext cx="2236351" cy="686466"/>
          </a:xfrm>
          <a:prstGeom prst="rect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u="sng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Save</a:t>
            </a:r>
            <a:r>
              <a:rPr lang="en-US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4,000 min/month</a:t>
            </a:r>
          </a:p>
          <a:p>
            <a:endParaRPr lang="en-US" sz="14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903D1D4-F5A2-403D-AC24-4096295971B4}"/>
              </a:ext>
            </a:extLst>
          </p:cNvPr>
          <p:cNvSpPr/>
          <p:nvPr/>
        </p:nvSpPr>
        <p:spPr>
          <a:xfrm>
            <a:off x="1672804" y="460476"/>
            <a:ext cx="10430517" cy="2605623"/>
          </a:xfrm>
          <a:prstGeom prst="roundRect">
            <a:avLst>
              <a:gd name="adj" fmla="val 3635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0BA46B0-524A-439E-92FF-ADEFBDF76510}"/>
              </a:ext>
            </a:extLst>
          </p:cNvPr>
          <p:cNvSpPr/>
          <p:nvPr/>
        </p:nvSpPr>
        <p:spPr>
          <a:xfrm>
            <a:off x="132862" y="1526546"/>
            <a:ext cx="1459180" cy="574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CURRENT SITUATION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8DEF1A1-1B79-4D45-9051-8A91538EEBDA}"/>
              </a:ext>
            </a:extLst>
          </p:cNvPr>
          <p:cNvSpPr/>
          <p:nvPr/>
        </p:nvSpPr>
        <p:spPr>
          <a:xfrm>
            <a:off x="1672804" y="3166286"/>
            <a:ext cx="10430516" cy="2375245"/>
          </a:xfrm>
          <a:prstGeom prst="roundRect">
            <a:avLst>
              <a:gd name="adj" fmla="val 3635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14092BB-A69B-4EE7-B946-99466184F0BB}"/>
              </a:ext>
            </a:extLst>
          </p:cNvPr>
          <p:cNvSpPr/>
          <p:nvPr/>
        </p:nvSpPr>
        <p:spPr>
          <a:xfrm>
            <a:off x="2180188" y="3298446"/>
            <a:ext cx="1191592" cy="3001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Additional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06633AC-0550-4FEA-BD0A-11E2C3815593}"/>
              </a:ext>
            </a:extLst>
          </p:cNvPr>
          <p:cNvSpPr/>
          <p:nvPr/>
        </p:nvSpPr>
        <p:spPr>
          <a:xfrm>
            <a:off x="4965158" y="3299099"/>
            <a:ext cx="1191592" cy="3001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Additional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5337BA6-F96E-429A-9911-377D350E3531}"/>
              </a:ext>
            </a:extLst>
          </p:cNvPr>
          <p:cNvSpPr/>
          <p:nvPr/>
        </p:nvSpPr>
        <p:spPr>
          <a:xfrm>
            <a:off x="7818823" y="3301715"/>
            <a:ext cx="1191592" cy="3001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Additional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6F19068-8258-4C6C-997A-997B69273769}"/>
              </a:ext>
            </a:extLst>
          </p:cNvPr>
          <p:cNvSpPr/>
          <p:nvPr/>
        </p:nvSpPr>
        <p:spPr>
          <a:xfrm>
            <a:off x="10270556" y="3305124"/>
            <a:ext cx="1191592" cy="3001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Additional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26C9F47-CE28-4472-83D2-11E5DA9610AF}"/>
              </a:ext>
            </a:extLst>
          </p:cNvPr>
          <p:cNvSpPr/>
          <p:nvPr/>
        </p:nvSpPr>
        <p:spPr>
          <a:xfrm>
            <a:off x="6646955" y="2380256"/>
            <a:ext cx="1563599" cy="606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Pick up sampling 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inspection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71372709-F3B4-4A15-8313-36D8763D9329}"/>
              </a:ext>
            </a:extLst>
          </p:cNvPr>
          <p:cNvSpPr/>
          <p:nvPr/>
        </p:nvSpPr>
        <p:spPr>
          <a:xfrm>
            <a:off x="102062" y="450164"/>
            <a:ext cx="1503395" cy="2615935"/>
          </a:xfrm>
          <a:prstGeom prst="roundRect">
            <a:avLst>
              <a:gd name="adj" fmla="val 694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0ED0877-48E7-465D-BA29-C33CB1D656C2}"/>
              </a:ext>
            </a:extLst>
          </p:cNvPr>
          <p:cNvSpPr/>
          <p:nvPr/>
        </p:nvSpPr>
        <p:spPr>
          <a:xfrm>
            <a:off x="96495" y="3166288"/>
            <a:ext cx="1503396" cy="2369499"/>
          </a:xfrm>
          <a:prstGeom prst="roundRect">
            <a:avLst>
              <a:gd name="adj" fmla="val 694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FF33A26E-B113-46F8-A097-D52AA00912A2}"/>
              </a:ext>
            </a:extLst>
          </p:cNvPr>
          <p:cNvSpPr/>
          <p:nvPr/>
        </p:nvSpPr>
        <p:spPr>
          <a:xfrm>
            <a:off x="96495" y="5613571"/>
            <a:ext cx="1503396" cy="795796"/>
          </a:xfrm>
          <a:prstGeom prst="roundRect">
            <a:avLst>
              <a:gd name="adj" fmla="val 694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C52288CB-1129-48A3-9051-5F784292C648}"/>
              </a:ext>
            </a:extLst>
          </p:cNvPr>
          <p:cNvSpPr/>
          <p:nvPr/>
        </p:nvSpPr>
        <p:spPr>
          <a:xfrm>
            <a:off x="1672803" y="5613571"/>
            <a:ext cx="10430516" cy="806108"/>
          </a:xfrm>
          <a:prstGeom prst="roundRect">
            <a:avLst>
              <a:gd name="adj" fmla="val 694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2F42BE1-5044-490F-A10E-A360FC32212E}"/>
              </a:ext>
            </a:extLst>
          </p:cNvPr>
          <p:cNvSpPr/>
          <p:nvPr/>
        </p:nvSpPr>
        <p:spPr>
          <a:xfrm>
            <a:off x="80937" y="3859564"/>
            <a:ext cx="1503395" cy="574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REQUEST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835A860-4C27-42E8-B691-DA87CCFFA214}"/>
              </a:ext>
            </a:extLst>
          </p:cNvPr>
          <p:cNvSpPr/>
          <p:nvPr/>
        </p:nvSpPr>
        <p:spPr>
          <a:xfrm>
            <a:off x="110781" y="5685365"/>
            <a:ext cx="1465772" cy="574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MERIT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F36C00-ECDA-46D7-B58E-7C141761EB3B}"/>
              </a:ext>
            </a:extLst>
          </p:cNvPr>
          <p:cNvSpPr/>
          <p:nvPr/>
        </p:nvSpPr>
        <p:spPr>
          <a:xfrm>
            <a:off x="4522079" y="2370152"/>
            <a:ext cx="2076547" cy="6061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2</a:t>
            </a:r>
            <a:r>
              <a:rPr lang="en-US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: Link Weight Check System FA-SCM-OQC</a:t>
            </a:r>
          </a:p>
        </p:txBody>
      </p:sp>
    </p:spTree>
    <p:extLst>
      <p:ext uri="{BB962C8B-B14F-4D97-AF65-F5344CB8AC3E}">
        <p14:creationId xmlns:p14="http://schemas.microsoft.com/office/powerpoint/2010/main" val="3066381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 Job And Schedule To Complete</a:t>
            </a:r>
            <a:endParaRPr lang="en-GB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2318A1-7B25-84DC-258F-B195D7359F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727630"/>
              </p:ext>
            </p:extLst>
          </p:nvPr>
        </p:nvGraphicFramePr>
        <p:xfrm>
          <a:off x="124265" y="472578"/>
          <a:ext cx="11718383" cy="6197233"/>
        </p:xfrm>
        <a:graphic>
          <a:graphicData uri="http://schemas.openxmlformats.org/drawingml/2006/table">
            <a:tbl>
              <a:tblPr firstRow="1" bandRow="1"/>
              <a:tblGrid>
                <a:gridCol w="976402">
                  <a:extLst>
                    <a:ext uri="{9D8B030D-6E8A-4147-A177-3AD203B41FA5}">
                      <a16:colId xmlns:a16="http://schemas.microsoft.com/office/drawing/2014/main" val="1173642011"/>
                    </a:ext>
                  </a:extLst>
                </a:gridCol>
                <a:gridCol w="4991620">
                  <a:extLst>
                    <a:ext uri="{9D8B030D-6E8A-4147-A177-3AD203B41FA5}">
                      <a16:colId xmlns:a16="http://schemas.microsoft.com/office/drawing/2014/main" val="2116685461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1093428563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280087078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850488261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2299376752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2714608657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2367865807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494324685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2401257019"/>
                    </a:ext>
                  </a:extLst>
                </a:gridCol>
                <a:gridCol w="638929">
                  <a:extLst>
                    <a:ext uri="{9D8B030D-6E8A-4147-A177-3AD203B41FA5}">
                      <a16:colId xmlns:a16="http://schemas.microsoft.com/office/drawing/2014/main" val="4086810863"/>
                    </a:ext>
                  </a:extLst>
                </a:gridCol>
              </a:tblGrid>
              <a:tr h="373873">
                <a:tc gridSpan="2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6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979296"/>
                  </a:ext>
                </a:extLst>
              </a:tr>
              <a:tr h="346152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Detail</a:t>
                      </a:r>
                      <a:r>
                        <a:rPr lang="en-US" sz="1400" b="1" kern="120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Function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Jul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Aug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Oct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Jan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Feb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377352"/>
                  </a:ext>
                </a:extLst>
              </a:tr>
              <a:tr h="456434">
                <a:tc rowSpan="6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kumimoji="1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Issue 1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IQC Normal &amp; ROHS inspection on website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253018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IQC Normal &amp; ROHS inspection on mobile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408057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IQC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Recheck inspection on web &amp; mobile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28650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IQC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 Year inspection on web &amp; mobile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9868714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Show inspection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status on mobile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9889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Find material location quickly on mobile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147689"/>
                  </a:ext>
                </a:extLst>
              </a:tr>
              <a:tr h="456434">
                <a:tc rowSpan="6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Issue 2</a:t>
                      </a: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Pick up &amp; return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sample for OQC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05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42584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Compare serial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outer &amp; inner boxes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509718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Link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weight OQC with weight FA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592278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 checking OQC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result auto judgment all lot for production result in day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826892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 link inspection result OQC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for SCM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203959"/>
                  </a:ext>
                </a:extLst>
              </a:tr>
              <a:tr h="456434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Visualize inspection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result OQC,FA &amp; SCM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0713" marR="120713" marT="59759" marB="5975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256700"/>
                  </a:ext>
                </a:extLst>
              </a:tr>
            </a:tbl>
          </a:graphicData>
        </a:graphic>
      </p:graphicFrame>
      <p:sp>
        <p:nvSpPr>
          <p:cNvPr id="7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3230762" y="522728"/>
            <a:ext cx="211164" cy="236821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1695587" y="646639"/>
            <a:ext cx="675383" cy="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415595" y="646639"/>
            <a:ext cx="638103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2F1BF9B-8073-0C4D-327A-759468E73761}"/>
              </a:ext>
            </a:extLst>
          </p:cNvPr>
          <p:cNvSpPr txBox="1"/>
          <p:nvPr/>
        </p:nvSpPr>
        <p:spPr>
          <a:xfrm>
            <a:off x="1053698" y="49789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B4542F-D634-F0CC-BC52-1EA4C01511CB}"/>
              </a:ext>
            </a:extLst>
          </p:cNvPr>
          <p:cNvSpPr txBox="1"/>
          <p:nvPr/>
        </p:nvSpPr>
        <p:spPr>
          <a:xfrm>
            <a:off x="2370970" y="497777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D7E03C-5968-884C-0563-9CC413801CEB}"/>
              </a:ext>
            </a:extLst>
          </p:cNvPr>
          <p:cNvSpPr txBox="1"/>
          <p:nvPr/>
        </p:nvSpPr>
        <p:spPr>
          <a:xfrm>
            <a:off x="3447307" y="492750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Go-live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096000" y="1347679"/>
            <a:ext cx="361071" cy="2819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6096000" y="1516491"/>
            <a:ext cx="337692" cy="282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368109" y="1795501"/>
            <a:ext cx="361071" cy="2819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6368109" y="1964313"/>
            <a:ext cx="337692" cy="282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729180" y="2252227"/>
            <a:ext cx="361071" cy="2819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6729180" y="2421039"/>
            <a:ext cx="337692" cy="282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729180" y="2708953"/>
            <a:ext cx="361071" cy="2819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6729180" y="2877765"/>
            <a:ext cx="337692" cy="282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909715" y="3174583"/>
            <a:ext cx="361071" cy="2819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6909715" y="3343395"/>
            <a:ext cx="337692" cy="282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6886336" y="3626146"/>
            <a:ext cx="361071" cy="2819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6886336" y="3794958"/>
            <a:ext cx="337692" cy="282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7270786" y="3640213"/>
            <a:ext cx="211164" cy="236821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7376368" y="4076811"/>
            <a:ext cx="638103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7348846" y="4259691"/>
            <a:ext cx="675383" cy="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7686537" y="4510565"/>
            <a:ext cx="638103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7659015" y="4693445"/>
            <a:ext cx="675383" cy="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9905813" y="5886855"/>
            <a:ext cx="638103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>
            <a:off x="9878291" y="6069735"/>
            <a:ext cx="675383" cy="0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8662332" y="5448411"/>
            <a:ext cx="1243481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 flipV="1">
            <a:off x="8662332" y="5655212"/>
            <a:ext cx="1243481" cy="4214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10543916" y="6379224"/>
            <a:ext cx="638103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 flipV="1">
            <a:off x="10553674" y="6562104"/>
            <a:ext cx="638103" cy="7508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6-Point Star 35">
            <a:extLst>
              <a:ext uri="{FF2B5EF4-FFF2-40B4-BE49-F238E27FC236}">
                <a16:creationId xmlns:a16="http://schemas.microsoft.com/office/drawing/2014/main" id="{ED0F5450-FFDB-AE13-97D7-B8DAE055EF71}"/>
              </a:ext>
            </a:extLst>
          </p:cNvPr>
          <p:cNvSpPr/>
          <p:nvPr/>
        </p:nvSpPr>
        <p:spPr>
          <a:xfrm>
            <a:off x="11255479" y="6325283"/>
            <a:ext cx="211164" cy="236821"/>
          </a:xfrm>
          <a:prstGeom prst="star6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67" b="1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2E9BF7A-50AA-7048-52C8-7DC48A2CED98}"/>
              </a:ext>
            </a:extLst>
          </p:cNvPr>
          <p:cNvCxnSpPr>
            <a:cxnSpLocks/>
          </p:cNvCxnSpPr>
          <p:nvPr/>
        </p:nvCxnSpPr>
        <p:spPr>
          <a:xfrm>
            <a:off x="8024229" y="4964946"/>
            <a:ext cx="638103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377B883-D33C-9AA4-9980-AA6A5D8B39A8}"/>
              </a:ext>
            </a:extLst>
          </p:cNvPr>
          <p:cNvCxnSpPr>
            <a:cxnSpLocks/>
          </p:cNvCxnSpPr>
          <p:nvPr/>
        </p:nvCxnSpPr>
        <p:spPr>
          <a:xfrm flipV="1">
            <a:off x="8033987" y="5147826"/>
            <a:ext cx="638103" cy="7508"/>
          </a:xfrm>
          <a:prstGeom prst="straightConnector1">
            <a:avLst/>
          </a:prstGeom>
          <a:ln w="25400">
            <a:solidFill>
              <a:srgbClr val="0000FF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043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7491</TotalTime>
  <Words>2063</Words>
  <Application>Microsoft Office PowerPoint</Application>
  <PresentationFormat>Widescreen</PresentationFormat>
  <Paragraphs>644</Paragraphs>
  <Slides>23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9" baseType="lpstr">
      <vt:lpstr>HGP創英角ｺﾞｼｯｸUB</vt:lpstr>
      <vt:lpstr>Meiryo UI</vt:lpstr>
      <vt:lpstr>ＭＳ Ｐゴシック</vt:lpstr>
      <vt:lpstr>游ゴシック</vt:lpstr>
      <vt:lpstr>Arial</vt:lpstr>
      <vt:lpstr>Arial </vt:lpstr>
      <vt:lpstr>Arial Unicode MS</vt:lpstr>
      <vt:lpstr>Calibri</vt:lpstr>
      <vt:lpstr>Calibri Light</vt:lpstr>
      <vt:lpstr>Carlito</vt:lpstr>
      <vt:lpstr>Tahoma</vt:lpstr>
      <vt:lpstr>Times New Roman</vt:lpstr>
      <vt:lpstr>Wingdings</vt:lpstr>
      <vt:lpstr>Wingdings 2</vt:lpstr>
      <vt:lpstr>Office Theme</vt:lpstr>
      <vt:lpstr>ｸﾘｯﾌﾟ</vt:lpstr>
      <vt:lpstr>PowerPoint Presentation</vt:lpstr>
      <vt:lpstr>PowerPoint Presentation</vt:lpstr>
      <vt:lpstr>PowerPoint Presentation</vt:lpstr>
      <vt:lpstr>PowerPoint Presentation</vt:lpstr>
      <vt:lpstr>Activity 2 : Link Weight Check System FA-SCM-OQC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THU_Trang2</dc:creator>
  <cp:lastModifiedBy>Minh Nguyen Nhu</cp:lastModifiedBy>
  <cp:revision>381</cp:revision>
  <cp:lastPrinted>2024-08-05T03:14:42Z</cp:lastPrinted>
  <dcterms:created xsi:type="dcterms:W3CDTF">2021-12-07T10:10:23Z</dcterms:created>
  <dcterms:modified xsi:type="dcterms:W3CDTF">2024-09-06T05:43:23Z</dcterms:modified>
</cp:coreProperties>
</file>